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62" r:id="rId2"/>
    <p:sldId id="488" r:id="rId3"/>
    <p:sldId id="480" r:id="rId4"/>
    <p:sldId id="470" r:id="rId5"/>
    <p:sldId id="471" r:id="rId6"/>
    <p:sldId id="472" r:id="rId7"/>
    <p:sldId id="489" r:id="rId8"/>
    <p:sldId id="495" r:id="rId9"/>
    <p:sldId id="482" r:id="rId10"/>
    <p:sldId id="484" r:id="rId11"/>
    <p:sldId id="497" r:id="rId12"/>
    <p:sldId id="496" r:id="rId13"/>
    <p:sldId id="481" r:id="rId14"/>
    <p:sldId id="473" r:id="rId15"/>
    <p:sldId id="465" r:id="rId16"/>
    <p:sldId id="479" r:id="rId17"/>
    <p:sldId id="490" r:id="rId18"/>
    <p:sldId id="491" r:id="rId19"/>
    <p:sldId id="492" r:id="rId20"/>
    <p:sldId id="494" r:id="rId21"/>
    <p:sldId id="483" r:id="rId22"/>
    <p:sldId id="493" r:id="rId23"/>
    <p:sldId id="475" r:id="rId24"/>
  </p:sldIdLst>
  <p:sldSz cx="12192000" cy="6858000"/>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5818" autoAdjust="0"/>
  </p:normalViewPr>
  <p:slideViewPr>
    <p:cSldViewPr snapToGrid="0">
      <p:cViewPr varScale="1">
        <p:scale>
          <a:sx n="74" d="100"/>
          <a:sy n="74" d="100"/>
        </p:scale>
        <p:origin x="5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Y"/>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74AAD-BAB5-41DA-AFAA-E3E806DE74BD}" type="datetimeFigureOut">
              <a:rPr lang="es-PY" smtClean="0"/>
              <a:t>24/10/2022</a:t>
            </a:fld>
            <a:endParaRPr lang="es-PY"/>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Y"/>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Y"/>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879F1A-C894-40A7-9035-10AA0AAFFF1A}" type="slidenum">
              <a:rPr lang="es-PY" smtClean="0"/>
              <a:t>‹Nº›</a:t>
            </a:fld>
            <a:endParaRPr lang="es-PY"/>
          </a:p>
        </p:txBody>
      </p:sp>
    </p:spTree>
    <p:extLst>
      <p:ext uri="{BB962C8B-B14F-4D97-AF65-F5344CB8AC3E}">
        <p14:creationId xmlns:p14="http://schemas.microsoft.com/office/powerpoint/2010/main" val="329149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5"/>
          </p:nvPr>
        </p:nvSpPr>
        <p:spPr/>
        <p:txBody>
          <a:bodyPr/>
          <a:lstStyle/>
          <a:p>
            <a:fld id="{30879F1A-C894-40A7-9035-10AA0AAFFF1A}" type="slidenum">
              <a:rPr lang="es-PY" smtClean="0"/>
              <a:t>1</a:t>
            </a:fld>
            <a:endParaRPr lang="es-PY"/>
          </a:p>
        </p:txBody>
      </p:sp>
    </p:spTree>
    <p:extLst>
      <p:ext uri="{BB962C8B-B14F-4D97-AF65-F5344CB8AC3E}">
        <p14:creationId xmlns:p14="http://schemas.microsoft.com/office/powerpoint/2010/main" val="1186653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5"/>
          </p:nvPr>
        </p:nvSpPr>
        <p:spPr/>
        <p:txBody>
          <a:bodyPr/>
          <a:lstStyle/>
          <a:p>
            <a:fld id="{30879F1A-C894-40A7-9035-10AA0AAFFF1A}" type="slidenum">
              <a:rPr lang="es-PY" smtClean="0"/>
              <a:t>4</a:t>
            </a:fld>
            <a:endParaRPr lang="es-PY"/>
          </a:p>
        </p:txBody>
      </p:sp>
    </p:spTree>
    <p:extLst>
      <p:ext uri="{BB962C8B-B14F-4D97-AF65-F5344CB8AC3E}">
        <p14:creationId xmlns:p14="http://schemas.microsoft.com/office/powerpoint/2010/main" val="853826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5"/>
          </p:nvPr>
        </p:nvSpPr>
        <p:spPr/>
        <p:txBody>
          <a:bodyPr/>
          <a:lstStyle/>
          <a:p>
            <a:fld id="{30879F1A-C894-40A7-9035-10AA0AAFFF1A}" type="slidenum">
              <a:rPr lang="es-PY" smtClean="0"/>
              <a:t>5</a:t>
            </a:fld>
            <a:endParaRPr lang="es-PY"/>
          </a:p>
        </p:txBody>
      </p:sp>
    </p:spTree>
    <p:extLst>
      <p:ext uri="{BB962C8B-B14F-4D97-AF65-F5344CB8AC3E}">
        <p14:creationId xmlns:p14="http://schemas.microsoft.com/office/powerpoint/2010/main" val="2369699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Y" dirty="0"/>
          </a:p>
        </p:txBody>
      </p:sp>
      <p:sp>
        <p:nvSpPr>
          <p:cNvPr id="4" name="Marcador de número de diapositiva 3"/>
          <p:cNvSpPr>
            <a:spLocks noGrp="1"/>
          </p:cNvSpPr>
          <p:nvPr>
            <p:ph type="sldNum" sz="quarter" idx="5"/>
          </p:nvPr>
        </p:nvSpPr>
        <p:spPr/>
        <p:txBody>
          <a:bodyPr/>
          <a:lstStyle/>
          <a:p>
            <a:fld id="{30879F1A-C894-40A7-9035-10AA0AAFFF1A}" type="slidenum">
              <a:rPr lang="es-PY" smtClean="0"/>
              <a:t>6</a:t>
            </a:fld>
            <a:endParaRPr lang="es-PY"/>
          </a:p>
        </p:txBody>
      </p:sp>
    </p:spTree>
    <p:extLst>
      <p:ext uri="{BB962C8B-B14F-4D97-AF65-F5344CB8AC3E}">
        <p14:creationId xmlns:p14="http://schemas.microsoft.com/office/powerpoint/2010/main" val="201078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0254797-14D7-48A1-9B88-F0E1626A2D3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Y"/>
          </a:p>
        </p:txBody>
      </p:sp>
      <p:sp>
        <p:nvSpPr>
          <p:cNvPr id="3" name="Subtítulo 2">
            <a:extLst>
              <a:ext uri="{FF2B5EF4-FFF2-40B4-BE49-F238E27FC236}">
                <a16:creationId xmlns:a16="http://schemas.microsoft.com/office/drawing/2014/main" xmlns="" id="{5474DD11-C5B0-49E5-99A2-59ADD755B3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Y"/>
          </a:p>
        </p:txBody>
      </p:sp>
      <p:sp>
        <p:nvSpPr>
          <p:cNvPr id="4" name="Marcador de fecha 3">
            <a:extLst>
              <a:ext uri="{FF2B5EF4-FFF2-40B4-BE49-F238E27FC236}">
                <a16:creationId xmlns:a16="http://schemas.microsoft.com/office/drawing/2014/main" xmlns="" id="{30E87B70-1EA6-407D-824D-0C2415FB24AE}"/>
              </a:ext>
            </a:extLst>
          </p:cNvPr>
          <p:cNvSpPr>
            <a:spLocks noGrp="1"/>
          </p:cNvSpPr>
          <p:nvPr>
            <p:ph type="dt" sz="half" idx="10"/>
          </p:nvPr>
        </p:nvSpPr>
        <p:spPr/>
        <p:txBody>
          <a:bodyPr/>
          <a:lstStyle/>
          <a:p>
            <a:fld id="{9673FE41-23F5-468A-999E-2BB0242A1183}" type="datetimeFigureOut">
              <a:rPr lang="es-PY" smtClean="0"/>
              <a:t>24/10/2022</a:t>
            </a:fld>
            <a:endParaRPr lang="es-PY"/>
          </a:p>
        </p:txBody>
      </p:sp>
      <p:sp>
        <p:nvSpPr>
          <p:cNvPr id="5" name="Marcador de pie de página 4">
            <a:extLst>
              <a:ext uri="{FF2B5EF4-FFF2-40B4-BE49-F238E27FC236}">
                <a16:creationId xmlns:a16="http://schemas.microsoft.com/office/drawing/2014/main" xmlns="" id="{A898926D-6444-4CD6-ABDF-1FC1FDD257D0}"/>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xmlns="" id="{7C45467F-9B22-4124-BA5E-8F881AE63AE2}"/>
              </a:ext>
            </a:extLst>
          </p:cNvPr>
          <p:cNvSpPr>
            <a:spLocks noGrp="1"/>
          </p:cNvSpPr>
          <p:nvPr>
            <p:ph type="sldNum" sz="quarter" idx="12"/>
          </p:nvPr>
        </p:nvSpPr>
        <p:spPr/>
        <p:txBody>
          <a:bodyPr/>
          <a:lstStyle/>
          <a:p>
            <a:fld id="{0A8196AD-5D43-40C4-B6ED-5755ECD5090C}" type="slidenum">
              <a:rPr lang="es-PY" smtClean="0"/>
              <a:t>‹Nº›</a:t>
            </a:fld>
            <a:endParaRPr lang="es-PY"/>
          </a:p>
        </p:txBody>
      </p:sp>
    </p:spTree>
    <p:extLst>
      <p:ext uri="{BB962C8B-B14F-4D97-AF65-F5344CB8AC3E}">
        <p14:creationId xmlns:p14="http://schemas.microsoft.com/office/powerpoint/2010/main" val="4216881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96723F-AB06-4C95-BB6F-040E5CBCBF34}"/>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texto vertical 2">
            <a:extLst>
              <a:ext uri="{FF2B5EF4-FFF2-40B4-BE49-F238E27FC236}">
                <a16:creationId xmlns:a16="http://schemas.microsoft.com/office/drawing/2014/main" xmlns="" id="{4267A440-BB9A-43C8-B362-6713740EDDA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xmlns="" id="{219B46AE-DC65-471C-8345-2D56490D77BD}"/>
              </a:ext>
            </a:extLst>
          </p:cNvPr>
          <p:cNvSpPr>
            <a:spLocks noGrp="1"/>
          </p:cNvSpPr>
          <p:nvPr>
            <p:ph type="dt" sz="half" idx="10"/>
          </p:nvPr>
        </p:nvSpPr>
        <p:spPr/>
        <p:txBody>
          <a:bodyPr/>
          <a:lstStyle/>
          <a:p>
            <a:fld id="{9673FE41-23F5-468A-999E-2BB0242A1183}" type="datetimeFigureOut">
              <a:rPr lang="es-PY" smtClean="0"/>
              <a:t>24/10/2022</a:t>
            </a:fld>
            <a:endParaRPr lang="es-PY"/>
          </a:p>
        </p:txBody>
      </p:sp>
      <p:sp>
        <p:nvSpPr>
          <p:cNvPr id="5" name="Marcador de pie de página 4">
            <a:extLst>
              <a:ext uri="{FF2B5EF4-FFF2-40B4-BE49-F238E27FC236}">
                <a16:creationId xmlns:a16="http://schemas.microsoft.com/office/drawing/2014/main" xmlns="" id="{266397CC-ADA6-49D4-B7BD-7077DA4DDAAB}"/>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xmlns="" id="{914231DA-84E6-4C7B-AFDF-57D8C9761D53}"/>
              </a:ext>
            </a:extLst>
          </p:cNvPr>
          <p:cNvSpPr>
            <a:spLocks noGrp="1"/>
          </p:cNvSpPr>
          <p:nvPr>
            <p:ph type="sldNum" sz="quarter" idx="12"/>
          </p:nvPr>
        </p:nvSpPr>
        <p:spPr/>
        <p:txBody>
          <a:bodyPr/>
          <a:lstStyle/>
          <a:p>
            <a:fld id="{0A8196AD-5D43-40C4-B6ED-5755ECD5090C}" type="slidenum">
              <a:rPr lang="es-PY" smtClean="0"/>
              <a:t>‹Nº›</a:t>
            </a:fld>
            <a:endParaRPr lang="es-PY"/>
          </a:p>
        </p:txBody>
      </p:sp>
    </p:spTree>
    <p:extLst>
      <p:ext uri="{BB962C8B-B14F-4D97-AF65-F5344CB8AC3E}">
        <p14:creationId xmlns:p14="http://schemas.microsoft.com/office/powerpoint/2010/main" val="143453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7D173302-2C0A-408A-9CC2-4B52B40B226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Y"/>
          </a:p>
        </p:txBody>
      </p:sp>
      <p:sp>
        <p:nvSpPr>
          <p:cNvPr id="3" name="Marcador de texto vertical 2">
            <a:extLst>
              <a:ext uri="{FF2B5EF4-FFF2-40B4-BE49-F238E27FC236}">
                <a16:creationId xmlns:a16="http://schemas.microsoft.com/office/drawing/2014/main" xmlns="" id="{AC65FA95-2D9D-4E42-985E-A273FF6E45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xmlns="" id="{A51A7F2D-E8F3-4679-B7C0-45B31261FFBD}"/>
              </a:ext>
            </a:extLst>
          </p:cNvPr>
          <p:cNvSpPr>
            <a:spLocks noGrp="1"/>
          </p:cNvSpPr>
          <p:nvPr>
            <p:ph type="dt" sz="half" idx="10"/>
          </p:nvPr>
        </p:nvSpPr>
        <p:spPr/>
        <p:txBody>
          <a:bodyPr/>
          <a:lstStyle/>
          <a:p>
            <a:fld id="{9673FE41-23F5-468A-999E-2BB0242A1183}" type="datetimeFigureOut">
              <a:rPr lang="es-PY" smtClean="0"/>
              <a:t>24/10/2022</a:t>
            </a:fld>
            <a:endParaRPr lang="es-PY"/>
          </a:p>
        </p:txBody>
      </p:sp>
      <p:sp>
        <p:nvSpPr>
          <p:cNvPr id="5" name="Marcador de pie de página 4">
            <a:extLst>
              <a:ext uri="{FF2B5EF4-FFF2-40B4-BE49-F238E27FC236}">
                <a16:creationId xmlns:a16="http://schemas.microsoft.com/office/drawing/2014/main" xmlns="" id="{CD8D36D1-6CE3-4A2C-ACC8-855171A68A40}"/>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xmlns="" id="{AA4CEB0A-E7E9-4ABF-A3E6-7DD2ACE7B6FF}"/>
              </a:ext>
            </a:extLst>
          </p:cNvPr>
          <p:cNvSpPr>
            <a:spLocks noGrp="1"/>
          </p:cNvSpPr>
          <p:nvPr>
            <p:ph type="sldNum" sz="quarter" idx="12"/>
          </p:nvPr>
        </p:nvSpPr>
        <p:spPr/>
        <p:txBody>
          <a:bodyPr/>
          <a:lstStyle/>
          <a:p>
            <a:fld id="{0A8196AD-5D43-40C4-B6ED-5755ECD5090C}" type="slidenum">
              <a:rPr lang="es-PY" smtClean="0"/>
              <a:t>‹Nº›</a:t>
            </a:fld>
            <a:endParaRPr lang="es-PY"/>
          </a:p>
        </p:txBody>
      </p:sp>
    </p:spTree>
    <p:extLst>
      <p:ext uri="{BB962C8B-B14F-4D97-AF65-F5344CB8AC3E}">
        <p14:creationId xmlns:p14="http://schemas.microsoft.com/office/powerpoint/2010/main" val="418096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EDEF9C5-1C7E-4DE4-90AD-F3D99A52AEF6}"/>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contenido 2">
            <a:extLst>
              <a:ext uri="{FF2B5EF4-FFF2-40B4-BE49-F238E27FC236}">
                <a16:creationId xmlns:a16="http://schemas.microsoft.com/office/drawing/2014/main" xmlns="" id="{53B906DF-8523-4823-851E-B383D9F739D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xmlns="" id="{16093AF2-5CEC-429E-AA51-28FA35B5313F}"/>
              </a:ext>
            </a:extLst>
          </p:cNvPr>
          <p:cNvSpPr>
            <a:spLocks noGrp="1"/>
          </p:cNvSpPr>
          <p:nvPr>
            <p:ph type="dt" sz="half" idx="10"/>
          </p:nvPr>
        </p:nvSpPr>
        <p:spPr/>
        <p:txBody>
          <a:bodyPr/>
          <a:lstStyle/>
          <a:p>
            <a:fld id="{9673FE41-23F5-468A-999E-2BB0242A1183}" type="datetimeFigureOut">
              <a:rPr lang="es-PY" smtClean="0"/>
              <a:t>24/10/2022</a:t>
            </a:fld>
            <a:endParaRPr lang="es-PY"/>
          </a:p>
        </p:txBody>
      </p:sp>
      <p:sp>
        <p:nvSpPr>
          <p:cNvPr id="5" name="Marcador de pie de página 4">
            <a:extLst>
              <a:ext uri="{FF2B5EF4-FFF2-40B4-BE49-F238E27FC236}">
                <a16:creationId xmlns:a16="http://schemas.microsoft.com/office/drawing/2014/main" xmlns="" id="{E6B6FF26-2F60-430A-B753-716C2BD05F2A}"/>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xmlns="" id="{81DD45FC-6734-4C6C-A157-18595660994E}"/>
              </a:ext>
            </a:extLst>
          </p:cNvPr>
          <p:cNvSpPr>
            <a:spLocks noGrp="1"/>
          </p:cNvSpPr>
          <p:nvPr>
            <p:ph type="sldNum" sz="quarter" idx="12"/>
          </p:nvPr>
        </p:nvSpPr>
        <p:spPr/>
        <p:txBody>
          <a:bodyPr/>
          <a:lstStyle/>
          <a:p>
            <a:fld id="{0A8196AD-5D43-40C4-B6ED-5755ECD5090C}" type="slidenum">
              <a:rPr lang="es-PY" smtClean="0"/>
              <a:t>‹Nº›</a:t>
            </a:fld>
            <a:endParaRPr lang="es-PY"/>
          </a:p>
        </p:txBody>
      </p:sp>
    </p:spTree>
    <p:extLst>
      <p:ext uri="{BB962C8B-B14F-4D97-AF65-F5344CB8AC3E}">
        <p14:creationId xmlns:p14="http://schemas.microsoft.com/office/powerpoint/2010/main" val="350082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C4B511-DFEB-4F2B-8C36-879F0B9337E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Y"/>
          </a:p>
        </p:txBody>
      </p:sp>
      <p:sp>
        <p:nvSpPr>
          <p:cNvPr id="3" name="Marcador de texto 2">
            <a:extLst>
              <a:ext uri="{FF2B5EF4-FFF2-40B4-BE49-F238E27FC236}">
                <a16:creationId xmlns:a16="http://schemas.microsoft.com/office/drawing/2014/main" xmlns="" id="{5A4F5183-F655-490E-8AE7-B410339B9C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D4E2AC93-20C0-48A1-A21F-8E07B59D34C7}"/>
              </a:ext>
            </a:extLst>
          </p:cNvPr>
          <p:cNvSpPr>
            <a:spLocks noGrp="1"/>
          </p:cNvSpPr>
          <p:nvPr>
            <p:ph type="dt" sz="half" idx="10"/>
          </p:nvPr>
        </p:nvSpPr>
        <p:spPr/>
        <p:txBody>
          <a:bodyPr/>
          <a:lstStyle/>
          <a:p>
            <a:fld id="{9673FE41-23F5-468A-999E-2BB0242A1183}" type="datetimeFigureOut">
              <a:rPr lang="es-PY" smtClean="0"/>
              <a:t>24/10/2022</a:t>
            </a:fld>
            <a:endParaRPr lang="es-PY"/>
          </a:p>
        </p:txBody>
      </p:sp>
      <p:sp>
        <p:nvSpPr>
          <p:cNvPr id="5" name="Marcador de pie de página 4">
            <a:extLst>
              <a:ext uri="{FF2B5EF4-FFF2-40B4-BE49-F238E27FC236}">
                <a16:creationId xmlns:a16="http://schemas.microsoft.com/office/drawing/2014/main" xmlns="" id="{89AE4F00-D679-4A20-A5FD-AE06106FE8A3}"/>
              </a:ext>
            </a:extLst>
          </p:cNvPr>
          <p:cNvSpPr>
            <a:spLocks noGrp="1"/>
          </p:cNvSpPr>
          <p:nvPr>
            <p:ph type="ftr" sz="quarter" idx="11"/>
          </p:nvPr>
        </p:nvSpPr>
        <p:spPr/>
        <p:txBody>
          <a:bodyPr/>
          <a:lstStyle/>
          <a:p>
            <a:endParaRPr lang="es-PY"/>
          </a:p>
        </p:txBody>
      </p:sp>
      <p:sp>
        <p:nvSpPr>
          <p:cNvPr id="6" name="Marcador de número de diapositiva 5">
            <a:extLst>
              <a:ext uri="{FF2B5EF4-FFF2-40B4-BE49-F238E27FC236}">
                <a16:creationId xmlns:a16="http://schemas.microsoft.com/office/drawing/2014/main" xmlns="" id="{C4A67CAB-3152-45C1-A729-70E4B4A6130D}"/>
              </a:ext>
            </a:extLst>
          </p:cNvPr>
          <p:cNvSpPr>
            <a:spLocks noGrp="1"/>
          </p:cNvSpPr>
          <p:nvPr>
            <p:ph type="sldNum" sz="quarter" idx="12"/>
          </p:nvPr>
        </p:nvSpPr>
        <p:spPr/>
        <p:txBody>
          <a:bodyPr/>
          <a:lstStyle/>
          <a:p>
            <a:fld id="{0A8196AD-5D43-40C4-B6ED-5755ECD5090C}" type="slidenum">
              <a:rPr lang="es-PY" smtClean="0"/>
              <a:t>‹Nº›</a:t>
            </a:fld>
            <a:endParaRPr lang="es-PY"/>
          </a:p>
        </p:txBody>
      </p:sp>
    </p:spTree>
    <p:extLst>
      <p:ext uri="{BB962C8B-B14F-4D97-AF65-F5344CB8AC3E}">
        <p14:creationId xmlns:p14="http://schemas.microsoft.com/office/powerpoint/2010/main" val="282719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6E2BA0-363A-4DFF-8350-F9AEC9C0B118}"/>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contenido 2">
            <a:extLst>
              <a:ext uri="{FF2B5EF4-FFF2-40B4-BE49-F238E27FC236}">
                <a16:creationId xmlns:a16="http://schemas.microsoft.com/office/drawing/2014/main" xmlns="" id="{0F614298-E2ED-459E-822B-D79D72F60C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contenido 3">
            <a:extLst>
              <a:ext uri="{FF2B5EF4-FFF2-40B4-BE49-F238E27FC236}">
                <a16:creationId xmlns:a16="http://schemas.microsoft.com/office/drawing/2014/main" xmlns="" id="{19904E67-27B9-4584-84E3-079A3C015FF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fecha 4">
            <a:extLst>
              <a:ext uri="{FF2B5EF4-FFF2-40B4-BE49-F238E27FC236}">
                <a16:creationId xmlns:a16="http://schemas.microsoft.com/office/drawing/2014/main" xmlns="" id="{E58CC741-0229-4109-8A1A-FC1C152AEB76}"/>
              </a:ext>
            </a:extLst>
          </p:cNvPr>
          <p:cNvSpPr>
            <a:spLocks noGrp="1"/>
          </p:cNvSpPr>
          <p:nvPr>
            <p:ph type="dt" sz="half" idx="10"/>
          </p:nvPr>
        </p:nvSpPr>
        <p:spPr/>
        <p:txBody>
          <a:bodyPr/>
          <a:lstStyle/>
          <a:p>
            <a:fld id="{9673FE41-23F5-468A-999E-2BB0242A1183}" type="datetimeFigureOut">
              <a:rPr lang="es-PY" smtClean="0"/>
              <a:t>24/10/2022</a:t>
            </a:fld>
            <a:endParaRPr lang="es-PY"/>
          </a:p>
        </p:txBody>
      </p:sp>
      <p:sp>
        <p:nvSpPr>
          <p:cNvPr id="6" name="Marcador de pie de página 5">
            <a:extLst>
              <a:ext uri="{FF2B5EF4-FFF2-40B4-BE49-F238E27FC236}">
                <a16:creationId xmlns:a16="http://schemas.microsoft.com/office/drawing/2014/main" xmlns="" id="{183110B8-BF80-4FEE-A521-BE3BE5305E74}"/>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xmlns="" id="{15B76420-0A40-43AF-93F9-F314DE50EA96}"/>
              </a:ext>
            </a:extLst>
          </p:cNvPr>
          <p:cNvSpPr>
            <a:spLocks noGrp="1"/>
          </p:cNvSpPr>
          <p:nvPr>
            <p:ph type="sldNum" sz="quarter" idx="12"/>
          </p:nvPr>
        </p:nvSpPr>
        <p:spPr/>
        <p:txBody>
          <a:bodyPr/>
          <a:lstStyle/>
          <a:p>
            <a:fld id="{0A8196AD-5D43-40C4-B6ED-5755ECD5090C}" type="slidenum">
              <a:rPr lang="es-PY" smtClean="0"/>
              <a:t>‹Nº›</a:t>
            </a:fld>
            <a:endParaRPr lang="es-PY"/>
          </a:p>
        </p:txBody>
      </p:sp>
    </p:spTree>
    <p:extLst>
      <p:ext uri="{BB962C8B-B14F-4D97-AF65-F5344CB8AC3E}">
        <p14:creationId xmlns:p14="http://schemas.microsoft.com/office/powerpoint/2010/main" val="918450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5D9ED21-64A5-44BC-A19F-BEC0300A6AC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Y"/>
          </a:p>
        </p:txBody>
      </p:sp>
      <p:sp>
        <p:nvSpPr>
          <p:cNvPr id="3" name="Marcador de texto 2">
            <a:extLst>
              <a:ext uri="{FF2B5EF4-FFF2-40B4-BE49-F238E27FC236}">
                <a16:creationId xmlns:a16="http://schemas.microsoft.com/office/drawing/2014/main" xmlns="" id="{088C4EA9-6BC8-47F2-BAF2-FCE332DE9B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4B2DF588-481F-468A-8CC7-8DB610BBE8C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texto 4">
            <a:extLst>
              <a:ext uri="{FF2B5EF4-FFF2-40B4-BE49-F238E27FC236}">
                <a16:creationId xmlns:a16="http://schemas.microsoft.com/office/drawing/2014/main" xmlns="" id="{77194C25-F943-4016-A072-ACDE8DD887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E8BFCEE1-F1DB-41A7-B80A-F3C8AA2255E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7" name="Marcador de fecha 6">
            <a:extLst>
              <a:ext uri="{FF2B5EF4-FFF2-40B4-BE49-F238E27FC236}">
                <a16:creationId xmlns:a16="http://schemas.microsoft.com/office/drawing/2014/main" xmlns="" id="{AF0F44ED-25E1-415F-A9DE-344F6E1140D6}"/>
              </a:ext>
            </a:extLst>
          </p:cNvPr>
          <p:cNvSpPr>
            <a:spLocks noGrp="1"/>
          </p:cNvSpPr>
          <p:nvPr>
            <p:ph type="dt" sz="half" idx="10"/>
          </p:nvPr>
        </p:nvSpPr>
        <p:spPr/>
        <p:txBody>
          <a:bodyPr/>
          <a:lstStyle/>
          <a:p>
            <a:fld id="{9673FE41-23F5-468A-999E-2BB0242A1183}" type="datetimeFigureOut">
              <a:rPr lang="es-PY" smtClean="0"/>
              <a:t>24/10/2022</a:t>
            </a:fld>
            <a:endParaRPr lang="es-PY"/>
          </a:p>
        </p:txBody>
      </p:sp>
      <p:sp>
        <p:nvSpPr>
          <p:cNvPr id="8" name="Marcador de pie de página 7">
            <a:extLst>
              <a:ext uri="{FF2B5EF4-FFF2-40B4-BE49-F238E27FC236}">
                <a16:creationId xmlns:a16="http://schemas.microsoft.com/office/drawing/2014/main" xmlns="" id="{B791454D-412D-4E5E-90E2-AF7AA11FE6AB}"/>
              </a:ext>
            </a:extLst>
          </p:cNvPr>
          <p:cNvSpPr>
            <a:spLocks noGrp="1"/>
          </p:cNvSpPr>
          <p:nvPr>
            <p:ph type="ftr" sz="quarter" idx="11"/>
          </p:nvPr>
        </p:nvSpPr>
        <p:spPr/>
        <p:txBody>
          <a:bodyPr/>
          <a:lstStyle/>
          <a:p>
            <a:endParaRPr lang="es-PY"/>
          </a:p>
        </p:txBody>
      </p:sp>
      <p:sp>
        <p:nvSpPr>
          <p:cNvPr id="9" name="Marcador de número de diapositiva 8">
            <a:extLst>
              <a:ext uri="{FF2B5EF4-FFF2-40B4-BE49-F238E27FC236}">
                <a16:creationId xmlns:a16="http://schemas.microsoft.com/office/drawing/2014/main" xmlns="" id="{AC4729EF-70E7-43F6-B075-36F9C02AF72C}"/>
              </a:ext>
            </a:extLst>
          </p:cNvPr>
          <p:cNvSpPr>
            <a:spLocks noGrp="1"/>
          </p:cNvSpPr>
          <p:nvPr>
            <p:ph type="sldNum" sz="quarter" idx="12"/>
          </p:nvPr>
        </p:nvSpPr>
        <p:spPr/>
        <p:txBody>
          <a:bodyPr/>
          <a:lstStyle/>
          <a:p>
            <a:fld id="{0A8196AD-5D43-40C4-B6ED-5755ECD5090C}" type="slidenum">
              <a:rPr lang="es-PY" smtClean="0"/>
              <a:t>‹Nº›</a:t>
            </a:fld>
            <a:endParaRPr lang="es-PY"/>
          </a:p>
        </p:txBody>
      </p:sp>
    </p:spTree>
    <p:extLst>
      <p:ext uri="{BB962C8B-B14F-4D97-AF65-F5344CB8AC3E}">
        <p14:creationId xmlns:p14="http://schemas.microsoft.com/office/powerpoint/2010/main" val="329304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DE89105-0249-4E78-AEE4-4213D48721D9}"/>
              </a:ext>
            </a:extLst>
          </p:cNvPr>
          <p:cNvSpPr>
            <a:spLocks noGrp="1"/>
          </p:cNvSpPr>
          <p:nvPr>
            <p:ph type="title"/>
          </p:nvPr>
        </p:nvSpPr>
        <p:spPr/>
        <p:txBody>
          <a:bodyPr/>
          <a:lstStyle/>
          <a:p>
            <a:r>
              <a:rPr lang="es-ES"/>
              <a:t>Haga clic para modificar el estilo de título del patrón</a:t>
            </a:r>
            <a:endParaRPr lang="es-PY"/>
          </a:p>
        </p:txBody>
      </p:sp>
      <p:sp>
        <p:nvSpPr>
          <p:cNvPr id="3" name="Marcador de fecha 2">
            <a:extLst>
              <a:ext uri="{FF2B5EF4-FFF2-40B4-BE49-F238E27FC236}">
                <a16:creationId xmlns:a16="http://schemas.microsoft.com/office/drawing/2014/main" xmlns="" id="{192F87FA-B185-4060-841B-670626709F89}"/>
              </a:ext>
            </a:extLst>
          </p:cNvPr>
          <p:cNvSpPr>
            <a:spLocks noGrp="1"/>
          </p:cNvSpPr>
          <p:nvPr>
            <p:ph type="dt" sz="half" idx="10"/>
          </p:nvPr>
        </p:nvSpPr>
        <p:spPr/>
        <p:txBody>
          <a:bodyPr/>
          <a:lstStyle/>
          <a:p>
            <a:fld id="{9673FE41-23F5-468A-999E-2BB0242A1183}" type="datetimeFigureOut">
              <a:rPr lang="es-PY" smtClean="0"/>
              <a:t>24/10/2022</a:t>
            </a:fld>
            <a:endParaRPr lang="es-PY"/>
          </a:p>
        </p:txBody>
      </p:sp>
      <p:sp>
        <p:nvSpPr>
          <p:cNvPr id="4" name="Marcador de pie de página 3">
            <a:extLst>
              <a:ext uri="{FF2B5EF4-FFF2-40B4-BE49-F238E27FC236}">
                <a16:creationId xmlns:a16="http://schemas.microsoft.com/office/drawing/2014/main" xmlns="" id="{0AE38DA2-7FA1-4D6D-90B2-555E4F57B78C}"/>
              </a:ext>
            </a:extLst>
          </p:cNvPr>
          <p:cNvSpPr>
            <a:spLocks noGrp="1"/>
          </p:cNvSpPr>
          <p:nvPr>
            <p:ph type="ftr" sz="quarter" idx="11"/>
          </p:nvPr>
        </p:nvSpPr>
        <p:spPr/>
        <p:txBody>
          <a:bodyPr/>
          <a:lstStyle/>
          <a:p>
            <a:endParaRPr lang="es-PY"/>
          </a:p>
        </p:txBody>
      </p:sp>
      <p:sp>
        <p:nvSpPr>
          <p:cNvPr id="5" name="Marcador de número de diapositiva 4">
            <a:extLst>
              <a:ext uri="{FF2B5EF4-FFF2-40B4-BE49-F238E27FC236}">
                <a16:creationId xmlns:a16="http://schemas.microsoft.com/office/drawing/2014/main" xmlns="" id="{F013311F-471A-45AA-B3BB-12B480CB7921}"/>
              </a:ext>
            </a:extLst>
          </p:cNvPr>
          <p:cNvSpPr>
            <a:spLocks noGrp="1"/>
          </p:cNvSpPr>
          <p:nvPr>
            <p:ph type="sldNum" sz="quarter" idx="12"/>
          </p:nvPr>
        </p:nvSpPr>
        <p:spPr/>
        <p:txBody>
          <a:bodyPr/>
          <a:lstStyle/>
          <a:p>
            <a:fld id="{0A8196AD-5D43-40C4-B6ED-5755ECD5090C}" type="slidenum">
              <a:rPr lang="es-PY" smtClean="0"/>
              <a:t>‹Nº›</a:t>
            </a:fld>
            <a:endParaRPr lang="es-PY"/>
          </a:p>
        </p:txBody>
      </p:sp>
    </p:spTree>
    <p:extLst>
      <p:ext uri="{BB962C8B-B14F-4D97-AF65-F5344CB8AC3E}">
        <p14:creationId xmlns:p14="http://schemas.microsoft.com/office/powerpoint/2010/main" val="97414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C54021CC-22FA-4DE3-96E1-D751B2F5ECB1}"/>
              </a:ext>
            </a:extLst>
          </p:cNvPr>
          <p:cNvSpPr>
            <a:spLocks noGrp="1"/>
          </p:cNvSpPr>
          <p:nvPr>
            <p:ph type="dt" sz="half" idx="10"/>
          </p:nvPr>
        </p:nvSpPr>
        <p:spPr/>
        <p:txBody>
          <a:bodyPr/>
          <a:lstStyle/>
          <a:p>
            <a:fld id="{9673FE41-23F5-468A-999E-2BB0242A1183}" type="datetimeFigureOut">
              <a:rPr lang="es-PY" smtClean="0"/>
              <a:t>24/10/2022</a:t>
            </a:fld>
            <a:endParaRPr lang="es-PY"/>
          </a:p>
        </p:txBody>
      </p:sp>
      <p:sp>
        <p:nvSpPr>
          <p:cNvPr id="3" name="Marcador de pie de página 2">
            <a:extLst>
              <a:ext uri="{FF2B5EF4-FFF2-40B4-BE49-F238E27FC236}">
                <a16:creationId xmlns:a16="http://schemas.microsoft.com/office/drawing/2014/main" xmlns="" id="{F064EC13-0A1C-4AED-AE32-3A92D20C322B}"/>
              </a:ext>
            </a:extLst>
          </p:cNvPr>
          <p:cNvSpPr>
            <a:spLocks noGrp="1"/>
          </p:cNvSpPr>
          <p:nvPr>
            <p:ph type="ftr" sz="quarter" idx="11"/>
          </p:nvPr>
        </p:nvSpPr>
        <p:spPr/>
        <p:txBody>
          <a:bodyPr/>
          <a:lstStyle/>
          <a:p>
            <a:endParaRPr lang="es-PY"/>
          </a:p>
        </p:txBody>
      </p:sp>
      <p:sp>
        <p:nvSpPr>
          <p:cNvPr id="4" name="Marcador de número de diapositiva 3">
            <a:extLst>
              <a:ext uri="{FF2B5EF4-FFF2-40B4-BE49-F238E27FC236}">
                <a16:creationId xmlns:a16="http://schemas.microsoft.com/office/drawing/2014/main" xmlns="" id="{ABD4EC95-3319-4070-9C1F-9FD4F1223B3B}"/>
              </a:ext>
            </a:extLst>
          </p:cNvPr>
          <p:cNvSpPr>
            <a:spLocks noGrp="1"/>
          </p:cNvSpPr>
          <p:nvPr>
            <p:ph type="sldNum" sz="quarter" idx="12"/>
          </p:nvPr>
        </p:nvSpPr>
        <p:spPr/>
        <p:txBody>
          <a:bodyPr/>
          <a:lstStyle/>
          <a:p>
            <a:fld id="{0A8196AD-5D43-40C4-B6ED-5755ECD5090C}" type="slidenum">
              <a:rPr lang="es-PY" smtClean="0"/>
              <a:t>‹Nº›</a:t>
            </a:fld>
            <a:endParaRPr lang="es-PY"/>
          </a:p>
        </p:txBody>
      </p:sp>
    </p:spTree>
    <p:extLst>
      <p:ext uri="{BB962C8B-B14F-4D97-AF65-F5344CB8AC3E}">
        <p14:creationId xmlns:p14="http://schemas.microsoft.com/office/powerpoint/2010/main" val="3137648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737632-85A4-454D-B861-1513B5AF9B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Y"/>
          </a:p>
        </p:txBody>
      </p:sp>
      <p:sp>
        <p:nvSpPr>
          <p:cNvPr id="3" name="Marcador de contenido 2">
            <a:extLst>
              <a:ext uri="{FF2B5EF4-FFF2-40B4-BE49-F238E27FC236}">
                <a16:creationId xmlns:a16="http://schemas.microsoft.com/office/drawing/2014/main" xmlns="" id="{13B88755-6AAA-4E47-A247-CAACD6FB2A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texto 3">
            <a:extLst>
              <a:ext uri="{FF2B5EF4-FFF2-40B4-BE49-F238E27FC236}">
                <a16:creationId xmlns:a16="http://schemas.microsoft.com/office/drawing/2014/main" xmlns="" id="{6D648AA1-928B-427A-919E-47103492D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DB25FD4F-7753-46C0-8290-94E536003F01}"/>
              </a:ext>
            </a:extLst>
          </p:cNvPr>
          <p:cNvSpPr>
            <a:spLocks noGrp="1"/>
          </p:cNvSpPr>
          <p:nvPr>
            <p:ph type="dt" sz="half" idx="10"/>
          </p:nvPr>
        </p:nvSpPr>
        <p:spPr/>
        <p:txBody>
          <a:bodyPr/>
          <a:lstStyle/>
          <a:p>
            <a:fld id="{9673FE41-23F5-468A-999E-2BB0242A1183}" type="datetimeFigureOut">
              <a:rPr lang="es-PY" smtClean="0"/>
              <a:t>24/10/2022</a:t>
            </a:fld>
            <a:endParaRPr lang="es-PY"/>
          </a:p>
        </p:txBody>
      </p:sp>
      <p:sp>
        <p:nvSpPr>
          <p:cNvPr id="6" name="Marcador de pie de página 5">
            <a:extLst>
              <a:ext uri="{FF2B5EF4-FFF2-40B4-BE49-F238E27FC236}">
                <a16:creationId xmlns:a16="http://schemas.microsoft.com/office/drawing/2014/main" xmlns="" id="{C730D6CB-422B-4B28-8922-AE83893AD2EE}"/>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xmlns="" id="{81EE3F97-760B-4423-A754-14FF2FA922F1}"/>
              </a:ext>
            </a:extLst>
          </p:cNvPr>
          <p:cNvSpPr>
            <a:spLocks noGrp="1"/>
          </p:cNvSpPr>
          <p:nvPr>
            <p:ph type="sldNum" sz="quarter" idx="12"/>
          </p:nvPr>
        </p:nvSpPr>
        <p:spPr/>
        <p:txBody>
          <a:bodyPr/>
          <a:lstStyle/>
          <a:p>
            <a:fld id="{0A8196AD-5D43-40C4-B6ED-5755ECD5090C}" type="slidenum">
              <a:rPr lang="es-PY" smtClean="0"/>
              <a:t>‹Nº›</a:t>
            </a:fld>
            <a:endParaRPr lang="es-PY"/>
          </a:p>
        </p:txBody>
      </p:sp>
    </p:spTree>
    <p:extLst>
      <p:ext uri="{BB962C8B-B14F-4D97-AF65-F5344CB8AC3E}">
        <p14:creationId xmlns:p14="http://schemas.microsoft.com/office/powerpoint/2010/main" val="1518608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796595-EA06-4D1B-A34E-191258D15D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Y"/>
          </a:p>
        </p:txBody>
      </p:sp>
      <p:sp>
        <p:nvSpPr>
          <p:cNvPr id="3" name="Marcador de posición de imagen 2">
            <a:extLst>
              <a:ext uri="{FF2B5EF4-FFF2-40B4-BE49-F238E27FC236}">
                <a16:creationId xmlns:a16="http://schemas.microsoft.com/office/drawing/2014/main" xmlns="" id="{D8152520-E99B-4E3C-9AB8-593B687615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Marcador de texto 3">
            <a:extLst>
              <a:ext uri="{FF2B5EF4-FFF2-40B4-BE49-F238E27FC236}">
                <a16:creationId xmlns:a16="http://schemas.microsoft.com/office/drawing/2014/main" xmlns="" id="{4FABE91A-E0DC-439A-B8F5-19512ECBF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FDE4476-5EE4-4608-95E2-1339ACA634A3}"/>
              </a:ext>
            </a:extLst>
          </p:cNvPr>
          <p:cNvSpPr>
            <a:spLocks noGrp="1"/>
          </p:cNvSpPr>
          <p:nvPr>
            <p:ph type="dt" sz="half" idx="10"/>
          </p:nvPr>
        </p:nvSpPr>
        <p:spPr/>
        <p:txBody>
          <a:bodyPr/>
          <a:lstStyle/>
          <a:p>
            <a:fld id="{9673FE41-23F5-468A-999E-2BB0242A1183}" type="datetimeFigureOut">
              <a:rPr lang="es-PY" smtClean="0"/>
              <a:t>24/10/2022</a:t>
            </a:fld>
            <a:endParaRPr lang="es-PY"/>
          </a:p>
        </p:txBody>
      </p:sp>
      <p:sp>
        <p:nvSpPr>
          <p:cNvPr id="6" name="Marcador de pie de página 5">
            <a:extLst>
              <a:ext uri="{FF2B5EF4-FFF2-40B4-BE49-F238E27FC236}">
                <a16:creationId xmlns:a16="http://schemas.microsoft.com/office/drawing/2014/main" xmlns="" id="{B36C3837-786C-4823-80E2-2584D1FF369F}"/>
              </a:ext>
            </a:extLst>
          </p:cNvPr>
          <p:cNvSpPr>
            <a:spLocks noGrp="1"/>
          </p:cNvSpPr>
          <p:nvPr>
            <p:ph type="ftr" sz="quarter" idx="11"/>
          </p:nvPr>
        </p:nvSpPr>
        <p:spPr/>
        <p:txBody>
          <a:bodyPr/>
          <a:lstStyle/>
          <a:p>
            <a:endParaRPr lang="es-PY"/>
          </a:p>
        </p:txBody>
      </p:sp>
      <p:sp>
        <p:nvSpPr>
          <p:cNvPr id="7" name="Marcador de número de diapositiva 6">
            <a:extLst>
              <a:ext uri="{FF2B5EF4-FFF2-40B4-BE49-F238E27FC236}">
                <a16:creationId xmlns:a16="http://schemas.microsoft.com/office/drawing/2014/main" xmlns="" id="{8EADDDDF-B8C3-4E87-AF53-2369C5966C8D}"/>
              </a:ext>
            </a:extLst>
          </p:cNvPr>
          <p:cNvSpPr>
            <a:spLocks noGrp="1"/>
          </p:cNvSpPr>
          <p:nvPr>
            <p:ph type="sldNum" sz="quarter" idx="12"/>
          </p:nvPr>
        </p:nvSpPr>
        <p:spPr/>
        <p:txBody>
          <a:bodyPr/>
          <a:lstStyle/>
          <a:p>
            <a:fld id="{0A8196AD-5D43-40C4-B6ED-5755ECD5090C}" type="slidenum">
              <a:rPr lang="es-PY" smtClean="0"/>
              <a:t>‹Nº›</a:t>
            </a:fld>
            <a:endParaRPr lang="es-PY"/>
          </a:p>
        </p:txBody>
      </p:sp>
    </p:spTree>
    <p:extLst>
      <p:ext uri="{BB962C8B-B14F-4D97-AF65-F5344CB8AC3E}">
        <p14:creationId xmlns:p14="http://schemas.microsoft.com/office/powerpoint/2010/main" val="215292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C533F8AC-7592-40A7-88B8-9451B1E74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Y"/>
          </a:p>
        </p:txBody>
      </p:sp>
      <p:sp>
        <p:nvSpPr>
          <p:cNvPr id="3" name="Marcador de texto 2">
            <a:extLst>
              <a:ext uri="{FF2B5EF4-FFF2-40B4-BE49-F238E27FC236}">
                <a16:creationId xmlns:a16="http://schemas.microsoft.com/office/drawing/2014/main" xmlns="" id="{1E1EDA81-1244-4D1A-BEAA-A350A0E0BA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a:extLst>
              <a:ext uri="{FF2B5EF4-FFF2-40B4-BE49-F238E27FC236}">
                <a16:creationId xmlns:a16="http://schemas.microsoft.com/office/drawing/2014/main" xmlns="" id="{FD0B8979-4C86-49CB-8326-FB6E208BCF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3FE41-23F5-468A-999E-2BB0242A1183}" type="datetimeFigureOut">
              <a:rPr lang="es-PY" smtClean="0"/>
              <a:t>24/10/2022</a:t>
            </a:fld>
            <a:endParaRPr lang="es-PY"/>
          </a:p>
        </p:txBody>
      </p:sp>
      <p:sp>
        <p:nvSpPr>
          <p:cNvPr id="5" name="Marcador de pie de página 4">
            <a:extLst>
              <a:ext uri="{FF2B5EF4-FFF2-40B4-BE49-F238E27FC236}">
                <a16:creationId xmlns:a16="http://schemas.microsoft.com/office/drawing/2014/main" xmlns="" id="{4387D04C-AE9C-47B3-864B-C344BA8C2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Marcador de número de diapositiva 5">
            <a:extLst>
              <a:ext uri="{FF2B5EF4-FFF2-40B4-BE49-F238E27FC236}">
                <a16:creationId xmlns:a16="http://schemas.microsoft.com/office/drawing/2014/main" xmlns="" id="{BA570DA1-33D9-4754-9E21-E0262889CF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196AD-5D43-40C4-B6ED-5755ECD5090C}" type="slidenum">
              <a:rPr lang="es-PY" smtClean="0"/>
              <a:t>‹Nº›</a:t>
            </a:fld>
            <a:endParaRPr lang="es-PY"/>
          </a:p>
        </p:txBody>
      </p:sp>
    </p:spTree>
    <p:extLst>
      <p:ext uri="{BB962C8B-B14F-4D97-AF65-F5344CB8AC3E}">
        <p14:creationId xmlns:p14="http://schemas.microsoft.com/office/powerpoint/2010/main" val="2412391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83" y="185183"/>
            <a:ext cx="2389354" cy="835404"/>
          </a:xfrm>
          <a:prstGeom prst="rect">
            <a:avLst/>
          </a:prstGeom>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4173" y="185183"/>
            <a:ext cx="1822361" cy="734639"/>
          </a:xfrm>
          <a:prstGeom prst="rect">
            <a:avLst/>
          </a:prstGeom>
        </p:spPr>
      </p:pic>
      <p:pic>
        <p:nvPicPr>
          <p:cNvPr id="16" name="1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1476" y="353369"/>
            <a:ext cx="2512800" cy="398266"/>
          </a:xfrm>
          <a:prstGeom prst="rect">
            <a:avLst/>
          </a:prstGeom>
        </p:spPr>
      </p:pic>
      <p:pic>
        <p:nvPicPr>
          <p:cNvPr id="17" name="1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0367" y="138052"/>
            <a:ext cx="1693851" cy="929666"/>
          </a:xfrm>
          <a:prstGeom prst="rect">
            <a:avLst/>
          </a:prstGeom>
        </p:spPr>
      </p:pic>
      <p:sp>
        <p:nvSpPr>
          <p:cNvPr id="2" name="CuadroTexto 1"/>
          <p:cNvSpPr txBox="1"/>
          <p:nvPr/>
        </p:nvSpPr>
        <p:spPr>
          <a:xfrm>
            <a:off x="2157462" y="1914308"/>
            <a:ext cx="7617474" cy="707886"/>
          </a:xfrm>
          <a:prstGeom prst="rect">
            <a:avLst/>
          </a:prstGeom>
          <a:solidFill>
            <a:schemeClr val="bg1">
              <a:lumMod val="95000"/>
            </a:schemeClr>
          </a:solidFill>
        </p:spPr>
        <p:txBody>
          <a:bodyPr wrap="square" rtlCol="0">
            <a:spAutoFit/>
          </a:bodyPr>
          <a:lstStyle/>
          <a:p>
            <a:pPr algn="ctr"/>
            <a:r>
              <a:rPr lang="es-PY" sz="4000" b="0" i="0" dirty="0">
                <a:solidFill>
                  <a:srgbClr val="0070C0"/>
                </a:solidFill>
                <a:effectLst/>
                <a:latin typeface="Calibri (cuerpo)"/>
                <a:cs typeface="Times New Roman" panose="02020603050405020304" pitchFamily="18" charset="0"/>
              </a:rPr>
              <a:t>Perdidas y </a:t>
            </a:r>
            <a:r>
              <a:rPr lang="es-PY" sz="4000" dirty="0">
                <a:solidFill>
                  <a:srgbClr val="0070C0"/>
                </a:solidFill>
                <a:latin typeface="Calibri (cuerpo)"/>
                <a:cs typeface="Times New Roman" panose="02020603050405020304" pitchFamily="18" charset="0"/>
              </a:rPr>
              <a:t>D</a:t>
            </a:r>
            <a:r>
              <a:rPr lang="es-PY" sz="4000" b="0" i="0" dirty="0">
                <a:solidFill>
                  <a:srgbClr val="0070C0"/>
                </a:solidFill>
                <a:effectLst/>
                <a:latin typeface="Calibri (cuerpo)"/>
                <a:cs typeface="Times New Roman" panose="02020603050405020304" pitchFamily="18" charset="0"/>
              </a:rPr>
              <a:t>años</a:t>
            </a:r>
            <a:endParaRPr lang="es-PY" sz="4000" b="1" dirty="0">
              <a:solidFill>
                <a:srgbClr val="0070C0"/>
              </a:solidFill>
              <a:latin typeface="Calibri (cuerpo)"/>
              <a:cs typeface="Times New Roman" panose="02020603050405020304" pitchFamily="18" charset="0"/>
            </a:endParaRPr>
          </a:p>
        </p:txBody>
      </p:sp>
      <p:sp>
        <p:nvSpPr>
          <p:cNvPr id="7" name="CuadroTexto 6">
            <a:extLst>
              <a:ext uri="{FF2B5EF4-FFF2-40B4-BE49-F238E27FC236}">
                <a16:creationId xmlns:a16="http://schemas.microsoft.com/office/drawing/2014/main" xmlns="" id="{11736F24-2513-4899-9408-A7B144BB850C}"/>
              </a:ext>
            </a:extLst>
          </p:cNvPr>
          <p:cNvSpPr txBox="1"/>
          <p:nvPr/>
        </p:nvSpPr>
        <p:spPr>
          <a:xfrm>
            <a:off x="3046880" y="5296230"/>
            <a:ext cx="6098240" cy="461665"/>
          </a:xfrm>
          <a:prstGeom prst="rect">
            <a:avLst/>
          </a:prstGeom>
          <a:noFill/>
        </p:spPr>
        <p:txBody>
          <a:bodyPr wrap="square">
            <a:spAutoFit/>
          </a:bodyPr>
          <a:lstStyle/>
          <a:p>
            <a:pPr algn="ctr"/>
            <a:r>
              <a:rPr lang="en-US" sz="2400" b="0" i="0" dirty="0">
                <a:solidFill>
                  <a:srgbClr val="0070C0"/>
                </a:solidFill>
                <a:effectLst/>
                <a:latin typeface="Calibri (cuerpo)"/>
                <a:cs typeface="Times New Roman" panose="02020603050405020304" pitchFamily="18" charset="0"/>
              </a:rPr>
              <a:t>24/10/2022</a:t>
            </a:r>
            <a:endParaRPr lang="es-PY" sz="2400" b="1" dirty="0">
              <a:solidFill>
                <a:srgbClr val="0070C0"/>
              </a:solidFill>
              <a:latin typeface="Calibri (cuerpo)"/>
              <a:cs typeface="Times New Roman" panose="02020603050405020304" pitchFamily="18" charset="0"/>
            </a:endParaRPr>
          </a:p>
        </p:txBody>
      </p:sp>
      <p:sp>
        <p:nvSpPr>
          <p:cNvPr id="8" name="CuadroTexto 7">
            <a:extLst>
              <a:ext uri="{FF2B5EF4-FFF2-40B4-BE49-F238E27FC236}">
                <a16:creationId xmlns:a16="http://schemas.microsoft.com/office/drawing/2014/main" xmlns="" id="{4ABC5BA7-2970-EF23-0E9A-9B61598CAB52}"/>
              </a:ext>
            </a:extLst>
          </p:cNvPr>
          <p:cNvSpPr txBox="1"/>
          <p:nvPr/>
        </p:nvSpPr>
        <p:spPr>
          <a:xfrm>
            <a:off x="2157462" y="3186312"/>
            <a:ext cx="7617474" cy="461665"/>
          </a:xfrm>
          <a:prstGeom prst="rect">
            <a:avLst/>
          </a:prstGeom>
          <a:solidFill>
            <a:schemeClr val="bg1">
              <a:lumMod val="95000"/>
            </a:schemeClr>
          </a:solidFill>
        </p:spPr>
        <p:txBody>
          <a:bodyPr wrap="square" rtlCol="0">
            <a:spAutoFit/>
          </a:bodyPr>
          <a:lstStyle/>
          <a:p>
            <a:pPr algn="ctr"/>
            <a:r>
              <a:rPr lang="es-PY" sz="2400" b="0" i="0" dirty="0">
                <a:solidFill>
                  <a:srgbClr val="0070C0"/>
                </a:solidFill>
                <a:effectLst/>
                <a:latin typeface="Calibri (cuerpo)"/>
                <a:cs typeface="Times New Roman" panose="02020603050405020304" pitchFamily="18" charset="0"/>
              </a:rPr>
              <a:t>Una mirada teórica y contextual</a:t>
            </a:r>
            <a:endParaRPr lang="es-PY" sz="2400" b="1" dirty="0">
              <a:solidFill>
                <a:srgbClr val="0070C0"/>
              </a:solidFill>
              <a:latin typeface="Calibri (cuerpo)"/>
              <a:cs typeface="Times New Roman" panose="02020603050405020304" pitchFamily="18" charset="0"/>
            </a:endParaRPr>
          </a:p>
        </p:txBody>
      </p:sp>
      <p:sp>
        <p:nvSpPr>
          <p:cNvPr id="9" name="CuadroTexto 7">
            <a:extLst>
              <a:ext uri="{FF2B5EF4-FFF2-40B4-BE49-F238E27FC236}">
                <a16:creationId xmlns:a16="http://schemas.microsoft.com/office/drawing/2014/main" xmlns="" id="{277747DE-B0F9-A3B4-4F69-3A93256811BD}"/>
              </a:ext>
            </a:extLst>
          </p:cNvPr>
          <p:cNvSpPr txBox="1"/>
          <p:nvPr/>
        </p:nvSpPr>
        <p:spPr>
          <a:xfrm>
            <a:off x="2157462" y="4315255"/>
            <a:ext cx="7617474" cy="830997"/>
          </a:xfrm>
          <a:prstGeom prst="rect">
            <a:avLst/>
          </a:prstGeom>
          <a:solidFill>
            <a:schemeClr val="bg1">
              <a:lumMod val="95000"/>
            </a:schemeClr>
          </a:solidFill>
        </p:spPr>
        <p:txBody>
          <a:bodyPr wrap="square" rtlCol="0">
            <a:spAutoFit/>
          </a:bodyPr>
          <a:lstStyle/>
          <a:p>
            <a:pPr algn="ctr"/>
            <a:r>
              <a:rPr lang="es-PY" sz="2400" b="0" i="0" dirty="0">
                <a:solidFill>
                  <a:srgbClr val="0070C0"/>
                </a:solidFill>
                <a:effectLst/>
                <a:latin typeface="Calibri (cuerpo)"/>
                <a:cs typeface="Times New Roman" panose="02020603050405020304" pitchFamily="18" charset="0"/>
              </a:rPr>
              <a:t>Agustin Carrizosa Bradshaw</a:t>
            </a:r>
          </a:p>
          <a:p>
            <a:pPr algn="ctr"/>
            <a:r>
              <a:rPr lang="es-PY" sz="2400" dirty="0">
                <a:solidFill>
                  <a:srgbClr val="0070C0"/>
                </a:solidFill>
                <a:latin typeface="Calibri (cuerpo)"/>
                <a:cs typeface="Times New Roman" panose="02020603050405020304" pitchFamily="18" charset="0"/>
              </a:rPr>
              <a:t>Especialista de Cambio Climático/Negociador </a:t>
            </a:r>
            <a:endParaRPr lang="es-PY" sz="2400" b="1" dirty="0">
              <a:solidFill>
                <a:srgbClr val="0070C0"/>
              </a:solidFill>
              <a:latin typeface="Calibri (cuerpo)"/>
              <a:cs typeface="Times New Roman" panose="02020603050405020304" pitchFamily="18" charset="0"/>
            </a:endParaRPr>
          </a:p>
        </p:txBody>
      </p:sp>
    </p:spTree>
    <p:extLst>
      <p:ext uri="{BB962C8B-B14F-4D97-AF65-F5344CB8AC3E}">
        <p14:creationId xmlns:p14="http://schemas.microsoft.com/office/powerpoint/2010/main" val="1438218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660646" y="1078427"/>
            <a:ext cx="10515600" cy="6064623"/>
          </a:xfrm>
        </p:spPr>
        <p:txBody>
          <a:bodyPr>
            <a:normAutofit/>
          </a:bodyPr>
          <a:lstStyle/>
          <a:p>
            <a:pPr algn="just"/>
            <a:endParaRPr lang="es-PY" sz="1600" dirty="0">
              <a:solidFill>
                <a:srgbClr val="222222"/>
              </a:solidFill>
              <a:effectLst/>
              <a:latin typeface="Calibri (cuerpo)"/>
            </a:endParaRPr>
          </a:p>
          <a:p>
            <a:pPr algn="just"/>
            <a:r>
              <a:rPr lang="es-PY" sz="1800" b="1" dirty="0">
                <a:solidFill>
                  <a:srgbClr val="222222"/>
                </a:solidFill>
                <a:latin typeface="Calibri (cuerpo)"/>
              </a:rPr>
              <a:t>Decisión 2/CMA.2</a:t>
            </a:r>
          </a:p>
          <a:p>
            <a:pPr algn="just"/>
            <a:r>
              <a:rPr lang="es-ES" sz="1800" dirty="0">
                <a:solidFill>
                  <a:srgbClr val="222222"/>
                </a:solidFill>
                <a:effectLst/>
                <a:latin typeface="Calibri (cuerpo)"/>
              </a:rPr>
              <a:t>43. Establece, como parte del Mecanismo Internacional de Varsovia, la red de Santiago para prevenir, minimizar y abordar las pérdidas y daños asociados con los efectos adversos del cambio climático, para </a:t>
            </a:r>
            <a:r>
              <a:rPr lang="es-ES" sz="1800" b="1" dirty="0">
                <a:solidFill>
                  <a:srgbClr val="222222"/>
                </a:solidFill>
                <a:effectLst/>
                <a:latin typeface="Calibri (cuerpo)"/>
              </a:rPr>
              <a:t>catalizar la asistencia técnica </a:t>
            </a:r>
            <a:r>
              <a:rPr lang="es-ES" sz="1800" dirty="0">
                <a:solidFill>
                  <a:srgbClr val="222222"/>
                </a:solidFill>
                <a:effectLst/>
                <a:latin typeface="Calibri (cuerpo)"/>
              </a:rPr>
              <a:t>de las organizaciones, órganos, redes y expertos pertinentes, para la implementación de enfoques relevantes a nivel local, nacional y regional, en países en desarrollo que son particularmente vulnerables a los efectos adversos del cambio climático</a:t>
            </a:r>
            <a:r>
              <a:rPr lang="es-PY" sz="1800" dirty="0">
                <a:solidFill>
                  <a:srgbClr val="222222"/>
                </a:solidFill>
                <a:effectLst/>
                <a:latin typeface="Calibri (cuerpo)"/>
              </a:rPr>
              <a:t>.</a:t>
            </a:r>
          </a:p>
        </p:txBody>
      </p:sp>
      <p:sp>
        <p:nvSpPr>
          <p:cNvPr id="5" name="CuadroTexto 4">
            <a:extLst>
              <a:ext uri="{FF2B5EF4-FFF2-40B4-BE49-F238E27FC236}">
                <a16:creationId xmlns:a16="http://schemas.microsoft.com/office/drawing/2014/main" xmlns="" id="{0722C836-1423-6DB0-693D-49E763B0E5C3}"/>
              </a:ext>
            </a:extLst>
          </p:cNvPr>
          <p:cNvSpPr txBox="1"/>
          <p:nvPr/>
        </p:nvSpPr>
        <p:spPr>
          <a:xfrm>
            <a:off x="325315" y="157166"/>
            <a:ext cx="10185846" cy="815608"/>
          </a:xfrm>
          <a:prstGeom prst="rect">
            <a:avLst/>
          </a:prstGeom>
          <a:noFill/>
        </p:spPr>
        <p:txBody>
          <a:bodyPr wrap="square">
            <a:spAutoFit/>
          </a:bodyPr>
          <a:lstStyle/>
          <a:p>
            <a:r>
              <a:rPr lang="es-PY" sz="3200" b="1" dirty="0">
                <a:solidFill>
                  <a:srgbClr val="0070C0"/>
                </a:solidFill>
                <a:latin typeface="Calibri (cuerpo)"/>
                <a:cs typeface="Times New Roman" panose="02020603050405020304" pitchFamily="18" charset="0"/>
              </a:rPr>
              <a:t>Contexto histórico de las perdidas y daños de la UNFCCC </a:t>
            </a:r>
          </a:p>
          <a:p>
            <a:r>
              <a:rPr lang="es-PY" sz="1500" i="1" dirty="0">
                <a:solidFill>
                  <a:srgbClr val="0070C0"/>
                </a:solidFill>
                <a:latin typeface="Calibri (cuerpo)"/>
                <a:cs typeface="Times New Roman" panose="02020603050405020304" pitchFamily="18" charset="0"/>
              </a:rPr>
              <a:t>(</a:t>
            </a:r>
            <a:r>
              <a:rPr lang="es-PY" sz="1500" i="1" dirty="0">
                <a:solidFill>
                  <a:srgbClr val="0070C0"/>
                </a:solidFill>
                <a:cs typeface="Times New Roman" panose="02020603050405020304" pitchFamily="18" charset="0"/>
              </a:rPr>
              <a:t>20 minutos</a:t>
            </a:r>
            <a:r>
              <a:rPr lang="es-PY" sz="1500" i="1" dirty="0">
                <a:solidFill>
                  <a:srgbClr val="0070C0"/>
                </a:solidFill>
                <a:latin typeface="Calibri (cuerpo)"/>
                <a:cs typeface="Times New Roman" panose="02020603050405020304" pitchFamily="18" charset="0"/>
              </a:rPr>
              <a:t>)</a:t>
            </a:r>
          </a:p>
        </p:txBody>
      </p:sp>
      <p:pic>
        <p:nvPicPr>
          <p:cNvPr id="4" name="Graphic 3" descr="Kissing face outline with solid fill">
            <a:extLst>
              <a:ext uri="{FF2B5EF4-FFF2-40B4-BE49-F238E27FC236}">
                <a16:creationId xmlns:a16="http://schemas.microsoft.com/office/drawing/2014/main" xmlns="" id="{3B077C45-CBE2-888A-E93E-9EFBC458D9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725443" y="4101156"/>
            <a:ext cx="2599678" cy="2599678"/>
          </a:xfrm>
          <a:prstGeom prst="rect">
            <a:avLst/>
          </a:prstGeom>
        </p:spPr>
      </p:pic>
      <p:pic>
        <p:nvPicPr>
          <p:cNvPr id="6" name="Graphic 5" descr="Kissing face outline with solid fill">
            <a:extLst>
              <a:ext uri="{FF2B5EF4-FFF2-40B4-BE49-F238E27FC236}">
                <a16:creationId xmlns:a16="http://schemas.microsoft.com/office/drawing/2014/main" xmlns="" id="{E5997C17-CDCA-1C16-05FF-CD6A35A4A9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flipH="1">
            <a:off x="6336784" y="4064297"/>
            <a:ext cx="2599678" cy="2599678"/>
          </a:xfrm>
          <a:prstGeom prst="rect">
            <a:avLst/>
          </a:prstGeom>
        </p:spPr>
      </p:pic>
      <p:pic>
        <p:nvPicPr>
          <p:cNvPr id="8" name="Graphic 7" descr="Heart With Arrow outline">
            <a:extLst>
              <a:ext uri="{FF2B5EF4-FFF2-40B4-BE49-F238E27FC236}">
                <a16:creationId xmlns:a16="http://schemas.microsoft.com/office/drawing/2014/main" xmlns="" id="{82351D5D-7483-0AA6-78C8-9889B2DE46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470276" y="2883233"/>
            <a:ext cx="2896340" cy="2896340"/>
          </a:xfrm>
          <a:prstGeom prst="rect">
            <a:avLst/>
          </a:prstGeom>
        </p:spPr>
      </p:pic>
    </p:spTree>
    <p:extLst>
      <p:ext uri="{BB962C8B-B14F-4D97-AF65-F5344CB8AC3E}">
        <p14:creationId xmlns:p14="http://schemas.microsoft.com/office/powerpoint/2010/main" val="2075240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0722C836-1423-6DB0-693D-49E763B0E5C3}"/>
              </a:ext>
            </a:extLst>
          </p:cNvPr>
          <p:cNvSpPr txBox="1"/>
          <p:nvPr/>
        </p:nvSpPr>
        <p:spPr>
          <a:xfrm>
            <a:off x="289456" y="66271"/>
            <a:ext cx="10185846" cy="584775"/>
          </a:xfrm>
          <a:prstGeom prst="rect">
            <a:avLst/>
          </a:prstGeom>
          <a:noFill/>
        </p:spPr>
        <p:txBody>
          <a:bodyPr wrap="square">
            <a:spAutoFit/>
          </a:bodyPr>
          <a:lstStyle/>
          <a:p>
            <a:r>
              <a:rPr lang="es-PY" sz="3200" b="1" dirty="0">
                <a:solidFill>
                  <a:srgbClr val="0070C0"/>
                </a:solidFill>
                <a:latin typeface="Calibri (cuerpo)"/>
                <a:cs typeface="Times New Roman" panose="02020603050405020304" pitchFamily="18" charset="0"/>
              </a:rPr>
              <a:t>Contexto histórico de las perdidas y daños de la UNFCCC </a:t>
            </a:r>
          </a:p>
        </p:txBody>
      </p:sp>
      <p:sp>
        <p:nvSpPr>
          <p:cNvPr id="9" name="TextBox 8">
            <a:extLst>
              <a:ext uri="{FF2B5EF4-FFF2-40B4-BE49-F238E27FC236}">
                <a16:creationId xmlns:a16="http://schemas.microsoft.com/office/drawing/2014/main" xmlns="" id="{18CE22EE-655F-E321-A662-56D2CE238349}"/>
              </a:ext>
            </a:extLst>
          </p:cNvPr>
          <p:cNvSpPr txBox="1"/>
          <p:nvPr/>
        </p:nvSpPr>
        <p:spPr>
          <a:xfrm>
            <a:off x="1804059" y="1266093"/>
            <a:ext cx="6658588" cy="4278094"/>
          </a:xfrm>
          <a:prstGeom prst="rect">
            <a:avLst/>
          </a:prstGeom>
          <a:noFill/>
        </p:spPr>
        <p:txBody>
          <a:bodyPr wrap="square">
            <a:spAutoFit/>
          </a:bodyPr>
          <a:lstStyle/>
          <a:p>
            <a:pPr marL="228600" indent="-228600" algn="just">
              <a:buAutoNum type="alphaLcParenR"/>
            </a:pPr>
            <a:r>
              <a:rPr lang="es-PY" sz="1600" b="1" dirty="0"/>
              <a:t>Contribuir al cumplimiento efectivo de las funciones del Mecanismo Internacional de Varsovia;</a:t>
            </a:r>
          </a:p>
          <a:p>
            <a:pPr marL="228600" indent="-228600" algn="just">
              <a:buAutoNum type="alphaLcParenR"/>
            </a:pPr>
            <a:endParaRPr lang="es-PY" sz="1600" b="1" dirty="0"/>
          </a:p>
          <a:p>
            <a:pPr marL="228600" indent="-228600" algn="just">
              <a:buAutoNum type="alphaLcParenR"/>
            </a:pPr>
            <a:r>
              <a:rPr lang="es-PY" sz="1600" b="1" dirty="0"/>
              <a:t>Catalizar la asistencia técnica impulsada por la demanda para evitar, minimizar y abordar las pérdidas y los daños en los países en desarrollo;</a:t>
            </a:r>
          </a:p>
          <a:p>
            <a:pPr marL="228600" indent="-228600" algn="just">
              <a:buAutoNum type="alphaLcParenR"/>
            </a:pPr>
            <a:endParaRPr lang="es-PY" sz="1600" dirty="0"/>
          </a:p>
          <a:p>
            <a:pPr marL="228600" indent="-228600" algn="just">
              <a:buAutoNum type="alphaLcParenR"/>
            </a:pPr>
            <a:r>
              <a:rPr lang="es-PY" sz="1600" b="1" dirty="0"/>
              <a:t>Facilitar la consideración de una amplia gama de temas relevantes para evitar, minimizar y abordar los enfoques de pérdidas y daños;</a:t>
            </a:r>
          </a:p>
          <a:p>
            <a:pPr marL="228600" indent="-228600" algn="just">
              <a:buAutoNum type="alphaLcParenR"/>
            </a:pPr>
            <a:endParaRPr lang="es-PY" sz="1600" b="1" dirty="0"/>
          </a:p>
          <a:p>
            <a:pPr marL="228600" indent="-228600" algn="just">
              <a:buAutoNum type="alphaLcParenR"/>
            </a:pPr>
            <a:r>
              <a:rPr lang="es-PY" sz="1600" b="1" dirty="0"/>
              <a:t>Facilitar y catalizar la colaboración, la coordinación, la coherencia y las sinergias para acelerar la acción;</a:t>
            </a:r>
            <a:endParaRPr lang="es-PY" sz="1600" dirty="0"/>
          </a:p>
          <a:p>
            <a:pPr marL="228600" indent="-228600" algn="just">
              <a:buAutoNum type="alphaLcParenR"/>
            </a:pPr>
            <a:endParaRPr lang="es-PY" sz="1600" dirty="0"/>
          </a:p>
          <a:p>
            <a:pPr marL="228600" indent="-228600" algn="just">
              <a:buAutoNum type="alphaLcParenR"/>
            </a:pPr>
            <a:r>
              <a:rPr lang="es-PY" sz="1600" b="1" dirty="0"/>
              <a:t>Facilitar el desarrollo, el suministro y la difusión de conocimientos e información;</a:t>
            </a:r>
          </a:p>
          <a:p>
            <a:pPr marL="228600" indent="-228600" algn="just">
              <a:buAutoNum type="alphaLcParenR"/>
            </a:pPr>
            <a:endParaRPr lang="es-PY" sz="1600" b="1" dirty="0"/>
          </a:p>
          <a:p>
            <a:pPr marL="228600" indent="-228600" algn="just">
              <a:buAutoNum type="alphaLcParenR"/>
            </a:pPr>
            <a:r>
              <a:rPr lang="es-PY" sz="1600" b="1" dirty="0"/>
              <a:t>Facilitar, a través de la asistencia técnica catalizadora, de organizaciones, órganos, redes y expertos, el acceso a la acción y el apoyo.</a:t>
            </a:r>
            <a:endParaRPr lang="es-PY" sz="1600" dirty="0"/>
          </a:p>
        </p:txBody>
      </p:sp>
      <p:sp>
        <p:nvSpPr>
          <p:cNvPr id="10" name="TextBox 9">
            <a:extLst>
              <a:ext uri="{FF2B5EF4-FFF2-40B4-BE49-F238E27FC236}">
                <a16:creationId xmlns:a16="http://schemas.microsoft.com/office/drawing/2014/main" xmlns="" id="{E02F65C3-C3A5-22CB-F25C-8A2C23AA8B69}"/>
              </a:ext>
            </a:extLst>
          </p:cNvPr>
          <p:cNvSpPr txBox="1"/>
          <p:nvPr/>
        </p:nvSpPr>
        <p:spPr>
          <a:xfrm rot="16200000">
            <a:off x="358729" y="3031581"/>
            <a:ext cx="2217797" cy="338554"/>
          </a:xfrm>
          <a:prstGeom prst="rect">
            <a:avLst/>
          </a:prstGeom>
          <a:noFill/>
        </p:spPr>
        <p:txBody>
          <a:bodyPr wrap="square">
            <a:spAutoFit/>
          </a:bodyPr>
          <a:lstStyle/>
          <a:p>
            <a:r>
              <a:rPr lang="es-PY" sz="1600" b="1" dirty="0"/>
              <a:t>Decisión 19/CMA.3</a:t>
            </a:r>
          </a:p>
        </p:txBody>
      </p:sp>
      <p:cxnSp>
        <p:nvCxnSpPr>
          <p:cNvPr id="7" name="Conector recto 6">
            <a:extLst>
              <a:ext uri="{FF2B5EF4-FFF2-40B4-BE49-F238E27FC236}">
                <a16:creationId xmlns:a16="http://schemas.microsoft.com/office/drawing/2014/main" xmlns="" id="{253D823B-2D6D-3783-933B-7791279CA77F}"/>
              </a:ext>
            </a:extLst>
          </p:cNvPr>
          <p:cNvCxnSpPr>
            <a:cxnSpLocks/>
          </p:cNvCxnSpPr>
          <p:nvPr/>
        </p:nvCxnSpPr>
        <p:spPr>
          <a:xfrm>
            <a:off x="1720481" y="1397977"/>
            <a:ext cx="0" cy="3974123"/>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0480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745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838200" y="1167204"/>
            <a:ext cx="10515600" cy="6064623"/>
          </a:xfrm>
        </p:spPr>
        <p:txBody>
          <a:bodyPr>
            <a:normAutofit/>
          </a:bodyPr>
          <a:lstStyle/>
          <a:p>
            <a:pPr algn="just"/>
            <a:endParaRPr lang="es-PY" sz="1800" dirty="0">
              <a:solidFill>
                <a:schemeClr val="tx1"/>
              </a:solidFill>
            </a:endParaRPr>
          </a:p>
          <a:p>
            <a:pPr algn="just"/>
            <a:endParaRPr lang="es-PY" sz="1800" b="1" i="1" dirty="0">
              <a:solidFill>
                <a:schemeClr val="tx1"/>
              </a:solidFill>
              <a:effectLst/>
              <a:latin typeface="Times New Roman" panose="02020603050405020304" pitchFamily="18" charset="0"/>
            </a:endParaRPr>
          </a:p>
        </p:txBody>
      </p:sp>
      <p:sp>
        <p:nvSpPr>
          <p:cNvPr id="4" name="CuadroTexto 3">
            <a:extLst>
              <a:ext uri="{FF2B5EF4-FFF2-40B4-BE49-F238E27FC236}">
                <a16:creationId xmlns:a16="http://schemas.microsoft.com/office/drawing/2014/main" xmlns="" id="{2A87C0AC-65D1-40B9-9265-19E53EA8AF21}"/>
              </a:ext>
            </a:extLst>
          </p:cNvPr>
          <p:cNvSpPr txBox="1"/>
          <p:nvPr/>
        </p:nvSpPr>
        <p:spPr>
          <a:xfrm>
            <a:off x="211015" y="139644"/>
            <a:ext cx="9643200" cy="815608"/>
          </a:xfrm>
          <a:prstGeom prst="rect">
            <a:avLst/>
          </a:prstGeom>
          <a:noFill/>
        </p:spPr>
        <p:txBody>
          <a:bodyPr wrap="square">
            <a:spAutoFit/>
          </a:bodyPr>
          <a:lstStyle/>
          <a:p>
            <a:r>
              <a:rPr lang="es-PY" sz="3200" b="1" dirty="0">
                <a:solidFill>
                  <a:srgbClr val="0070C0"/>
                </a:solidFill>
                <a:latin typeface="Calibri (cuerpo)"/>
                <a:cs typeface="Times New Roman" panose="02020603050405020304" pitchFamily="18" charset="0"/>
              </a:rPr>
              <a:t>Contexto histórico de las perdidas y daños de la UNFCCC </a:t>
            </a:r>
            <a:r>
              <a:rPr lang="es-PY" sz="1500" i="1" dirty="0">
                <a:solidFill>
                  <a:srgbClr val="0070C0"/>
                </a:solidFill>
                <a:latin typeface="Calibri (cuerpo)"/>
                <a:cs typeface="Times New Roman" panose="02020603050405020304" pitchFamily="18" charset="0"/>
              </a:rPr>
              <a:t>(</a:t>
            </a:r>
            <a:r>
              <a:rPr lang="es-PY" sz="1500" i="1" dirty="0">
                <a:solidFill>
                  <a:srgbClr val="0070C0"/>
                </a:solidFill>
                <a:cs typeface="Times New Roman" panose="02020603050405020304" pitchFamily="18" charset="0"/>
              </a:rPr>
              <a:t>20 minutos</a:t>
            </a:r>
            <a:r>
              <a:rPr lang="es-PY" sz="1500" i="1" dirty="0">
                <a:solidFill>
                  <a:srgbClr val="0070C0"/>
                </a:solidFill>
                <a:latin typeface="Calibri (cuerpo)"/>
                <a:cs typeface="Times New Roman" panose="02020603050405020304" pitchFamily="18" charset="0"/>
              </a:rPr>
              <a:t>)</a:t>
            </a:r>
          </a:p>
        </p:txBody>
      </p:sp>
      <p:sp>
        <p:nvSpPr>
          <p:cNvPr id="5" name="TextBox 4">
            <a:extLst>
              <a:ext uri="{FF2B5EF4-FFF2-40B4-BE49-F238E27FC236}">
                <a16:creationId xmlns:a16="http://schemas.microsoft.com/office/drawing/2014/main" xmlns="" id="{F6E3C893-50F6-01E7-315E-E85BD0E6E322}"/>
              </a:ext>
            </a:extLst>
          </p:cNvPr>
          <p:cNvSpPr txBox="1"/>
          <p:nvPr/>
        </p:nvSpPr>
        <p:spPr>
          <a:xfrm>
            <a:off x="687279" y="1614192"/>
            <a:ext cx="10515600" cy="3139321"/>
          </a:xfrm>
          <a:prstGeom prst="rect">
            <a:avLst/>
          </a:prstGeom>
          <a:noFill/>
        </p:spPr>
        <p:txBody>
          <a:bodyPr wrap="square">
            <a:spAutoFit/>
          </a:bodyPr>
          <a:lstStyle/>
          <a:p>
            <a:pPr algn="just"/>
            <a:r>
              <a:rPr lang="en-US" b="1" dirty="0"/>
              <a:t>Plan de </a:t>
            </a:r>
            <a:r>
              <a:rPr lang="en-US" b="1" dirty="0" err="1"/>
              <a:t>Acción</a:t>
            </a:r>
            <a:r>
              <a:rPr lang="en-US" b="1" dirty="0"/>
              <a:t> de Bali</a:t>
            </a:r>
          </a:p>
          <a:p>
            <a:pPr algn="just"/>
            <a:endParaRPr lang="en-US" dirty="0"/>
          </a:p>
          <a:p>
            <a:pPr algn="just"/>
            <a:r>
              <a:rPr lang="en-US" dirty="0" err="1"/>
              <a:t>En</a:t>
            </a:r>
            <a:r>
              <a:rPr lang="en-US" dirty="0"/>
              <a:t> la </a:t>
            </a:r>
            <a:r>
              <a:rPr lang="en-US" dirty="0" err="1"/>
              <a:t>cumbre</a:t>
            </a:r>
            <a:r>
              <a:rPr lang="en-US" dirty="0"/>
              <a:t> </a:t>
            </a:r>
            <a:r>
              <a:rPr lang="en-US" dirty="0" err="1"/>
              <a:t>climática</a:t>
            </a:r>
            <a:r>
              <a:rPr lang="en-US" dirty="0"/>
              <a:t> </a:t>
            </a:r>
            <a:r>
              <a:rPr lang="en-US" b="1" dirty="0"/>
              <a:t>COP13</a:t>
            </a:r>
            <a:r>
              <a:rPr lang="en-US" dirty="0"/>
              <a:t> (2007), </a:t>
            </a:r>
            <a:r>
              <a:rPr lang="en-US" dirty="0" err="1"/>
              <a:t>aproximadamente</a:t>
            </a:r>
            <a:r>
              <a:rPr lang="en-US" dirty="0"/>
              <a:t> 15 </a:t>
            </a:r>
            <a:r>
              <a:rPr lang="en-US" dirty="0" err="1"/>
              <a:t>años</a:t>
            </a:r>
            <a:r>
              <a:rPr lang="en-US" dirty="0"/>
              <a:t> </a:t>
            </a:r>
            <a:r>
              <a:rPr lang="en-US" dirty="0" err="1"/>
              <a:t>después</a:t>
            </a:r>
            <a:r>
              <a:rPr lang="en-US" dirty="0"/>
              <a:t> de la </a:t>
            </a:r>
            <a:r>
              <a:rPr lang="en-US" dirty="0" err="1"/>
              <a:t>primera</a:t>
            </a:r>
            <a:r>
              <a:rPr lang="en-US" dirty="0"/>
              <a:t> </a:t>
            </a:r>
            <a:r>
              <a:rPr lang="en-US" dirty="0" err="1"/>
              <a:t>referencia</a:t>
            </a:r>
            <a:r>
              <a:rPr lang="en-US" dirty="0"/>
              <a:t> a “</a:t>
            </a:r>
            <a:r>
              <a:rPr lang="en-US" dirty="0" err="1"/>
              <a:t>pérdidas</a:t>
            </a:r>
            <a:r>
              <a:rPr lang="en-US" dirty="0"/>
              <a:t> y </a:t>
            </a:r>
            <a:r>
              <a:rPr lang="en-US" dirty="0" err="1"/>
              <a:t>daños</a:t>
            </a:r>
            <a:r>
              <a:rPr lang="en-US" dirty="0"/>
              <a:t>”, </a:t>
            </a:r>
            <a:r>
              <a:rPr lang="en-US" dirty="0" err="1"/>
              <a:t>este</a:t>
            </a:r>
            <a:r>
              <a:rPr lang="en-US" dirty="0"/>
              <a:t> </a:t>
            </a:r>
            <a:r>
              <a:rPr lang="en-US" dirty="0" err="1"/>
              <a:t>tema</a:t>
            </a:r>
            <a:r>
              <a:rPr lang="en-US" dirty="0"/>
              <a:t> </a:t>
            </a:r>
            <a:r>
              <a:rPr lang="en-US" dirty="0" err="1"/>
              <a:t>recuperó</a:t>
            </a:r>
            <a:r>
              <a:rPr lang="en-US" dirty="0"/>
              <a:t> </a:t>
            </a:r>
            <a:r>
              <a:rPr lang="en-US" dirty="0" err="1"/>
              <a:t>importancia</a:t>
            </a:r>
            <a:r>
              <a:rPr lang="en-US" dirty="0"/>
              <a:t> y </a:t>
            </a:r>
            <a:r>
              <a:rPr lang="en-US" dirty="0" err="1"/>
              <a:t>surgió</a:t>
            </a:r>
            <a:r>
              <a:rPr lang="en-US" dirty="0"/>
              <a:t> </a:t>
            </a:r>
            <a:r>
              <a:rPr lang="en-US" dirty="0" err="1"/>
              <a:t>en</a:t>
            </a:r>
            <a:r>
              <a:rPr lang="en-US" dirty="0"/>
              <a:t> la </a:t>
            </a:r>
            <a:r>
              <a:rPr lang="en-US" dirty="0" err="1"/>
              <a:t>Decisión</a:t>
            </a:r>
            <a:r>
              <a:rPr lang="en-US" dirty="0"/>
              <a:t> 1/CP.13, que </a:t>
            </a:r>
            <a:r>
              <a:rPr lang="en-US" dirty="0" err="1"/>
              <a:t>creó</a:t>
            </a:r>
            <a:r>
              <a:rPr lang="en-US" dirty="0"/>
              <a:t> </a:t>
            </a:r>
            <a:r>
              <a:rPr lang="en-US" dirty="0" err="1"/>
              <a:t>el</a:t>
            </a:r>
            <a:r>
              <a:rPr lang="en-US" dirty="0"/>
              <a:t> Plan de </a:t>
            </a:r>
            <a:r>
              <a:rPr lang="en-US" dirty="0" err="1"/>
              <a:t>Acción</a:t>
            </a:r>
            <a:r>
              <a:rPr lang="en-US" dirty="0"/>
              <a:t> de Bali. </a:t>
            </a:r>
            <a:r>
              <a:rPr lang="en-US" dirty="0" err="1"/>
              <a:t>En</a:t>
            </a:r>
            <a:r>
              <a:rPr lang="en-US" dirty="0"/>
              <a:t> </a:t>
            </a:r>
            <a:r>
              <a:rPr lang="en-US" dirty="0" err="1"/>
              <a:t>este</a:t>
            </a:r>
            <a:r>
              <a:rPr lang="en-US" dirty="0"/>
              <a:t> Plan se </a:t>
            </a:r>
            <a:r>
              <a:rPr lang="en-US" dirty="0" err="1"/>
              <a:t>decidió</a:t>
            </a:r>
            <a:r>
              <a:rPr lang="en-US" dirty="0"/>
              <a:t> </a:t>
            </a:r>
            <a:r>
              <a:rPr lang="en-US" dirty="0" err="1"/>
              <a:t>emprender</a:t>
            </a:r>
            <a:r>
              <a:rPr lang="en-US" dirty="0"/>
              <a:t> un </a:t>
            </a:r>
            <a:r>
              <a:rPr lang="en-US" dirty="0" err="1"/>
              <a:t>proceso</a:t>
            </a:r>
            <a:r>
              <a:rPr lang="en-US" dirty="0"/>
              <a:t> </a:t>
            </a:r>
            <a:r>
              <a:rPr lang="en-US" dirty="0" err="1"/>
              <a:t>cooperativo</a:t>
            </a:r>
            <a:r>
              <a:rPr lang="en-US" dirty="0"/>
              <a:t> global para </a:t>
            </a:r>
            <a:r>
              <a:rPr lang="en-US" dirty="0" err="1"/>
              <a:t>implementar</a:t>
            </a:r>
            <a:r>
              <a:rPr lang="en-US" dirty="0"/>
              <a:t> la CMNUCC a largo </a:t>
            </a:r>
            <a:r>
              <a:rPr lang="en-US" dirty="0" err="1"/>
              <a:t>plazo</a:t>
            </a:r>
            <a:r>
              <a:rPr lang="en-US" dirty="0"/>
              <a:t> y, </a:t>
            </a:r>
            <a:r>
              <a:rPr lang="en-US" dirty="0" err="1"/>
              <a:t>dentro</a:t>
            </a:r>
            <a:r>
              <a:rPr lang="en-US" dirty="0"/>
              <a:t> del </a:t>
            </a:r>
            <a:r>
              <a:rPr lang="en-US" dirty="0" err="1"/>
              <a:t>acuerdo</a:t>
            </a:r>
            <a:r>
              <a:rPr lang="en-US" dirty="0"/>
              <a:t>, se </a:t>
            </a:r>
            <a:r>
              <a:rPr lang="en-US" dirty="0" err="1"/>
              <a:t>hace</a:t>
            </a:r>
            <a:r>
              <a:rPr lang="en-US" dirty="0"/>
              <a:t> un </a:t>
            </a:r>
            <a:r>
              <a:rPr lang="en-US" dirty="0" err="1"/>
              <a:t>llamado</a:t>
            </a:r>
            <a:r>
              <a:rPr lang="en-US" dirty="0"/>
              <a:t> a </a:t>
            </a:r>
            <a:r>
              <a:rPr lang="en-US" dirty="0" err="1"/>
              <a:t>intensificar</a:t>
            </a:r>
            <a:r>
              <a:rPr lang="en-US" dirty="0"/>
              <a:t> </a:t>
            </a:r>
            <a:r>
              <a:rPr lang="en-US" dirty="0" err="1"/>
              <a:t>el</a:t>
            </a:r>
            <a:r>
              <a:rPr lang="en-US" dirty="0"/>
              <a:t> </a:t>
            </a:r>
            <a:r>
              <a:rPr lang="en-US" dirty="0" err="1"/>
              <a:t>trabajo</a:t>
            </a:r>
            <a:r>
              <a:rPr lang="en-US" dirty="0"/>
              <a:t> de </a:t>
            </a:r>
            <a:r>
              <a:rPr lang="en-US" dirty="0" err="1"/>
              <a:t>adaptación</a:t>
            </a:r>
            <a:r>
              <a:rPr lang="en-US" dirty="0"/>
              <a:t>, </a:t>
            </a:r>
            <a:r>
              <a:rPr lang="en-US" dirty="0" err="1"/>
              <a:t>incluyendo</a:t>
            </a:r>
            <a:r>
              <a:rPr lang="en-US" dirty="0"/>
              <a:t>, entre </a:t>
            </a:r>
            <a:r>
              <a:rPr lang="en-US" dirty="0" err="1"/>
              <a:t>otras</a:t>
            </a:r>
            <a:r>
              <a:rPr lang="en-US" dirty="0"/>
              <a:t> </a:t>
            </a:r>
            <a:r>
              <a:rPr lang="en-US" dirty="0" err="1"/>
              <a:t>cosas</a:t>
            </a:r>
            <a:r>
              <a:rPr lang="en-US" dirty="0"/>
              <a:t>, la </a:t>
            </a:r>
            <a:r>
              <a:rPr lang="en-US" dirty="0" err="1"/>
              <a:t>revisión</a:t>
            </a:r>
            <a:r>
              <a:rPr lang="en-US" dirty="0"/>
              <a:t> de:</a:t>
            </a:r>
          </a:p>
          <a:p>
            <a:pPr algn="just"/>
            <a:endParaRPr lang="en-US" dirty="0"/>
          </a:p>
          <a:p>
            <a:pPr algn="just"/>
            <a:r>
              <a:rPr lang="en-US" b="1" i="1" dirty="0"/>
              <a:t>“</a:t>
            </a:r>
            <a:r>
              <a:rPr lang="en-US" b="1" i="1" dirty="0" err="1"/>
              <a:t>Estrategias</a:t>
            </a:r>
            <a:r>
              <a:rPr lang="en-US" b="1" i="1" dirty="0"/>
              <a:t> de </a:t>
            </a:r>
            <a:r>
              <a:rPr lang="en-US" b="1" i="1" dirty="0" err="1"/>
              <a:t>reducción</a:t>
            </a:r>
            <a:r>
              <a:rPr lang="en-US" b="1" i="1" dirty="0"/>
              <a:t> de </a:t>
            </a:r>
            <a:r>
              <a:rPr lang="en-US" b="1" i="1" dirty="0" err="1"/>
              <a:t>desastres</a:t>
            </a:r>
            <a:r>
              <a:rPr lang="en-US" b="1" i="1" dirty="0"/>
              <a:t> y </a:t>
            </a:r>
            <a:r>
              <a:rPr lang="en-US" b="1" i="1" dirty="0" err="1"/>
              <a:t>medios</a:t>
            </a:r>
            <a:r>
              <a:rPr lang="en-US" b="1" i="1" dirty="0"/>
              <a:t> para </a:t>
            </a:r>
            <a:r>
              <a:rPr lang="en-US" b="1" i="1" dirty="0" err="1"/>
              <a:t>abordar</a:t>
            </a:r>
            <a:r>
              <a:rPr lang="en-US" b="1" i="1" dirty="0"/>
              <a:t> las </a:t>
            </a:r>
            <a:r>
              <a:rPr lang="en-US" b="1" i="1" dirty="0" err="1"/>
              <a:t>pérdidas</a:t>
            </a:r>
            <a:r>
              <a:rPr lang="en-US" b="1" i="1" dirty="0"/>
              <a:t> y </a:t>
            </a:r>
            <a:r>
              <a:rPr lang="en-US" b="1" i="1" dirty="0" err="1"/>
              <a:t>los</a:t>
            </a:r>
            <a:r>
              <a:rPr lang="en-US" b="1" i="1" dirty="0"/>
              <a:t> </a:t>
            </a:r>
            <a:r>
              <a:rPr lang="en-US" b="1" i="1" dirty="0" err="1"/>
              <a:t>daños</a:t>
            </a:r>
            <a:r>
              <a:rPr lang="en-US" b="1" i="1" dirty="0"/>
              <a:t> </a:t>
            </a:r>
            <a:r>
              <a:rPr lang="en-US" b="1" i="1" dirty="0" err="1"/>
              <a:t>asociados</a:t>
            </a:r>
            <a:r>
              <a:rPr lang="en-US" b="1" i="1" dirty="0"/>
              <a:t> con </a:t>
            </a:r>
            <a:r>
              <a:rPr lang="en-US" b="1" i="1" dirty="0" err="1"/>
              <a:t>los</a:t>
            </a:r>
            <a:r>
              <a:rPr lang="en-US" b="1" i="1" dirty="0"/>
              <a:t> </a:t>
            </a:r>
            <a:r>
              <a:rPr lang="en-US" b="1" i="1" dirty="0" err="1"/>
              <a:t>impactos</a:t>
            </a:r>
            <a:r>
              <a:rPr lang="en-US" b="1" i="1" dirty="0"/>
              <a:t> del </a:t>
            </a:r>
            <a:r>
              <a:rPr lang="en-US" b="1" i="1" dirty="0" err="1"/>
              <a:t>cambio</a:t>
            </a:r>
            <a:r>
              <a:rPr lang="en-US" b="1" i="1" dirty="0"/>
              <a:t> </a:t>
            </a:r>
            <a:r>
              <a:rPr lang="en-US" b="1" i="1" dirty="0" err="1"/>
              <a:t>climático</a:t>
            </a:r>
            <a:r>
              <a:rPr lang="en-US" b="1" i="1" dirty="0"/>
              <a:t> </a:t>
            </a:r>
            <a:r>
              <a:rPr lang="en-US" b="1" i="1" dirty="0" err="1"/>
              <a:t>en</a:t>
            </a:r>
            <a:r>
              <a:rPr lang="en-US" b="1" i="1" dirty="0"/>
              <a:t> </a:t>
            </a:r>
            <a:r>
              <a:rPr lang="en-US" b="1" i="1" dirty="0" err="1"/>
              <a:t>los</a:t>
            </a:r>
            <a:r>
              <a:rPr lang="en-US" b="1" i="1" dirty="0"/>
              <a:t> </a:t>
            </a:r>
            <a:r>
              <a:rPr lang="en-US" b="1" i="1" dirty="0" err="1"/>
              <a:t>países</a:t>
            </a:r>
            <a:r>
              <a:rPr lang="en-US" b="1" i="1" dirty="0"/>
              <a:t> </a:t>
            </a:r>
            <a:r>
              <a:rPr lang="en-US" b="1" i="1" dirty="0" err="1"/>
              <a:t>en</a:t>
            </a:r>
            <a:r>
              <a:rPr lang="en-US" b="1" i="1" dirty="0"/>
              <a:t> </a:t>
            </a:r>
            <a:r>
              <a:rPr lang="en-US" b="1" i="1" dirty="0" err="1"/>
              <a:t>desarrollo</a:t>
            </a:r>
            <a:r>
              <a:rPr lang="en-US" b="1" i="1" dirty="0"/>
              <a:t> que son </a:t>
            </a:r>
            <a:r>
              <a:rPr lang="en-US" b="1" i="1" dirty="0" err="1"/>
              <a:t>particularmente</a:t>
            </a:r>
            <a:r>
              <a:rPr lang="en-US" b="1" i="1" dirty="0"/>
              <a:t> </a:t>
            </a:r>
            <a:r>
              <a:rPr lang="en-US" b="1" i="1" dirty="0" err="1"/>
              <a:t>vulnerables</a:t>
            </a:r>
            <a:r>
              <a:rPr lang="en-US" b="1" i="1" dirty="0"/>
              <a:t> a </a:t>
            </a:r>
            <a:r>
              <a:rPr lang="en-US" b="1" i="1" dirty="0" err="1"/>
              <a:t>los</a:t>
            </a:r>
            <a:r>
              <a:rPr lang="en-US" b="1" i="1" dirty="0"/>
              <a:t> </a:t>
            </a:r>
            <a:r>
              <a:rPr lang="en-US" b="1" i="1" dirty="0" err="1"/>
              <a:t>efectos</a:t>
            </a:r>
            <a:r>
              <a:rPr lang="en-US" b="1" i="1" dirty="0"/>
              <a:t> </a:t>
            </a:r>
            <a:r>
              <a:rPr lang="en-US" b="1" i="1" dirty="0" err="1"/>
              <a:t>adversos</a:t>
            </a:r>
            <a:r>
              <a:rPr lang="en-US" b="1" i="1" dirty="0"/>
              <a:t> del </a:t>
            </a:r>
            <a:r>
              <a:rPr lang="en-US" b="1" i="1" dirty="0" err="1"/>
              <a:t>cambio</a:t>
            </a:r>
            <a:r>
              <a:rPr lang="en-US" b="1" i="1" dirty="0"/>
              <a:t> </a:t>
            </a:r>
            <a:r>
              <a:rPr lang="en-US" b="1" i="1" dirty="0" err="1"/>
              <a:t>climático</a:t>
            </a:r>
            <a:r>
              <a:rPr lang="en-US" b="1" i="1" dirty="0"/>
              <a:t>”</a:t>
            </a:r>
          </a:p>
        </p:txBody>
      </p:sp>
    </p:spTree>
    <p:extLst>
      <p:ext uri="{BB962C8B-B14F-4D97-AF65-F5344CB8AC3E}">
        <p14:creationId xmlns:p14="http://schemas.microsoft.com/office/powerpoint/2010/main" val="3846657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838200" y="1005839"/>
            <a:ext cx="10515600" cy="6064623"/>
          </a:xfrm>
        </p:spPr>
        <p:txBody>
          <a:bodyPr>
            <a:normAutofit/>
          </a:bodyPr>
          <a:lstStyle/>
          <a:p>
            <a:pPr algn="just"/>
            <a:endParaRPr lang="es-PY" sz="1800" b="1" i="1" dirty="0">
              <a:solidFill>
                <a:srgbClr val="222222"/>
              </a:solidFill>
              <a:effectLst/>
              <a:latin typeface="Times New Roman" panose="02020603050405020304" pitchFamily="18" charset="0"/>
            </a:endParaRPr>
          </a:p>
          <a:p>
            <a:pPr algn="just"/>
            <a:r>
              <a:rPr lang="es-PY" sz="1800" b="1" dirty="0">
                <a:solidFill>
                  <a:srgbClr val="222222"/>
                </a:solidFill>
                <a:latin typeface="Calibri (cuerpo)"/>
              </a:rPr>
              <a:t>El concepto de perdidas y daños ha sido utilizado comúnmente en la política climática desde el 2007, aunque hasta la fecha no tiene una definición formal.</a:t>
            </a:r>
          </a:p>
          <a:p>
            <a:pPr algn="just">
              <a:spcBef>
                <a:spcPts val="2400"/>
              </a:spcBef>
            </a:pPr>
            <a:r>
              <a:rPr lang="es-PY" sz="1800" dirty="0">
                <a:solidFill>
                  <a:srgbClr val="222222"/>
                </a:solidFill>
                <a:latin typeface="Calibri (cuerpo)"/>
              </a:rPr>
              <a:t>Sin embargo, se entiende bien que este termino se relaciona con el deseo de países vulnerables de asegurar el reconocimiento formal de la comunidad internacional, de que existen impactos adversos del cambio climático inducido por los humanos que no puede evitarse por la mitigación o la adaptación, o que no se evitarán en el futuro mediante la adaptación, ya que no hay recursos suficientes (disponibles). Estos impactos deben abordarse a nivel internacional, bajo el régimen climático (agenda climática) debido a que es el espacio donde estos temas son discutidos.</a:t>
            </a:r>
            <a:endParaRPr lang="es-PY" sz="1800" dirty="0">
              <a:solidFill>
                <a:srgbClr val="222222"/>
              </a:solidFill>
              <a:effectLst/>
              <a:latin typeface="Calibri (cuerpo)"/>
            </a:endParaRPr>
          </a:p>
          <a:p>
            <a:pPr algn="just">
              <a:spcBef>
                <a:spcPts val="2400"/>
              </a:spcBef>
            </a:pPr>
            <a:r>
              <a:rPr lang="es-PY" sz="1800" dirty="0">
                <a:solidFill>
                  <a:srgbClr val="222222"/>
                </a:solidFill>
                <a:latin typeface="Calibri (cuerpo)"/>
              </a:rPr>
              <a:t>La literatura define perdidas y daños como aquellos impactos a los que las personas no pueden adaptarse o hacer frente, que causan daños irreparables o perdidas irreversibles. Estos impactos </a:t>
            </a:r>
            <a:r>
              <a:rPr lang="es-PY" sz="1800" b="1" dirty="0">
                <a:solidFill>
                  <a:srgbClr val="222222"/>
                </a:solidFill>
                <a:latin typeface="Calibri (cuerpo)"/>
              </a:rPr>
              <a:t>extremos o de inicio lento </a:t>
            </a:r>
            <a:r>
              <a:rPr lang="es-PY" sz="1800" dirty="0">
                <a:solidFill>
                  <a:srgbClr val="222222"/>
                </a:solidFill>
                <a:latin typeface="Calibri (cuerpo)"/>
              </a:rPr>
              <a:t>(relacionados al clima) afectan a las personas y su territorio puede resultar en la </a:t>
            </a:r>
            <a:r>
              <a:rPr lang="es-PY" sz="1800" b="1" dirty="0">
                <a:solidFill>
                  <a:srgbClr val="222222"/>
                </a:solidFill>
                <a:latin typeface="Calibri (cuerpo)"/>
              </a:rPr>
              <a:t>perdida no económicas</a:t>
            </a:r>
            <a:r>
              <a:rPr lang="es-PY" sz="1800" dirty="0">
                <a:solidFill>
                  <a:srgbClr val="222222"/>
                </a:solidFill>
                <a:latin typeface="Calibri (cuerpo)"/>
              </a:rPr>
              <a:t>, como la </a:t>
            </a:r>
            <a:r>
              <a:rPr lang="es-PY" sz="1800" b="1" dirty="0">
                <a:solidFill>
                  <a:srgbClr val="222222"/>
                </a:solidFill>
                <a:latin typeface="Calibri (cuerpo)"/>
              </a:rPr>
              <a:t>cultura, tradiciones, idiomas, incluso causando desplazamiento forzado, entre otras</a:t>
            </a:r>
            <a:r>
              <a:rPr lang="es-PY" sz="1800" dirty="0">
                <a:solidFill>
                  <a:srgbClr val="222222"/>
                </a:solidFill>
                <a:latin typeface="Calibri (cuerpo)"/>
              </a:rPr>
              <a:t>. En términos de </a:t>
            </a:r>
            <a:r>
              <a:rPr lang="es-PY" sz="1800" b="1" dirty="0">
                <a:solidFill>
                  <a:srgbClr val="222222"/>
                </a:solidFill>
                <a:latin typeface="Calibri (cuerpo)"/>
              </a:rPr>
              <a:t>perdidas económicas</a:t>
            </a:r>
            <a:r>
              <a:rPr lang="es-PY" sz="1800" dirty="0">
                <a:solidFill>
                  <a:srgbClr val="222222"/>
                </a:solidFill>
                <a:latin typeface="Calibri (cuerpo)"/>
              </a:rPr>
              <a:t>, existen diversas estimaciones, que varían entre </a:t>
            </a:r>
            <a:r>
              <a:rPr lang="es-MX" sz="1800" b="1" dirty="0">
                <a:solidFill>
                  <a:srgbClr val="222222"/>
                </a:solidFill>
                <a:latin typeface="Calibri (cuerpo)"/>
              </a:rPr>
              <a:t>$ 428 mil millones por año para 2030 y hasta $ 1,67 billones por año para 2050, bajo un calentamiento de 3 °C</a:t>
            </a:r>
            <a:r>
              <a:rPr lang="es-MX" sz="1800" dirty="0">
                <a:solidFill>
                  <a:srgbClr val="222222"/>
                </a:solidFill>
                <a:latin typeface="Calibri (cuerpo)"/>
              </a:rPr>
              <a:t>.</a:t>
            </a:r>
          </a:p>
          <a:p>
            <a:pPr algn="just">
              <a:spcBef>
                <a:spcPts val="2400"/>
              </a:spcBef>
            </a:pPr>
            <a:r>
              <a:rPr lang="es-MX" sz="1800" dirty="0">
                <a:solidFill>
                  <a:srgbClr val="222222"/>
                </a:solidFill>
                <a:latin typeface="Calibri (cuerpo)"/>
              </a:rPr>
              <a:t>Es importante considerar que lo que se determina como pérdida y daño depende del contexto en el que ocurre, y por lo general requiere una investigación sobre lo que una comunidad valora y considera importante proteger.</a:t>
            </a:r>
            <a:endParaRPr lang="es-PY" sz="1800" dirty="0">
              <a:solidFill>
                <a:srgbClr val="222222"/>
              </a:solidFill>
              <a:latin typeface="Calibri (cuerpo)"/>
            </a:endParaRPr>
          </a:p>
          <a:p>
            <a:pPr algn="just"/>
            <a:endParaRPr lang="es-PY" sz="1800" b="1" i="1" dirty="0">
              <a:solidFill>
                <a:srgbClr val="222222"/>
              </a:solidFill>
              <a:effectLst/>
              <a:latin typeface="Times New Roman" panose="02020603050405020304" pitchFamily="18" charset="0"/>
            </a:endParaRPr>
          </a:p>
        </p:txBody>
      </p:sp>
      <p:sp>
        <p:nvSpPr>
          <p:cNvPr id="4" name="CuadroTexto 3">
            <a:extLst>
              <a:ext uri="{FF2B5EF4-FFF2-40B4-BE49-F238E27FC236}">
                <a16:creationId xmlns:a16="http://schemas.microsoft.com/office/drawing/2014/main" xmlns="" id="{2A87C0AC-65D1-40B9-9265-19E53EA8AF21}"/>
              </a:ext>
            </a:extLst>
          </p:cNvPr>
          <p:cNvSpPr txBox="1"/>
          <p:nvPr/>
        </p:nvSpPr>
        <p:spPr>
          <a:xfrm>
            <a:off x="237832" y="112669"/>
            <a:ext cx="6766649" cy="815608"/>
          </a:xfrm>
          <a:prstGeom prst="rect">
            <a:avLst/>
          </a:prstGeom>
          <a:noFill/>
        </p:spPr>
        <p:txBody>
          <a:bodyPr wrap="square">
            <a:spAutoFit/>
          </a:bodyPr>
          <a:lstStyle/>
          <a:p>
            <a:r>
              <a:rPr lang="en-US" sz="3200" b="1" dirty="0" err="1">
                <a:solidFill>
                  <a:srgbClr val="0070C0"/>
                </a:solidFill>
                <a:latin typeface="Calibri (cuerpo)"/>
                <a:cs typeface="Times New Roman" panose="02020603050405020304" pitchFamily="18" charset="0"/>
              </a:rPr>
              <a:t>Conceptualización</a:t>
            </a:r>
            <a:r>
              <a:rPr lang="en-US" sz="3200" b="1" dirty="0">
                <a:solidFill>
                  <a:srgbClr val="0070C0"/>
                </a:solidFill>
                <a:latin typeface="Calibri (cuerpo)"/>
                <a:cs typeface="Times New Roman" panose="02020603050405020304" pitchFamily="18" charset="0"/>
              </a:rPr>
              <a:t> de </a:t>
            </a:r>
            <a:r>
              <a:rPr lang="en-US" sz="3200" b="1" dirty="0" err="1">
                <a:solidFill>
                  <a:srgbClr val="0070C0"/>
                </a:solidFill>
                <a:latin typeface="Calibri (cuerpo)"/>
                <a:cs typeface="Times New Roman" panose="02020603050405020304" pitchFamily="18" charset="0"/>
              </a:rPr>
              <a:t>Perdidas</a:t>
            </a:r>
            <a:r>
              <a:rPr lang="en-US" sz="3200" b="1" dirty="0">
                <a:solidFill>
                  <a:srgbClr val="0070C0"/>
                </a:solidFill>
                <a:latin typeface="Calibri (cuerpo)"/>
                <a:cs typeface="Times New Roman" panose="02020603050405020304" pitchFamily="18" charset="0"/>
              </a:rPr>
              <a:t> y </a:t>
            </a:r>
            <a:r>
              <a:rPr lang="en-US" sz="3200" b="1" dirty="0" err="1">
                <a:solidFill>
                  <a:srgbClr val="0070C0"/>
                </a:solidFill>
                <a:latin typeface="Calibri (cuerpo)"/>
                <a:cs typeface="Times New Roman" panose="02020603050405020304" pitchFamily="18" charset="0"/>
              </a:rPr>
              <a:t>daños</a:t>
            </a:r>
            <a:r>
              <a:rPr lang="en-US" sz="3200" b="1" dirty="0">
                <a:solidFill>
                  <a:srgbClr val="0070C0"/>
                </a:solidFill>
                <a:latin typeface="Calibri (cuerpo)"/>
                <a:cs typeface="Times New Roman" panose="02020603050405020304" pitchFamily="18" charset="0"/>
              </a:rPr>
              <a:t> </a:t>
            </a:r>
            <a:r>
              <a:rPr lang="es-PY" sz="1500" i="1" dirty="0">
                <a:solidFill>
                  <a:srgbClr val="0070C0"/>
                </a:solidFill>
                <a:latin typeface="Calibri (cuerpo)"/>
                <a:cs typeface="Times New Roman" panose="02020603050405020304" pitchFamily="18" charset="0"/>
              </a:rPr>
              <a:t>(</a:t>
            </a:r>
            <a:r>
              <a:rPr lang="es-PY" sz="1500" i="1" dirty="0">
                <a:solidFill>
                  <a:srgbClr val="0070C0"/>
                </a:solidFill>
                <a:cs typeface="Times New Roman" panose="02020603050405020304" pitchFamily="18" charset="0"/>
              </a:rPr>
              <a:t>12 minutos</a:t>
            </a:r>
            <a:r>
              <a:rPr lang="es-PY" sz="1500" i="1" dirty="0">
                <a:solidFill>
                  <a:srgbClr val="0070C0"/>
                </a:solidFill>
                <a:latin typeface="Calibri (cuerpo)"/>
                <a:cs typeface="Times New Roman" panose="02020603050405020304" pitchFamily="18" charset="0"/>
              </a:rPr>
              <a:t>)</a:t>
            </a:r>
            <a:endParaRPr lang="es-PY" sz="1500" b="1" dirty="0">
              <a:solidFill>
                <a:srgbClr val="0070C0"/>
              </a:solidFill>
              <a:latin typeface="Calibri (cuerpo)"/>
              <a:cs typeface="Times New Roman" panose="02020603050405020304" pitchFamily="18" charset="0"/>
            </a:endParaRPr>
          </a:p>
        </p:txBody>
      </p:sp>
    </p:spTree>
    <p:extLst>
      <p:ext uri="{BB962C8B-B14F-4D97-AF65-F5344CB8AC3E}">
        <p14:creationId xmlns:p14="http://schemas.microsoft.com/office/powerpoint/2010/main" val="3723476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838200" y="1167204"/>
            <a:ext cx="10515600" cy="6064623"/>
          </a:xfrm>
        </p:spPr>
        <p:txBody>
          <a:bodyPr>
            <a:normAutofit/>
          </a:bodyPr>
          <a:lstStyle/>
          <a:p>
            <a:pPr algn="just"/>
            <a:r>
              <a:rPr lang="es-MX" sz="1600" b="1" dirty="0">
                <a:solidFill>
                  <a:srgbClr val="222222"/>
                </a:solidFill>
                <a:effectLst/>
                <a:latin typeface="Calibri (cuerpo)"/>
              </a:rPr>
              <a:t>Los impactos adversos del cambio climático ya están ocurriendo y solo crecerán en frecuencia e intensidad con cada incremento del calentamiento global </a:t>
            </a:r>
            <a:r>
              <a:rPr lang="es-MX" sz="1600" dirty="0">
                <a:solidFill>
                  <a:srgbClr val="222222"/>
                </a:solidFill>
                <a:effectLst/>
                <a:latin typeface="Calibri (cuerpo)"/>
              </a:rPr>
              <a:t>(IPCC 2022). Cada vez más consecutivos y compuestos en sus impactos, los peligros relacionados con el cambio climático también tienen más probabilidades de ser eventos que, a pesar de tener niveles muy bajos de probabilidad estadística, tienen cada vez más probabilidades de tener impactos catastróficos para las personas y los lugares, especialmente entre aquellos que son más vulnerables, </a:t>
            </a:r>
            <a:r>
              <a:rPr lang="es-MX" sz="1600" b="1" dirty="0">
                <a:solidFill>
                  <a:srgbClr val="222222"/>
                </a:solidFill>
                <a:effectLst/>
                <a:latin typeface="Calibri (cuerpo)"/>
              </a:rPr>
              <a:t>dado el ritmo lento y el alcance desigual de la adaptación es inevitable que muchos de los países y personas en mayor riesgo no puedan adaptarse a tiempo para superar el riesgos de pérdidas y daños que ahora enfrentan como resultado del cambio climático</a:t>
            </a:r>
            <a:r>
              <a:rPr lang="es-MX" sz="1600" dirty="0">
                <a:solidFill>
                  <a:srgbClr val="222222"/>
                </a:solidFill>
                <a:effectLst/>
                <a:latin typeface="Calibri (cuerpo)"/>
              </a:rPr>
              <a:t>.</a:t>
            </a:r>
          </a:p>
          <a:p>
            <a:pPr algn="just"/>
            <a:r>
              <a:rPr lang="es-MX" sz="1600" b="1" dirty="0">
                <a:solidFill>
                  <a:srgbClr val="222222"/>
                </a:solidFill>
                <a:effectLst/>
                <a:latin typeface="Calibri (cuerpo)"/>
              </a:rPr>
              <a:t>Los riesgos de pérdidas y daños son muy variados entre las poblaciones. El riesgo que representa un solo peligro puede ser aceptable para algunos miembros de una comunidad pero catastrófico para otros, dependiendo de su perfil de riesgo particular.</a:t>
            </a:r>
            <a:r>
              <a:rPr lang="es-MX" sz="1600" dirty="0">
                <a:solidFill>
                  <a:srgbClr val="222222"/>
                </a:solidFill>
                <a:effectLst/>
                <a:latin typeface="Calibri (cuerpo)"/>
              </a:rPr>
              <a:t> Esto significa que es probable que algunas personas sufran pérdidas y daños, incluso cuando las acciones de adaptación sean efectivas para abordar los riesgos para otros. Por lo tanto, las acciones para abordar los riesgos de pérdidas y daños de las personas más vulnerables deben implementarse junto con las acciones de adaptación.</a:t>
            </a:r>
          </a:p>
          <a:p>
            <a:pPr algn="just"/>
            <a:r>
              <a:rPr lang="es-MX" sz="1600" dirty="0">
                <a:solidFill>
                  <a:srgbClr val="222222"/>
                </a:solidFill>
                <a:latin typeface="Calibri (cuerpo)"/>
              </a:rPr>
              <a:t>Dado el riesgo cada vez mayor de intensificar y agravar los impactos climáticos de las amenazas climáticas, </a:t>
            </a:r>
            <a:r>
              <a:rPr lang="es-MX" sz="1600" b="1" dirty="0">
                <a:solidFill>
                  <a:srgbClr val="222222"/>
                </a:solidFill>
                <a:latin typeface="Calibri (cuerpo)"/>
              </a:rPr>
              <a:t>es cada vez más probable que se alcancen y superen los límites de adaptación en las comunidades en riesgo</a:t>
            </a:r>
            <a:r>
              <a:rPr lang="es-MX" sz="1600" dirty="0">
                <a:solidFill>
                  <a:srgbClr val="222222"/>
                </a:solidFill>
                <a:latin typeface="Calibri (cuerpo)"/>
              </a:rPr>
              <a:t>. </a:t>
            </a:r>
            <a:r>
              <a:rPr lang="es-MX" sz="1600" b="1" dirty="0">
                <a:solidFill>
                  <a:srgbClr val="222222"/>
                </a:solidFill>
                <a:latin typeface="Calibri (cuerpo)"/>
              </a:rPr>
              <a:t>Las acciones de adaptación que pueden ser efectivas hoy no lo serán en el futuro, produciendo riesgos residuales de pérdidas y daños. </a:t>
            </a:r>
            <a:r>
              <a:rPr lang="es-MX" sz="1600" dirty="0">
                <a:solidFill>
                  <a:srgbClr val="222222"/>
                </a:solidFill>
                <a:latin typeface="Calibri (cuerpo)"/>
              </a:rPr>
              <a:t>Por lo tanto, las acciones de adaptación deben planificarse y ejecutarse teniendo en cuenta el riesgo de agravar los impactos climáticos mediante la integración de medidas para abordar las pérdidas y los daños.</a:t>
            </a:r>
          </a:p>
          <a:p>
            <a:pPr algn="just"/>
            <a:r>
              <a:rPr lang="es-MX" sz="1600" b="1" dirty="0">
                <a:solidFill>
                  <a:srgbClr val="222222"/>
                </a:solidFill>
                <a:effectLst/>
                <a:latin typeface="Calibri (cuerpo)"/>
              </a:rPr>
              <a:t>La acción para abordar pérdidas y daños incluye un espectro de medidas</a:t>
            </a:r>
            <a:r>
              <a:rPr lang="es-MX" sz="1600" dirty="0">
                <a:solidFill>
                  <a:srgbClr val="222222"/>
                </a:solidFill>
                <a:effectLst/>
                <a:latin typeface="Calibri (cuerpo)"/>
              </a:rPr>
              <a:t>.</a:t>
            </a:r>
            <a:r>
              <a:rPr lang="es-MX" sz="1600" b="1" dirty="0">
                <a:solidFill>
                  <a:srgbClr val="222222"/>
                </a:solidFill>
                <a:effectLst/>
                <a:latin typeface="Calibri (cuerpo)"/>
              </a:rPr>
              <a:t> </a:t>
            </a:r>
            <a:r>
              <a:rPr lang="es-MX" sz="1600" dirty="0">
                <a:solidFill>
                  <a:srgbClr val="222222"/>
                </a:solidFill>
                <a:effectLst/>
                <a:highlight>
                  <a:srgbClr val="FFFF00"/>
                </a:highlight>
                <a:latin typeface="Calibri (cuerpo)"/>
              </a:rPr>
              <a:t>Si bien la adaptación tiene como objetivo cambiar las vías de desarrollo hacia resultados resilientes al clima, la acción para abordar las pérdidas y los daños es simultáneamente vital para abordar los riesgos residuales que resultan de una adaptación inadecuada, ineficaz o demasiado tardía.</a:t>
            </a:r>
            <a:endParaRPr lang="es-PY" sz="1600" dirty="0">
              <a:solidFill>
                <a:srgbClr val="222222"/>
              </a:solidFill>
              <a:effectLst/>
              <a:highlight>
                <a:srgbClr val="FFFF00"/>
              </a:highlight>
              <a:latin typeface="Calibri (cuerpo)"/>
            </a:endParaRPr>
          </a:p>
        </p:txBody>
      </p:sp>
      <p:sp>
        <p:nvSpPr>
          <p:cNvPr id="5" name="CuadroTexto 4">
            <a:extLst>
              <a:ext uri="{FF2B5EF4-FFF2-40B4-BE49-F238E27FC236}">
                <a16:creationId xmlns:a16="http://schemas.microsoft.com/office/drawing/2014/main" xmlns="" id="{0722C836-1423-6DB0-693D-49E763B0E5C3}"/>
              </a:ext>
            </a:extLst>
          </p:cNvPr>
          <p:cNvSpPr txBox="1"/>
          <p:nvPr/>
        </p:nvSpPr>
        <p:spPr>
          <a:xfrm>
            <a:off x="325315" y="157166"/>
            <a:ext cx="3527594" cy="815608"/>
          </a:xfrm>
          <a:prstGeom prst="rect">
            <a:avLst/>
          </a:prstGeom>
          <a:noFill/>
        </p:spPr>
        <p:txBody>
          <a:bodyPr wrap="square">
            <a:spAutoFit/>
          </a:bodyPr>
          <a:lstStyle/>
          <a:p>
            <a:r>
              <a:rPr lang="en-US" sz="3200" b="1" dirty="0" err="1">
                <a:solidFill>
                  <a:srgbClr val="0070C0"/>
                </a:solidFill>
                <a:cs typeface="Times New Roman" panose="02020603050405020304" pitchFamily="18" charset="0"/>
              </a:rPr>
              <a:t>Algunas</a:t>
            </a:r>
            <a:r>
              <a:rPr lang="en-US" sz="3200" b="1" dirty="0">
                <a:solidFill>
                  <a:srgbClr val="0070C0"/>
                </a:solidFill>
                <a:cs typeface="Times New Roman" panose="02020603050405020304" pitchFamily="18" charset="0"/>
              </a:rPr>
              <a:t> </a:t>
            </a:r>
            <a:r>
              <a:rPr lang="en-US" sz="3200" b="1" dirty="0" err="1">
                <a:solidFill>
                  <a:srgbClr val="0070C0"/>
                </a:solidFill>
                <a:cs typeface="Times New Roman" panose="02020603050405020304" pitchFamily="18" charset="0"/>
              </a:rPr>
              <a:t>reflexiones</a:t>
            </a:r>
            <a:r>
              <a:rPr lang="en-US" sz="3200" b="1" dirty="0">
                <a:solidFill>
                  <a:srgbClr val="0070C0"/>
                </a:solidFill>
                <a:cs typeface="Times New Roman" panose="02020603050405020304" pitchFamily="18" charset="0"/>
              </a:rPr>
              <a:t> </a:t>
            </a:r>
            <a:r>
              <a:rPr lang="es-PY" sz="1500" i="1" dirty="0">
                <a:solidFill>
                  <a:srgbClr val="0070C0"/>
                </a:solidFill>
                <a:latin typeface="Calibri (cuerpo)"/>
                <a:cs typeface="Times New Roman" panose="02020603050405020304" pitchFamily="18" charset="0"/>
              </a:rPr>
              <a:t>(</a:t>
            </a:r>
            <a:r>
              <a:rPr lang="es-PY" sz="1500" i="1" dirty="0">
                <a:solidFill>
                  <a:srgbClr val="0070C0"/>
                </a:solidFill>
                <a:cs typeface="Times New Roman" panose="02020603050405020304" pitchFamily="18" charset="0"/>
              </a:rPr>
              <a:t>10 minutos</a:t>
            </a:r>
            <a:r>
              <a:rPr lang="es-PY" sz="1500" i="1" dirty="0">
                <a:solidFill>
                  <a:srgbClr val="0070C0"/>
                </a:solidFill>
                <a:latin typeface="Calibri (cuerpo)"/>
                <a:cs typeface="Times New Roman" panose="02020603050405020304" pitchFamily="18" charset="0"/>
              </a:rPr>
              <a:t>)</a:t>
            </a:r>
            <a:endParaRPr lang="es-PY" sz="1500" b="1"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240433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39B12B6-DE89-E661-552E-D6C10DD59C1C}"/>
              </a:ext>
            </a:extLst>
          </p:cNvPr>
          <p:cNvSpPr/>
          <p:nvPr/>
        </p:nvSpPr>
        <p:spPr>
          <a:xfrm>
            <a:off x="319595" y="4367841"/>
            <a:ext cx="11398929" cy="1251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838200" y="1167204"/>
            <a:ext cx="10515600" cy="6064623"/>
          </a:xfrm>
        </p:spPr>
        <p:txBody>
          <a:bodyPr>
            <a:normAutofit/>
          </a:bodyPr>
          <a:lstStyle/>
          <a:p>
            <a:pPr algn="just"/>
            <a:endParaRPr lang="es-PY" sz="1800" dirty="0">
              <a:solidFill>
                <a:schemeClr val="tx1"/>
              </a:solidFill>
            </a:endParaRPr>
          </a:p>
          <a:p>
            <a:pPr algn="just"/>
            <a:endParaRPr lang="es-PY" sz="1800" b="1" i="1" dirty="0">
              <a:solidFill>
                <a:schemeClr val="tx1"/>
              </a:solidFill>
              <a:effectLst/>
              <a:latin typeface="Times New Roman" panose="02020603050405020304" pitchFamily="18" charset="0"/>
            </a:endParaRPr>
          </a:p>
        </p:txBody>
      </p:sp>
      <p:sp>
        <p:nvSpPr>
          <p:cNvPr id="4" name="CuadroTexto 3">
            <a:extLst>
              <a:ext uri="{FF2B5EF4-FFF2-40B4-BE49-F238E27FC236}">
                <a16:creationId xmlns:a16="http://schemas.microsoft.com/office/drawing/2014/main" xmlns="" id="{2A87C0AC-65D1-40B9-9265-19E53EA8AF21}"/>
              </a:ext>
            </a:extLst>
          </p:cNvPr>
          <p:cNvSpPr txBox="1"/>
          <p:nvPr/>
        </p:nvSpPr>
        <p:spPr>
          <a:xfrm>
            <a:off x="211014" y="139644"/>
            <a:ext cx="9776365" cy="815608"/>
          </a:xfrm>
          <a:prstGeom prst="rect">
            <a:avLst/>
          </a:prstGeom>
          <a:noFill/>
        </p:spPr>
        <p:txBody>
          <a:bodyPr wrap="square">
            <a:spAutoFit/>
          </a:bodyPr>
          <a:lstStyle/>
          <a:p>
            <a:r>
              <a:rPr lang="es-PY" sz="3200" b="1" dirty="0">
                <a:solidFill>
                  <a:srgbClr val="0070C0"/>
                </a:solidFill>
                <a:latin typeface="Calibri (cuerpo)"/>
                <a:cs typeface="Times New Roman" panose="02020603050405020304" pitchFamily="18" charset="0"/>
              </a:rPr>
              <a:t>Contexto histórico de las perdidas y daños de la UNFCCC </a:t>
            </a:r>
            <a:r>
              <a:rPr lang="es-PY" sz="1500" i="1" dirty="0">
                <a:solidFill>
                  <a:srgbClr val="0070C0"/>
                </a:solidFill>
                <a:latin typeface="Calibri (cuerpo)"/>
                <a:cs typeface="Times New Roman" panose="02020603050405020304" pitchFamily="18" charset="0"/>
              </a:rPr>
              <a:t>(</a:t>
            </a:r>
            <a:r>
              <a:rPr lang="es-PY" sz="1500" i="1" dirty="0">
                <a:solidFill>
                  <a:srgbClr val="0070C0"/>
                </a:solidFill>
                <a:cs typeface="Times New Roman" panose="02020603050405020304" pitchFamily="18" charset="0"/>
              </a:rPr>
              <a:t>20 minutos</a:t>
            </a:r>
            <a:r>
              <a:rPr lang="es-PY" sz="1500" i="1" dirty="0">
                <a:solidFill>
                  <a:srgbClr val="0070C0"/>
                </a:solidFill>
                <a:latin typeface="Calibri (cuerpo)"/>
                <a:cs typeface="Times New Roman" panose="02020603050405020304" pitchFamily="18" charset="0"/>
              </a:rPr>
              <a:t>)</a:t>
            </a:r>
          </a:p>
        </p:txBody>
      </p:sp>
      <p:sp>
        <p:nvSpPr>
          <p:cNvPr id="5" name="TextBox 4">
            <a:extLst>
              <a:ext uri="{FF2B5EF4-FFF2-40B4-BE49-F238E27FC236}">
                <a16:creationId xmlns:a16="http://schemas.microsoft.com/office/drawing/2014/main" xmlns="" id="{643F84E9-0F8E-E3C7-B0DE-4E5F140997E4}"/>
              </a:ext>
            </a:extLst>
          </p:cNvPr>
          <p:cNvSpPr txBox="1"/>
          <p:nvPr/>
        </p:nvSpPr>
        <p:spPr>
          <a:xfrm>
            <a:off x="319595" y="1238253"/>
            <a:ext cx="11381173" cy="4524315"/>
          </a:xfrm>
          <a:prstGeom prst="rect">
            <a:avLst/>
          </a:prstGeom>
          <a:noFill/>
        </p:spPr>
        <p:txBody>
          <a:bodyPr wrap="square">
            <a:spAutoFit/>
          </a:bodyPr>
          <a:lstStyle/>
          <a:p>
            <a:pPr algn="just"/>
            <a:r>
              <a:rPr lang="en-US" dirty="0"/>
              <a:t>La </a:t>
            </a:r>
            <a:r>
              <a:rPr lang="en-US" b="1" i="1" dirty="0" err="1"/>
              <a:t>conversación</a:t>
            </a:r>
            <a:r>
              <a:rPr lang="en-US" b="1" i="1" dirty="0"/>
              <a:t> </a:t>
            </a:r>
            <a:r>
              <a:rPr lang="en-US" b="1" i="1" dirty="0" err="1"/>
              <a:t>sobre</a:t>
            </a:r>
            <a:r>
              <a:rPr lang="en-US" b="1" i="1" dirty="0"/>
              <a:t> la </a:t>
            </a:r>
            <a:r>
              <a:rPr lang="en-US" b="1" i="1" dirty="0" err="1"/>
              <a:t>gobernanza</a:t>
            </a:r>
            <a:r>
              <a:rPr lang="en-US" b="1" i="1" dirty="0"/>
              <a:t> </a:t>
            </a:r>
            <a:r>
              <a:rPr lang="en-US" b="1" i="1" dirty="0" err="1"/>
              <a:t>climática</a:t>
            </a:r>
            <a:r>
              <a:rPr lang="en-US" b="1" i="1" dirty="0"/>
              <a:t> </a:t>
            </a:r>
            <a:r>
              <a:rPr lang="en-US" b="1" i="1" dirty="0" err="1"/>
              <a:t>internacional</a:t>
            </a:r>
            <a:r>
              <a:rPr lang="en-US" b="1" i="1" dirty="0"/>
              <a:t> </a:t>
            </a:r>
            <a:r>
              <a:rPr lang="en-US" b="1" i="1" dirty="0" err="1"/>
              <a:t>sobre</a:t>
            </a:r>
            <a:r>
              <a:rPr lang="en-US" b="1" i="1" dirty="0"/>
              <a:t> </a:t>
            </a:r>
            <a:r>
              <a:rPr lang="en-US" b="1" i="1" dirty="0" err="1"/>
              <a:t>pérdidas</a:t>
            </a:r>
            <a:r>
              <a:rPr lang="en-US" b="1" i="1" dirty="0"/>
              <a:t> y </a:t>
            </a:r>
            <a:r>
              <a:rPr lang="en-US" b="1" i="1" dirty="0" err="1"/>
              <a:t>daños</a:t>
            </a:r>
            <a:r>
              <a:rPr lang="en-US" b="1" i="1" dirty="0"/>
              <a:t> </a:t>
            </a:r>
            <a:r>
              <a:rPr lang="en-US" b="1" i="1" dirty="0" err="1"/>
              <a:t>comenzó</a:t>
            </a:r>
            <a:r>
              <a:rPr lang="en-US" b="1" i="1" dirty="0"/>
              <a:t> </a:t>
            </a:r>
            <a:r>
              <a:rPr lang="en-US" b="1" i="1" dirty="0" err="1"/>
              <a:t>en</a:t>
            </a:r>
            <a:r>
              <a:rPr lang="en-US" b="1" i="1" dirty="0"/>
              <a:t> 1991 </a:t>
            </a:r>
            <a:r>
              <a:rPr lang="en-US" b="1" i="1" dirty="0" err="1"/>
              <a:t>durante</a:t>
            </a:r>
            <a:r>
              <a:rPr lang="en-US" b="1" i="1" dirty="0"/>
              <a:t> </a:t>
            </a:r>
            <a:r>
              <a:rPr lang="en-US" b="1" i="1" dirty="0" err="1"/>
              <a:t>el</a:t>
            </a:r>
            <a:r>
              <a:rPr lang="en-US" b="1" i="1" dirty="0"/>
              <a:t> </a:t>
            </a:r>
            <a:r>
              <a:rPr lang="en-US" b="1" i="1" dirty="0" err="1"/>
              <a:t>proceso</a:t>
            </a:r>
            <a:r>
              <a:rPr lang="en-US" b="1" i="1" dirty="0"/>
              <a:t> de </a:t>
            </a:r>
            <a:r>
              <a:rPr lang="en-US" b="1" i="1" dirty="0" err="1"/>
              <a:t>negociación</a:t>
            </a:r>
            <a:r>
              <a:rPr lang="en-US" b="1" i="1" dirty="0"/>
              <a:t> de la </a:t>
            </a:r>
            <a:r>
              <a:rPr lang="en-US" b="1" i="1" dirty="0" err="1"/>
              <a:t>Convención</a:t>
            </a:r>
            <a:r>
              <a:rPr lang="en-US" b="1" i="1" dirty="0"/>
              <a:t> Marco de las </a:t>
            </a:r>
            <a:r>
              <a:rPr lang="en-US" b="1" i="1" dirty="0" err="1"/>
              <a:t>Naciones</a:t>
            </a:r>
            <a:r>
              <a:rPr lang="en-US" b="1" i="1" dirty="0"/>
              <a:t> </a:t>
            </a:r>
            <a:r>
              <a:rPr lang="en-US" b="1" i="1" dirty="0" err="1"/>
              <a:t>Unidas</a:t>
            </a:r>
            <a:r>
              <a:rPr lang="en-US" b="1" i="1" dirty="0"/>
              <a:t> </a:t>
            </a:r>
            <a:r>
              <a:rPr lang="en-US" b="1" i="1" dirty="0" err="1"/>
              <a:t>sobre</a:t>
            </a:r>
            <a:r>
              <a:rPr lang="en-US" b="1" i="1" dirty="0"/>
              <a:t> </a:t>
            </a:r>
            <a:r>
              <a:rPr lang="en-US" b="1" i="1" dirty="0" err="1"/>
              <a:t>el</a:t>
            </a:r>
            <a:r>
              <a:rPr lang="en-US" b="1" i="1" dirty="0"/>
              <a:t> Cambio </a:t>
            </a:r>
            <a:r>
              <a:rPr lang="en-US" b="1" i="1" dirty="0" err="1"/>
              <a:t>Climático</a:t>
            </a:r>
            <a:r>
              <a:rPr lang="en-US" dirty="0"/>
              <a:t>. La </a:t>
            </a:r>
            <a:r>
              <a:rPr lang="en-US" dirty="0" err="1"/>
              <a:t>Alianza</a:t>
            </a:r>
            <a:r>
              <a:rPr lang="en-US" dirty="0"/>
              <a:t> de </a:t>
            </a:r>
            <a:r>
              <a:rPr lang="en-US" dirty="0" err="1"/>
              <a:t>Pequeños</a:t>
            </a:r>
            <a:r>
              <a:rPr lang="en-US" dirty="0"/>
              <a:t> </a:t>
            </a:r>
            <a:r>
              <a:rPr lang="en-US" dirty="0" err="1"/>
              <a:t>Estados</a:t>
            </a:r>
            <a:r>
              <a:rPr lang="en-US" dirty="0"/>
              <a:t> </a:t>
            </a:r>
            <a:r>
              <a:rPr lang="en-US" dirty="0" err="1"/>
              <a:t>Insulares</a:t>
            </a:r>
            <a:r>
              <a:rPr lang="en-US" dirty="0"/>
              <a:t> (AOSIS)* </a:t>
            </a:r>
            <a:r>
              <a:rPr lang="en-US" dirty="0" err="1"/>
              <a:t>hizo</a:t>
            </a:r>
            <a:r>
              <a:rPr lang="en-US" dirty="0"/>
              <a:t> </a:t>
            </a:r>
            <a:r>
              <a:rPr lang="en-US" dirty="0" err="1"/>
              <a:t>una</a:t>
            </a:r>
            <a:r>
              <a:rPr lang="en-US" dirty="0"/>
              <a:t> </a:t>
            </a:r>
            <a:r>
              <a:rPr lang="en-US" dirty="0" err="1"/>
              <a:t>propuesta</a:t>
            </a:r>
            <a:r>
              <a:rPr lang="en-US" dirty="0"/>
              <a:t> </a:t>
            </a:r>
            <a:r>
              <a:rPr lang="en-US" dirty="0" err="1"/>
              <a:t>durante</a:t>
            </a:r>
            <a:r>
              <a:rPr lang="en-US" dirty="0"/>
              <a:t> la </a:t>
            </a:r>
            <a:r>
              <a:rPr lang="en-US" dirty="0" err="1"/>
              <a:t>cuarta</a:t>
            </a:r>
            <a:r>
              <a:rPr lang="en-US" dirty="0"/>
              <a:t> </a:t>
            </a:r>
            <a:r>
              <a:rPr lang="en-US" dirty="0" err="1"/>
              <a:t>reunión</a:t>
            </a:r>
            <a:r>
              <a:rPr lang="en-US" dirty="0"/>
              <a:t> del </a:t>
            </a:r>
            <a:r>
              <a:rPr lang="en-US" dirty="0" err="1"/>
              <a:t>Comité</a:t>
            </a:r>
            <a:r>
              <a:rPr lang="en-US" dirty="0"/>
              <a:t> </a:t>
            </a:r>
            <a:r>
              <a:rPr lang="en-US" dirty="0" err="1"/>
              <a:t>Negociador</a:t>
            </a:r>
            <a:r>
              <a:rPr lang="en-US" dirty="0"/>
              <a:t> </a:t>
            </a:r>
            <a:r>
              <a:rPr lang="en-US" dirty="0" err="1"/>
              <a:t>Intergubernamental</a:t>
            </a:r>
            <a:r>
              <a:rPr lang="en-US" dirty="0"/>
              <a:t> para la CMNUCC (INC 4)</a:t>
            </a:r>
          </a:p>
          <a:p>
            <a:pPr algn="just"/>
            <a:endParaRPr lang="en-US" dirty="0"/>
          </a:p>
          <a:p>
            <a:pPr algn="just"/>
            <a:r>
              <a:rPr lang="en-US" dirty="0" err="1"/>
              <a:t>En</a:t>
            </a:r>
            <a:r>
              <a:rPr lang="en-US" dirty="0"/>
              <a:t> </a:t>
            </a:r>
            <a:r>
              <a:rPr lang="en-US" dirty="0" err="1"/>
              <a:t>el</a:t>
            </a:r>
            <a:r>
              <a:rPr lang="en-US" dirty="0"/>
              <a:t> </a:t>
            </a:r>
            <a:r>
              <a:rPr lang="en-US" b="1" i="1" dirty="0"/>
              <a:t>INC 4</a:t>
            </a:r>
            <a:r>
              <a:rPr lang="en-US" dirty="0"/>
              <a:t>, AOSIS </a:t>
            </a:r>
            <a:r>
              <a:rPr lang="en-US" dirty="0" err="1"/>
              <a:t>propuso</a:t>
            </a:r>
            <a:r>
              <a:rPr lang="en-US" dirty="0"/>
              <a:t> </a:t>
            </a:r>
            <a:r>
              <a:rPr lang="en-US" dirty="0" err="1"/>
              <a:t>incluir</a:t>
            </a:r>
            <a:r>
              <a:rPr lang="en-US" dirty="0"/>
              <a:t> </a:t>
            </a:r>
            <a:r>
              <a:rPr lang="en-US" dirty="0" err="1"/>
              <a:t>dentro</a:t>
            </a:r>
            <a:r>
              <a:rPr lang="en-US" dirty="0"/>
              <a:t> de la </a:t>
            </a:r>
            <a:r>
              <a:rPr lang="en-US" dirty="0" err="1"/>
              <a:t>estructura</a:t>
            </a:r>
            <a:r>
              <a:rPr lang="en-US" dirty="0"/>
              <a:t> de la CMNUCC un </a:t>
            </a:r>
            <a:r>
              <a:rPr lang="en-US" b="1" i="1" dirty="0" err="1"/>
              <a:t>fondo</a:t>
            </a:r>
            <a:r>
              <a:rPr lang="en-US" b="1" i="1" dirty="0"/>
              <a:t> </a:t>
            </a:r>
            <a:r>
              <a:rPr lang="en-US" b="1" i="1" dirty="0" err="1"/>
              <a:t>climático</a:t>
            </a:r>
            <a:r>
              <a:rPr lang="en-US" b="1" i="1" dirty="0"/>
              <a:t> </a:t>
            </a:r>
            <a:r>
              <a:rPr lang="en-US" b="1" i="1" dirty="0" err="1"/>
              <a:t>internacional</a:t>
            </a:r>
            <a:r>
              <a:rPr lang="en-US" b="1" i="1" dirty="0"/>
              <a:t> </a:t>
            </a:r>
            <a:r>
              <a:rPr lang="en-US" b="1" i="1" dirty="0" err="1"/>
              <a:t>como</a:t>
            </a:r>
            <a:r>
              <a:rPr lang="en-US" b="1" i="1" dirty="0"/>
              <a:t> un </a:t>
            </a:r>
            <a:r>
              <a:rPr lang="en-US" b="1" i="1" dirty="0" err="1"/>
              <a:t>mecanismo</a:t>
            </a:r>
            <a:r>
              <a:rPr lang="en-US" b="1" i="1" dirty="0"/>
              <a:t> </a:t>
            </a:r>
            <a:r>
              <a:rPr lang="en-US" b="1" i="1" dirty="0" err="1"/>
              <a:t>financiero</a:t>
            </a:r>
            <a:r>
              <a:rPr lang="en-US" b="1" i="1" dirty="0"/>
              <a:t> </a:t>
            </a:r>
            <a:r>
              <a:rPr lang="en-US" b="1" i="1" dirty="0" err="1"/>
              <a:t>complementario</a:t>
            </a:r>
            <a:r>
              <a:rPr lang="en-US" b="1" i="1" dirty="0"/>
              <a:t> </a:t>
            </a:r>
            <a:r>
              <a:rPr lang="en-US" b="1" i="1" dirty="0" err="1"/>
              <a:t>separado</a:t>
            </a:r>
            <a:r>
              <a:rPr lang="en-US" b="1" i="1" dirty="0"/>
              <a:t> para </a:t>
            </a:r>
            <a:r>
              <a:rPr lang="en-US" b="1" i="1" dirty="0" err="1"/>
              <a:t>ayudar</a:t>
            </a:r>
            <a:r>
              <a:rPr lang="en-US" b="1" i="1" dirty="0"/>
              <a:t> a </a:t>
            </a:r>
            <a:r>
              <a:rPr lang="en-US" b="1" i="1" dirty="0" err="1"/>
              <a:t>los</a:t>
            </a:r>
            <a:r>
              <a:rPr lang="en-US" b="1" i="1" dirty="0"/>
              <a:t> </a:t>
            </a:r>
            <a:r>
              <a:rPr lang="en-US" b="1" i="1" dirty="0" err="1"/>
              <a:t>países</a:t>
            </a:r>
            <a:r>
              <a:rPr lang="en-US" b="1" i="1" dirty="0"/>
              <a:t> </a:t>
            </a:r>
            <a:r>
              <a:rPr lang="en-US" b="1" i="1" dirty="0" err="1"/>
              <a:t>en</a:t>
            </a:r>
            <a:r>
              <a:rPr lang="en-US" b="1" i="1" dirty="0"/>
              <a:t> </a:t>
            </a:r>
            <a:r>
              <a:rPr lang="en-US" b="1" i="1" dirty="0" err="1"/>
              <a:t>desarrollo</a:t>
            </a:r>
            <a:r>
              <a:rPr lang="en-US" b="1" i="1" dirty="0"/>
              <a:t> y </a:t>
            </a:r>
            <a:r>
              <a:rPr lang="en-US" b="1" i="1" dirty="0" err="1"/>
              <a:t>vulnerables</a:t>
            </a:r>
            <a:r>
              <a:rPr lang="en-US" b="1" i="1" dirty="0"/>
              <a:t> </a:t>
            </a:r>
            <a:r>
              <a:rPr lang="en-US" b="1" i="1" dirty="0" err="1"/>
              <a:t>afectados</a:t>
            </a:r>
            <a:r>
              <a:rPr lang="en-US" b="1" i="1" dirty="0"/>
              <a:t> </a:t>
            </a:r>
            <a:r>
              <a:rPr lang="en-US" b="1" i="1" dirty="0" err="1"/>
              <a:t>por</a:t>
            </a:r>
            <a:r>
              <a:rPr lang="en-US" b="1" i="1" dirty="0"/>
              <a:t> </a:t>
            </a:r>
            <a:r>
              <a:rPr lang="en-US" b="1" i="1" dirty="0" err="1"/>
              <a:t>los</a:t>
            </a:r>
            <a:r>
              <a:rPr lang="en-US" b="1" i="1" dirty="0"/>
              <a:t> </a:t>
            </a:r>
            <a:r>
              <a:rPr lang="en-US" b="1" i="1" dirty="0" err="1"/>
              <a:t>impactos</a:t>
            </a:r>
            <a:r>
              <a:rPr lang="en-US" b="1" i="1" dirty="0"/>
              <a:t> del </a:t>
            </a:r>
            <a:r>
              <a:rPr lang="en-US" b="1" i="1" dirty="0" err="1"/>
              <a:t>cambio</a:t>
            </a:r>
            <a:r>
              <a:rPr lang="en-US" b="1" i="1" dirty="0"/>
              <a:t> </a:t>
            </a:r>
            <a:r>
              <a:rPr lang="en-US" b="1" i="1" dirty="0" err="1"/>
              <a:t>climático</a:t>
            </a:r>
            <a:r>
              <a:rPr lang="en-US" dirty="0"/>
              <a:t>. Se </a:t>
            </a:r>
            <a:r>
              <a:rPr lang="en-US" dirty="0" err="1"/>
              <a:t>propuso</a:t>
            </a:r>
            <a:r>
              <a:rPr lang="en-US" dirty="0"/>
              <a:t> un </a:t>
            </a:r>
            <a:r>
              <a:rPr lang="en-US" dirty="0" err="1"/>
              <a:t>fondo</a:t>
            </a:r>
            <a:r>
              <a:rPr lang="en-US" dirty="0"/>
              <a:t> </a:t>
            </a:r>
            <a:r>
              <a:rPr lang="en-US" dirty="0" err="1"/>
              <a:t>climático</a:t>
            </a:r>
            <a:r>
              <a:rPr lang="en-US" dirty="0"/>
              <a:t> </a:t>
            </a:r>
            <a:r>
              <a:rPr lang="en-US" dirty="0" err="1"/>
              <a:t>internacional</a:t>
            </a:r>
            <a:r>
              <a:rPr lang="en-US" dirty="0"/>
              <a:t> para </a:t>
            </a:r>
            <a:r>
              <a:rPr lang="en-US" dirty="0" err="1"/>
              <a:t>financiar</a:t>
            </a:r>
            <a:r>
              <a:rPr lang="en-US" dirty="0"/>
              <a:t> </a:t>
            </a:r>
            <a:r>
              <a:rPr lang="en-US" dirty="0" err="1"/>
              <a:t>medidas</a:t>
            </a:r>
            <a:r>
              <a:rPr lang="en-US" dirty="0"/>
              <a:t> para </a:t>
            </a:r>
            <a:r>
              <a:rPr lang="en-US" dirty="0" err="1"/>
              <a:t>contrarrestar</a:t>
            </a:r>
            <a:r>
              <a:rPr lang="en-US" dirty="0"/>
              <a:t> las </a:t>
            </a:r>
            <a:r>
              <a:rPr lang="en-US" dirty="0" err="1"/>
              <a:t>consecuencias</a:t>
            </a:r>
            <a:r>
              <a:rPr lang="en-US" dirty="0"/>
              <a:t> </a:t>
            </a:r>
            <a:r>
              <a:rPr lang="en-US" dirty="0" err="1"/>
              <a:t>adversas</a:t>
            </a:r>
            <a:r>
              <a:rPr lang="en-US" dirty="0"/>
              <a:t> del </a:t>
            </a:r>
            <a:r>
              <a:rPr lang="en-US" dirty="0" err="1"/>
              <a:t>cambio</a:t>
            </a:r>
            <a:r>
              <a:rPr lang="en-US" dirty="0"/>
              <a:t> </a:t>
            </a:r>
            <a:r>
              <a:rPr lang="en-US" dirty="0" err="1"/>
              <a:t>climático</a:t>
            </a:r>
            <a:r>
              <a:rPr lang="en-US" dirty="0"/>
              <a:t> y un “</a:t>
            </a:r>
            <a:r>
              <a:rPr lang="en-US" dirty="0" err="1"/>
              <a:t>Fondo</a:t>
            </a:r>
            <a:r>
              <a:rPr lang="en-US" dirty="0"/>
              <a:t> de </a:t>
            </a:r>
            <a:r>
              <a:rPr lang="en-US" dirty="0" err="1"/>
              <a:t>Seguros</a:t>
            </a:r>
            <a:r>
              <a:rPr lang="en-US" dirty="0"/>
              <a:t> </a:t>
            </a:r>
            <a:r>
              <a:rPr lang="en-US" dirty="0" err="1"/>
              <a:t>Internacional</a:t>
            </a:r>
            <a:r>
              <a:rPr lang="en-US" dirty="0"/>
              <a:t>” para </a:t>
            </a:r>
            <a:r>
              <a:rPr lang="en-US" dirty="0" err="1"/>
              <a:t>proporcionar</a:t>
            </a:r>
            <a:r>
              <a:rPr lang="en-US" dirty="0"/>
              <a:t> </a:t>
            </a:r>
            <a:r>
              <a:rPr lang="en-US" dirty="0" err="1"/>
              <a:t>seguros</a:t>
            </a:r>
            <a:r>
              <a:rPr lang="en-US" dirty="0"/>
              <a:t> contra las </a:t>
            </a:r>
            <a:r>
              <a:rPr lang="en-US" dirty="0" err="1"/>
              <a:t>consecuencias</a:t>
            </a:r>
            <a:r>
              <a:rPr lang="en-US" dirty="0"/>
              <a:t> del </a:t>
            </a:r>
            <a:r>
              <a:rPr lang="en-US" dirty="0" err="1"/>
              <a:t>aumento</a:t>
            </a:r>
            <a:r>
              <a:rPr lang="en-US" dirty="0"/>
              <a:t> del </a:t>
            </a:r>
            <a:r>
              <a:rPr lang="en-US" dirty="0" err="1"/>
              <a:t>nivel</a:t>
            </a:r>
            <a:r>
              <a:rPr lang="en-US" dirty="0"/>
              <a:t> del mar.</a:t>
            </a:r>
          </a:p>
          <a:p>
            <a:pPr algn="just"/>
            <a:endParaRPr lang="en-US" dirty="0"/>
          </a:p>
          <a:p>
            <a:pPr algn="just"/>
            <a:endParaRPr lang="en-US" dirty="0"/>
          </a:p>
          <a:p>
            <a:pPr algn="just"/>
            <a:r>
              <a:rPr lang="en-US" b="1" i="1" dirty="0"/>
              <a:t>“Un </a:t>
            </a:r>
            <a:r>
              <a:rPr lang="en-US" b="1" i="1" dirty="0" err="1"/>
              <a:t>fondo</a:t>
            </a:r>
            <a:r>
              <a:rPr lang="en-US" b="1" i="1" dirty="0"/>
              <a:t> para </a:t>
            </a:r>
            <a:r>
              <a:rPr lang="en-US" b="1" i="1" dirty="0" err="1"/>
              <a:t>compensar</a:t>
            </a:r>
            <a:r>
              <a:rPr lang="en-US" b="1" i="1" dirty="0"/>
              <a:t> a </a:t>
            </a:r>
            <a:r>
              <a:rPr lang="en-US" b="1" i="1" dirty="0" err="1"/>
              <a:t>los</a:t>
            </a:r>
            <a:r>
              <a:rPr lang="en-US" b="1" i="1" dirty="0"/>
              <a:t> </a:t>
            </a:r>
            <a:r>
              <a:rPr lang="en-US" b="1" i="1" dirty="0" err="1"/>
              <a:t>países</a:t>
            </a:r>
            <a:r>
              <a:rPr lang="en-US" b="1" i="1" dirty="0"/>
              <a:t> </a:t>
            </a:r>
            <a:r>
              <a:rPr lang="en-US" b="1" i="1" dirty="0" err="1"/>
              <a:t>en</a:t>
            </a:r>
            <a:r>
              <a:rPr lang="en-US" b="1" i="1" dirty="0"/>
              <a:t> </a:t>
            </a:r>
            <a:r>
              <a:rPr lang="en-US" b="1" i="1" dirty="0" err="1"/>
              <a:t>desarrollo</a:t>
            </a:r>
            <a:r>
              <a:rPr lang="en-US" b="1" i="1" dirty="0"/>
              <a:t> (</a:t>
            </a:r>
            <a:r>
              <a:rPr lang="en-US" b="1" i="1" dirty="0" err="1"/>
              <a:t>i</a:t>
            </a:r>
            <a:r>
              <a:rPr lang="en-US" b="1" i="1" dirty="0"/>
              <a:t>) </a:t>
            </a:r>
            <a:r>
              <a:rPr lang="en-US" b="1" i="1" dirty="0" err="1"/>
              <a:t>en</a:t>
            </a:r>
            <a:r>
              <a:rPr lang="en-US" b="1" i="1" dirty="0"/>
              <a:t> </a:t>
            </a:r>
            <a:r>
              <a:rPr lang="en-US" b="1" i="1" dirty="0" err="1"/>
              <a:t>situaciones</a:t>
            </a:r>
            <a:r>
              <a:rPr lang="en-US" b="1" i="1" dirty="0"/>
              <a:t> </a:t>
            </a:r>
            <a:r>
              <a:rPr lang="en-US" b="1" i="1" dirty="0" err="1"/>
              <a:t>en</a:t>
            </a:r>
            <a:r>
              <a:rPr lang="en-US" b="1" i="1" dirty="0"/>
              <a:t> las que </a:t>
            </a:r>
            <a:r>
              <a:rPr lang="en-US" b="1" i="1" dirty="0" err="1"/>
              <a:t>seleccionar</a:t>
            </a:r>
            <a:r>
              <a:rPr lang="en-US" b="1" i="1" dirty="0"/>
              <a:t> la </a:t>
            </a:r>
            <a:r>
              <a:rPr lang="en-US" b="1" i="1" dirty="0" err="1"/>
              <a:t>opción</a:t>
            </a:r>
            <a:r>
              <a:rPr lang="en-US" b="1" i="1" dirty="0"/>
              <a:t> de </a:t>
            </a:r>
            <a:r>
              <a:rPr lang="en-US" b="1" i="1" dirty="0" err="1"/>
              <a:t>desarrollo</a:t>
            </a:r>
            <a:r>
              <a:rPr lang="en-US" b="1" i="1" dirty="0"/>
              <a:t> </a:t>
            </a:r>
            <a:r>
              <a:rPr lang="en-US" b="1" i="1" dirty="0" err="1"/>
              <a:t>menos</a:t>
            </a:r>
            <a:r>
              <a:rPr lang="en-US" b="1" i="1" dirty="0"/>
              <a:t> sensible al </a:t>
            </a:r>
            <a:r>
              <a:rPr lang="en-US" b="1" i="1" dirty="0" err="1"/>
              <a:t>clima</a:t>
            </a:r>
            <a:r>
              <a:rPr lang="en-US" b="1" i="1" dirty="0"/>
              <a:t> </a:t>
            </a:r>
            <a:r>
              <a:rPr lang="en-US" b="1" i="1" dirty="0" err="1"/>
              <a:t>implique</a:t>
            </a:r>
            <a:r>
              <a:rPr lang="en-US" b="1" i="1" dirty="0"/>
              <a:t> </a:t>
            </a:r>
            <a:r>
              <a:rPr lang="en-US" b="1" i="1" dirty="0" err="1"/>
              <a:t>incurrir</a:t>
            </a:r>
            <a:r>
              <a:rPr lang="en-US" b="1" i="1" dirty="0"/>
              <a:t> </a:t>
            </a:r>
            <a:r>
              <a:rPr lang="en-US" b="1" i="1" dirty="0" err="1"/>
              <a:t>en</a:t>
            </a:r>
            <a:r>
              <a:rPr lang="en-US" b="1" i="1" dirty="0"/>
              <a:t> </a:t>
            </a:r>
            <a:r>
              <a:rPr lang="en-US" b="1" i="1" dirty="0" err="1"/>
              <a:t>costos</a:t>
            </a:r>
            <a:r>
              <a:rPr lang="en-US" b="1" i="1" dirty="0"/>
              <a:t> </a:t>
            </a:r>
            <a:r>
              <a:rPr lang="en-US" b="1" i="1" dirty="0" err="1"/>
              <a:t>adicionales</a:t>
            </a:r>
            <a:r>
              <a:rPr lang="en-US" b="1" i="1" dirty="0"/>
              <a:t>, y (ii) </a:t>
            </a:r>
            <a:r>
              <a:rPr lang="en-US" b="1" i="1" dirty="0" err="1"/>
              <a:t>cuando</a:t>
            </a:r>
            <a:r>
              <a:rPr lang="en-US" b="1" i="1" dirty="0"/>
              <a:t> no </a:t>
            </a:r>
            <a:r>
              <a:rPr lang="en-US" b="1" i="1" dirty="0" err="1"/>
              <a:t>haya</a:t>
            </a:r>
            <a:r>
              <a:rPr lang="en-US" b="1" i="1" dirty="0"/>
              <a:t> </a:t>
            </a:r>
            <a:r>
              <a:rPr lang="en-US" b="1" i="1" dirty="0" err="1"/>
              <a:t>seguro</a:t>
            </a:r>
            <a:r>
              <a:rPr lang="en-US" b="1" i="1" dirty="0"/>
              <a:t> disponible para </a:t>
            </a:r>
            <a:r>
              <a:rPr lang="en-US" b="1" i="1" dirty="0" err="1"/>
              <a:t>los</a:t>
            </a:r>
            <a:r>
              <a:rPr lang="en-US" b="1" i="1" dirty="0"/>
              <a:t> </a:t>
            </a:r>
            <a:r>
              <a:rPr lang="en-US" b="1" i="1" dirty="0" err="1"/>
              <a:t>daños</a:t>
            </a:r>
            <a:r>
              <a:rPr lang="en-US" b="1" i="1" dirty="0"/>
              <a:t> </a:t>
            </a:r>
            <a:r>
              <a:rPr lang="en-US" b="1" i="1" dirty="0" err="1"/>
              <a:t>causados</a:t>
            </a:r>
            <a:r>
              <a:rPr lang="en-US" b="1" i="1" dirty="0"/>
              <a:t> ​​</a:t>
            </a:r>
            <a:r>
              <a:rPr lang="en-US" b="1" i="1" dirty="0" err="1"/>
              <a:t>por</a:t>
            </a:r>
            <a:r>
              <a:rPr lang="en-US" b="1" i="1" dirty="0"/>
              <a:t> </a:t>
            </a:r>
            <a:r>
              <a:rPr lang="en-US" b="1" i="1" dirty="0" err="1"/>
              <a:t>el</a:t>
            </a:r>
            <a:r>
              <a:rPr lang="en-US" b="1" i="1" dirty="0"/>
              <a:t> </a:t>
            </a:r>
            <a:r>
              <a:rPr lang="en-US" b="1" i="1" dirty="0" err="1"/>
              <a:t>cambio</a:t>
            </a:r>
            <a:r>
              <a:rPr lang="en-US" b="1" i="1" dirty="0"/>
              <a:t> </a:t>
            </a:r>
            <a:r>
              <a:rPr lang="en-US" b="1" i="1" dirty="0" err="1"/>
              <a:t>climático</a:t>
            </a:r>
            <a:r>
              <a:rPr lang="en-US" b="1" i="1" dirty="0"/>
              <a:t>”</a:t>
            </a:r>
          </a:p>
          <a:p>
            <a:pPr algn="just"/>
            <a:endParaRPr lang="en-US" dirty="0"/>
          </a:p>
        </p:txBody>
      </p:sp>
      <p:sp>
        <p:nvSpPr>
          <p:cNvPr id="7" name="TextBox 6">
            <a:extLst>
              <a:ext uri="{FF2B5EF4-FFF2-40B4-BE49-F238E27FC236}">
                <a16:creationId xmlns:a16="http://schemas.microsoft.com/office/drawing/2014/main" xmlns="" id="{6D063E4C-2CD2-31E9-9F45-2CBF5E909870}"/>
              </a:ext>
            </a:extLst>
          </p:cNvPr>
          <p:cNvSpPr txBox="1"/>
          <p:nvPr/>
        </p:nvSpPr>
        <p:spPr>
          <a:xfrm>
            <a:off x="319595" y="6287469"/>
            <a:ext cx="11461073" cy="430887"/>
          </a:xfrm>
          <a:prstGeom prst="rect">
            <a:avLst/>
          </a:prstGeom>
          <a:noFill/>
        </p:spPr>
        <p:txBody>
          <a:bodyPr wrap="square">
            <a:spAutoFit/>
          </a:bodyPr>
          <a:lstStyle/>
          <a:p>
            <a:r>
              <a:rPr lang="en-US" sz="1100" i="1" dirty="0"/>
              <a:t>*</a:t>
            </a:r>
            <a:r>
              <a:rPr lang="en-US" sz="1100" i="1" dirty="0" err="1"/>
              <a:t>Desde</a:t>
            </a:r>
            <a:r>
              <a:rPr lang="en-US" sz="1100" i="1" dirty="0"/>
              <a:t> 1990, AOSIS ha </a:t>
            </a:r>
            <a:r>
              <a:rPr lang="en-US" sz="1100" i="1" dirty="0" err="1"/>
              <a:t>representado</a:t>
            </a:r>
            <a:r>
              <a:rPr lang="en-US" sz="1100" i="1" dirty="0"/>
              <a:t> </a:t>
            </a:r>
            <a:r>
              <a:rPr lang="en-US" sz="1100" i="1" dirty="0" err="1"/>
              <a:t>los</a:t>
            </a:r>
            <a:r>
              <a:rPr lang="en-US" sz="1100" i="1" dirty="0"/>
              <a:t> </a:t>
            </a:r>
            <a:r>
              <a:rPr lang="en-US" sz="1100" i="1" dirty="0" err="1"/>
              <a:t>intereses</a:t>
            </a:r>
            <a:r>
              <a:rPr lang="en-US" sz="1100" i="1" dirty="0"/>
              <a:t> de </a:t>
            </a:r>
            <a:r>
              <a:rPr lang="en-US" sz="1100" i="1" dirty="0" err="1"/>
              <a:t>los</a:t>
            </a:r>
            <a:r>
              <a:rPr lang="en-US" sz="1100" i="1" dirty="0"/>
              <a:t> 39 </a:t>
            </a:r>
            <a:r>
              <a:rPr lang="en-US" sz="1100" i="1" dirty="0" err="1"/>
              <a:t>pequeños</a:t>
            </a:r>
            <a:r>
              <a:rPr lang="en-US" sz="1100" i="1" dirty="0"/>
              <a:t> </a:t>
            </a:r>
            <a:r>
              <a:rPr lang="en-US" sz="1100" i="1" dirty="0" err="1"/>
              <a:t>estados</a:t>
            </a:r>
            <a:r>
              <a:rPr lang="en-US" sz="1100" i="1" dirty="0"/>
              <a:t> </a:t>
            </a:r>
            <a:r>
              <a:rPr lang="en-US" sz="1100" i="1" dirty="0" err="1"/>
              <a:t>insulares</a:t>
            </a:r>
            <a:r>
              <a:rPr lang="en-US" sz="1100" i="1" dirty="0"/>
              <a:t> y </a:t>
            </a:r>
            <a:r>
              <a:rPr lang="en-US" sz="1100" i="1" dirty="0" err="1"/>
              <a:t>costeros</a:t>
            </a:r>
            <a:r>
              <a:rPr lang="en-US" sz="1100" i="1" dirty="0"/>
              <a:t> de </a:t>
            </a:r>
            <a:r>
              <a:rPr lang="en-US" sz="1100" i="1" dirty="0" err="1"/>
              <a:t>baja</a:t>
            </a:r>
            <a:r>
              <a:rPr lang="en-US" sz="1100" i="1" dirty="0"/>
              <a:t> </a:t>
            </a:r>
            <a:r>
              <a:rPr lang="en-US" sz="1100" i="1" dirty="0" err="1"/>
              <a:t>altitud</a:t>
            </a:r>
            <a:r>
              <a:rPr lang="en-US" sz="1100" i="1" dirty="0"/>
              <a:t> </a:t>
            </a:r>
            <a:r>
              <a:rPr lang="en-US" sz="1100" i="1" dirty="0" err="1"/>
              <a:t>en</a:t>
            </a:r>
            <a:r>
              <a:rPr lang="en-US" sz="1100" i="1" dirty="0"/>
              <a:t> </a:t>
            </a:r>
            <a:r>
              <a:rPr lang="en-US" sz="1100" i="1" dirty="0" err="1"/>
              <a:t>desarrollo</a:t>
            </a:r>
            <a:r>
              <a:rPr lang="en-US" sz="1100" i="1" dirty="0"/>
              <a:t> </a:t>
            </a:r>
            <a:r>
              <a:rPr lang="en-US" sz="1100" i="1" dirty="0" err="1"/>
              <a:t>en</a:t>
            </a:r>
            <a:r>
              <a:rPr lang="en-US" sz="1100" i="1" dirty="0"/>
              <a:t> </a:t>
            </a:r>
            <a:r>
              <a:rPr lang="en-US" sz="1100" i="1" dirty="0" err="1"/>
              <a:t>negociaciones</a:t>
            </a:r>
            <a:r>
              <a:rPr lang="en-US" sz="1100" i="1" dirty="0"/>
              <a:t> y </a:t>
            </a:r>
            <a:r>
              <a:rPr lang="en-US" sz="1100" i="1" dirty="0" err="1"/>
              <a:t>procesos</a:t>
            </a:r>
            <a:r>
              <a:rPr lang="en-US" sz="1100" i="1" dirty="0"/>
              <a:t> </a:t>
            </a:r>
            <a:r>
              <a:rPr lang="en-US" sz="1100" i="1" dirty="0" err="1"/>
              <a:t>internacionales</a:t>
            </a:r>
            <a:r>
              <a:rPr lang="en-US" sz="1100" i="1" dirty="0"/>
              <a:t> </a:t>
            </a:r>
            <a:r>
              <a:rPr lang="en-US" sz="1100" i="1" dirty="0" err="1"/>
              <a:t>sobre</a:t>
            </a:r>
            <a:r>
              <a:rPr lang="en-US" sz="1100" i="1" dirty="0"/>
              <a:t> </a:t>
            </a:r>
            <a:r>
              <a:rPr lang="en-US" sz="1100" i="1" dirty="0" err="1"/>
              <a:t>cambio</a:t>
            </a:r>
            <a:r>
              <a:rPr lang="en-US" sz="1100" i="1" dirty="0"/>
              <a:t> </a:t>
            </a:r>
            <a:r>
              <a:rPr lang="en-US" sz="1100" i="1" dirty="0" err="1"/>
              <a:t>climático</a:t>
            </a:r>
            <a:r>
              <a:rPr lang="en-US" sz="1100" i="1" dirty="0"/>
              <a:t> y </a:t>
            </a:r>
            <a:r>
              <a:rPr lang="en-US" sz="1100" i="1" dirty="0" err="1"/>
              <a:t>desarrollo</a:t>
            </a:r>
            <a:r>
              <a:rPr lang="en-US" sz="1100" i="1" dirty="0"/>
              <a:t> </a:t>
            </a:r>
            <a:r>
              <a:rPr lang="en-US" sz="1100" i="1" dirty="0" err="1"/>
              <a:t>sostenible</a:t>
            </a:r>
            <a:endParaRPr lang="en-US" sz="1100" i="1" dirty="0"/>
          </a:p>
        </p:txBody>
      </p:sp>
      <p:sp>
        <p:nvSpPr>
          <p:cNvPr id="9" name="Rectangle 8">
            <a:extLst>
              <a:ext uri="{FF2B5EF4-FFF2-40B4-BE49-F238E27FC236}">
                <a16:creationId xmlns:a16="http://schemas.microsoft.com/office/drawing/2014/main" xmlns="" id="{F2300392-CCA4-2F47-AFC0-7B2D0302E4AB}"/>
              </a:ext>
            </a:extLst>
          </p:cNvPr>
          <p:cNvSpPr/>
          <p:nvPr/>
        </p:nvSpPr>
        <p:spPr>
          <a:xfrm>
            <a:off x="5273336" y="5808144"/>
            <a:ext cx="6427432" cy="37494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i="1" dirty="0"/>
              <a:t>Pasar</a:t>
            </a:r>
            <a:r>
              <a:rPr lang="es-PY" i="1" dirty="0" err="1"/>
              <a:t>ían</a:t>
            </a:r>
            <a:r>
              <a:rPr lang="es-PY" i="1" dirty="0"/>
              <a:t> 16 años antes de que el pedido de AOSIS sea escuchado…</a:t>
            </a:r>
            <a:endParaRPr lang="en-US" i="1" dirty="0"/>
          </a:p>
        </p:txBody>
      </p:sp>
    </p:spTree>
    <p:extLst>
      <p:ext uri="{BB962C8B-B14F-4D97-AF65-F5344CB8AC3E}">
        <p14:creationId xmlns:p14="http://schemas.microsoft.com/office/powerpoint/2010/main" val="2104548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838200" y="1154280"/>
            <a:ext cx="10515600" cy="6064623"/>
          </a:xfrm>
        </p:spPr>
        <p:txBody>
          <a:bodyPr>
            <a:normAutofit/>
          </a:bodyPr>
          <a:lstStyle/>
          <a:p>
            <a:pPr algn="just"/>
            <a:endParaRPr lang="es-PY" sz="1800" dirty="0">
              <a:solidFill>
                <a:schemeClr val="tx1"/>
              </a:solidFill>
            </a:endParaRPr>
          </a:p>
          <a:p>
            <a:pPr algn="just"/>
            <a:endParaRPr lang="es-PY" sz="1800" b="1" i="1" dirty="0">
              <a:solidFill>
                <a:schemeClr val="tx1"/>
              </a:solidFill>
              <a:effectLst/>
              <a:latin typeface="Times New Roman" panose="02020603050405020304" pitchFamily="18" charset="0"/>
            </a:endParaRPr>
          </a:p>
        </p:txBody>
      </p:sp>
      <p:sp>
        <p:nvSpPr>
          <p:cNvPr id="4" name="CuadroTexto 3">
            <a:extLst>
              <a:ext uri="{FF2B5EF4-FFF2-40B4-BE49-F238E27FC236}">
                <a16:creationId xmlns:a16="http://schemas.microsoft.com/office/drawing/2014/main" xmlns="" id="{2A87C0AC-65D1-40B9-9265-19E53EA8AF21}"/>
              </a:ext>
            </a:extLst>
          </p:cNvPr>
          <p:cNvSpPr txBox="1"/>
          <p:nvPr/>
        </p:nvSpPr>
        <p:spPr>
          <a:xfrm>
            <a:off x="211014" y="139644"/>
            <a:ext cx="11980986" cy="815608"/>
          </a:xfrm>
          <a:prstGeom prst="rect">
            <a:avLst/>
          </a:prstGeom>
          <a:noFill/>
        </p:spPr>
        <p:txBody>
          <a:bodyPr wrap="square">
            <a:spAutoFit/>
          </a:bodyPr>
          <a:lstStyle/>
          <a:p>
            <a:r>
              <a:rPr lang="es-PY" sz="3200" b="1" dirty="0">
                <a:solidFill>
                  <a:srgbClr val="0070C0"/>
                </a:solidFill>
                <a:latin typeface="Calibri (cuerpo)"/>
                <a:cs typeface="Times New Roman" panose="02020603050405020304" pitchFamily="18" charset="0"/>
              </a:rPr>
              <a:t>Contexto histórico de las perdidas y daños de la UNFCCC </a:t>
            </a:r>
          </a:p>
          <a:p>
            <a:r>
              <a:rPr lang="es-PY" sz="1500" i="1" dirty="0">
                <a:solidFill>
                  <a:srgbClr val="0070C0"/>
                </a:solidFill>
                <a:latin typeface="Calibri (cuerpo)"/>
                <a:cs typeface="Times New Roman" panose="02020603050405020304" pitchFamily="18" charset="0"/>
              </a:rPr>
              <a:t>(</a:t>
            </a:r>
            <a:r>
              <a:rPr lang="es-PY" sz="1500" i="1" dirty="0">
                <a:solidFill>
                  <a:srgbClr val="0070C0"/>
                </a:solidFill>
                <a:cs typeface="Times New Roman" panose="02020603050405020304" pitchFamily="18" charset="0"/>
              </a:rPr>
              <a:t>20 minutos</a:t>
            </a:r>
            <a:r>
              <a:rPr lang="es-PY" sz="1500" i="1" dirty="0">
                <a:solidFill>
                  <a:srgbClr val="0070C0"/>
                </a:solidFill>
                <a:latin typeface="Calibri (cuerpo)"/>
                <a:cs typeface="Times New Roman" panose="02020603050405020304" pitchFamily="18" charset="0"/>
              </a:rPr>
              <a:t>)</a:t>
            </a:r>
          </a:p>
        </p:txBody>
      </p:sp>
      <p:sp>
        <p:nvSpPr>
          <p:cNvPr id="9" name="TextBox 8">
            <a:extLst>
              <a:ext uri="{FF2B5EF4-FFF2-40B4-BE49-F238E27FC236}">
                <a16:creationId xmlns:a16="http://schemas.microsoft.com/office/drawing/2014/main" xmlns="" id="{0D16E4EA-AD3C-AC2C-31EE-D4F482917491}"/>
              </a:ext>
            </a:extLst>
          </p:cNvPr>
          <p:cNvSpPr txBox="1"/>
          <p:nvPr/>
        </p:nvSpPr>
        <p:spPr>
          <a:xfrm>
            <a:off x="559294" y="1154280"/>
            <a:ext cx="10590320" cy="923330"/>
          </a:xfrm>
          <a:prstGeom prst="rect">
            <a:avLst/>
          </a:prstGeom>
          <a:noFill/>
        </p:spPr>
        <p:txBody>
          <a:bodyPr wrap="square">
            <a:spAutoFit/>
          </a:bodyPr>
          <a:lstStyle/>
          <a:p>
            <a:pPr algn="just"/>
            <a:r>
              <a:rPr lang="en-US" dirty="0"/>
              <a:t>El </a:t>
            </a:r>
            <a:r>
              <a:rPr lang="en-US" dirty="0" err="1"/>
              <a:t>Acuerdo</a:t>
            </a:r>
            <a:r>
              <a:rPr lang="en-US" dirty="0"/>
              <a:t> de </a:t>
            </a:r>
            <a:r>
              <a:rPr lang="en-US" dirty="0" err="1"/>
              <a:t>París</a:t>
            </a:r>
            <a:r>
              <a:rPr lang="en-US" dirty="0"/>
              <a:t> </a:t>
            </a:r>
            <a:r>
              <a:rPr lang="en-US" dirty="0" err="1"/>
              <a:t>fue</a:t>
            </a:r>
            <a:r>
              <a:rPr lang="en-US" dirty="0"/>
              <a:t> </a:t>
            </a:r>
            <a:r>
              <a:rPr lang="en-US" dirty="0" err="1"/>
              <a:t>adoptado</a:t>
            </a:r>
            <a:r>
              <a:rPr lang="en-US" dirty="0"/>
              <a:t> </a:t>
            </a:r>
            <a:r>
              <a:rPr lang="en-US" dirty="0" err="1"/>
              <a:t>en</a:t>
            </a:r>
            <a:r>
              <a:rPr lang="en-US" dirty="0"/>
              <a:t> la </a:t>
            </a:r>
            <a:r>
              <a:rPr lang="en-US" b="1" dirty="0"/>
              <a:t>COP 21</a:t>
            </a:r>
            <a:r>
              <a:rPr lang="en-US" dirty="0"/>
              <a:t>, </a:t>
            </a:r>
            <a:r>
              <a:rPr lang="en-US" dirty="0" err="1"/>
              <a:t>donde</a:t>
            </a:r>
            <a:r>
              <a:rPr lang="en-US" dirty="0"/>
              <a:t> </a:t>
            </a:r>
            <a:r>
              <a:rPr lang="en-US" dirty="0" err="1"/>
              <a:t>el</a:t>
            </a:r>
            <a:r>
              <a:rPr lang="en-US" dirty="0"/>
              <a:t> </a:t>
            </a:r>
            <a:r>
              <a:rPr lang="en-US" b="1" dirty="0" err="1"/>
              <a:t>Artículo</a:t>
            </a:r>
            <a:r>
              <a:rPr lang="en-US" b="1" dirty="0"/>
              <a:t> 8 </a:t>
            </a:r>
            <a:r>
              <a:rPr lang="en-US" dirty="0" err="1"/>
              <a:t>establece</a:t>
            </a:r>
            <a:r>
              <a:rPr lang="en-US" dirty="0"/>
              <a:t> </a:t>
            </a:r>
            <a:r>
              <a:rPr lang="en-US" dirty="0" err="1"/>
              <a:t>áreas</a:t>
            </a:r>
            <a:r>
              <a:rPr lang="en-US" dirty="0"/>
              <a:t> de </a:t>
            </a:r>
            <a:r>
              <a:rPr lang="en-US" dirty="0" err="1"/>
              <a:t>cooperación</a:t>
            </a:r>
            <a:r>
              <a:rPr lang="en-US" dirty="0"/>
              <a:t> y </a:t>
            </a:r>
            <a:r>
              <a:rPr lang="en-US" dirty="0" err="1"/>
              <a:t>facilitación</a:t>
            </a:r>
            <a:r>
              <a:rPr lang="en-US" dirty="0"/>
              <a:t> para </a:t>
            </a:r>
            <a:r>
              <a:rPr lang="en-US" dirty="0" err="1"/>
              <a:t>mejorar</a:t>
            </a:r>
            <a:r>
              <a:rPr lang="en-US" dirty="0"/>
              <a:t> la </a:t>
            </a:r>
            <a:r>
              <a:rPr lang="en-US" dirty="0" err="1"/>
              <a:t>comprensión</a:t>
            </a:r>
            <a:r>
              <a:rPr lang="en-US" dirty="0"/>
              <a:t>, la </a:t>
            </a:r>
            <a:r>
              <a:rPr lang="en-US" dirty="0" err="1"/>
              <a:t>acción</a:t>
            </a:r>
            <a:r>
              <a:rPr lang="en-US" dirty="0"/>
              <a:t> y </a:t>
            </a:r>
            <a:r>
              <a:rPr lang="en-US" dirty="0" err="1"/>
              <a:t>el</a:t>
            </a:r>
            <a:r>
              <a:rPr lang="en-US" dirty="0"/>
              <a:t> </a:t>
            </a:r>
            <a:r>
              <a:rPr lang="en-US" dirty="0" err="1"/>
              <a:t>apoyo</a:t>
            </a:r>
            <a:r>
              <a:rPr lang="en-US" dirty="0"/>
              <a:t>, y </a:t>
            </a:r>
            <a:r>
              <a:rPr lang="en-US" dirty="0" err="1"/>
              <a:t>establece</a:t>
            </a:r>
            <a:r>
              <a:rPr lang="en-US" dirty="0"/>
              <a:t> que </a:t>
            </a:r>
            <a:r>
              <a:rPr lang="en-US" dirty="0" err="1"/>
              <a:t>el</a:t>
            </a:r>
            <a:r>
              <a:rPr lang="en-US" dirty="0"/>
              <a:t> WIM </a:t>
            </a:r>
            <a:r>
              <a:rPr lang="en-US" dirty="0" err="1"/>
              <a:t>estará</a:t>
            </a:r>
            <a:r>
              <a:rPr lang="en-US" dirty="0"/>
              <a:t> </a:t>
            </a:r>
            <a:r>
              <a:rPr lang="en-US" dirty="0" err="1"/>
              <a:t>sujeto</a:t>
            </a:r>
            <a:r>
              <a:rPr lang="en-US" dirty="0"/>
              <a:t> a la </a:t>
            </a:r>
            <a:r>
              <a:rPr lang="en-US" dirty="0" err="1"/>
              <a:t>autoridad</a:t>
            </a:r>
            <a:r>
              <a:rPr lang="en-US" dirty="0"/>
              <a:t> y </a:t>
            </a:r>
            <a:r>
              <a:rPr lang="en-US" dirty="0" err="1"/>
              <a:t>orientación</a:t>
            </a:r>
            <a:r>
              <a:rPr lang="en-US" dirty="0"/>
              <a:t> de la CMA.</a:t>
            </a:r>
          </a:p>
        </p:txBody>
      </p:sp>
      <p:sp>
        <p:nvSpPr>
          <p:cNvPr id="11" name="TextBox 10">
            <a:extLst>
              <a:ext uri="{FF2B5EF4-FFF2-40B4-BE49-F238E27FC236}">
                <a16:creationId xmlns:a16="http://schemas.microsoft.com/office/drawing/2014/main" xmlns="" id="{F3A86380-4BD9-9830-65CB-92C5BE17A4DB}"/>
              </a:ext>
            </a:extLst>
          </p:cNvPr>
          <p:cNvSpPr txBox="1"/>
          <p:nvPr/>
        </p:nvSpPr>
        <p:spPr>
          <a:xfrm>
            <a:off x="596654" y="2587355"/>
            <a:ext cx="10515600" cy="3693319"/>
          </a:xfrm>
          <a:prstGeom prst="rect">
            <a:avLst/>
          </a:prstGeom>
          <a:noFill/>
        </p:spPr>
        <p:txBody>
          <a:bodyPr wrap="square">
            <a:spAutoFit/>
          </a:bodyPr>
          <a:lstStyle/>
          <a:p>
            <a:pPr marL="342900" indent="-342900" algn="just">
              <a:buAutoNum type="arabicPeriod"/>
            </a:pPr>
            <a:r>
              <a:rPr lang="en-US" dirty="0"/>
              <a:t>Las </a:t>
            </a:r>
            <a:r>
              <a:rPr lang="en-US" b="1" dirty="0" err="1"/>
              <a:t>Partes</a:t>
            </a:r>
            <a:r>
              <a:rPr lang="en-US" b="1" dirty="0"/>
              <a:t> </a:t>
            </a:r>
            <a:r>
              <a:rPr lang="en-US" b="1" dirty="0" err="1"/>
              <a:t>reconocen</a:t>
            </a:r>
            <a:r>
              <a:rPr lang="en-US" b="1" dirty="0"/>
              <a:t> la </a:t>
            </a:r>
            <a:r>
              <a:rPr lang="en-US" b="1" dirty="0" err="1"/>
              <a:t>importancia</a:t>
            </a:r>
            <a:r>
              <a:rPr lang="en-US" b="1" dirty="0"/>
              <a:t> de </a:t>
            </a:r>
            <a:r>
              <a:rPr lang="en-US" b="1" dirty="0" err="1"/>
              <a:t>evitar</a:t>
            </a:r>
            <a:r>
              <a:rPr lang="en-US" b="1" dirty="0"/>
              <a:t>, </a:t>
            </a:r>
            <a:r>
              <a:rPr lang="en-US" b="1" dirty="0" err="1"/>
              <a:t>minimizar</a:t>
            </a:r>
            <a:r>
              <a:rPr lang="en-US" b="1" dirty="0"/>
              <a:t> y </a:t>
            </a:r>
            <a:r>
              <a:rPr lang="en-US" b="1" dirty="0" err="1"/>
              <a:t>abordar</a:t>
            </a:r>
            <a:r>
              <a:rPr lang="en-US" b="1" dirty="0"/>
              <a:t> las </a:t>
            </a:r>
            <a:r>
              <a:rPr lang="en-US" b="1" dirty="0" err="1"/>
              <a:t>pérdidas</a:t>
            </a:r>
            <a:r>
              <a:rPr lang="en-US" b="1" dirty="0"/>
              <a:t> y </a:t>
            </a:r>
            <a:r>
              <a:rPr lang="en-US" b="1" dirty="0" err="1"/>
              <a:t>los</a:t>
            </a:r>
            <a:r>
              <a:rPr lang="en-US" b="1" dirty="0"/>
              <a:t> </a:t>
            </a:r>
            <a:r>
              <a:rPr lang="en-US" b="1" dirty="0" err="1"/>
              <a:t>daños</a:t>
            </a:r>
            <a:r>
              <a:rPr lang="en-US" b="1" dirty="0"/>
              <a:t> </a:t>
            </a:r>
            <a:r>
              <a:rPr lang="en-US" b="1" dirty="0" err="1"/>
              <a:t>asociados</a:t>
            </a:r>
            <a:r>
              <a:rPr lang="en-US" b="1" dirty="0"/>
              <a:t> con </a:t>
            </a:r>
            <a:r>
              <a:rPr lang="en-US" b="1" dirty="0" err="1"/>
              <a:t>los</a:t>
            </a:r>
            <a:r>
              <a:rPr lang="en-US" b="1" dirty="0"/>
              <a:t> </a:t>
            </a:r>
            <a:r>
              <a:rPr lang="en-US" b="1" dirty="0" err="1"/>
              <a:t>efectos</a:t>
            </a:r>
            <a:r>
              <a:rPr lang="en-US" b="1" dirty="0"/>
              <a:t> </a:t>
            </a:r>
            <a:r>
              <a:rPr lang="en-US" b="1" dirty="0" err="1"/>
              <a:t>adversos</a:t>
            </a:r>
            <a:r>
              <a:rPr lang="en-US" b="1" dirty="0"/>
              <a:t> del </a:t>
            </a:r>
            <a:r>
              <a:rPr lang="en-US" b="1" dirty="0" err="1"/>
              <a:t>cambio</a:t>
            </a:r>
            <a:r>
              <a:rPr lang="en-US" b="1" dirty="0"/>
              <a:t> </a:t>
            </a:r>
            <a:r>
              <a:rPr lang="en-US" b="1" dirty="0" err="1"/>
              <a:t>climático</a:t>
            </a:r>
            <a:r>
              <a:rPr lang="en-US" dirty="0"/>
              <a:t>, </a:t>
            </a:r>
            <a:r>
              <a:rPr lang="en-US" dirty="0" err="1"/>
              <a:t>incluidos</a:t>
            </a:r>
            <a:r>
              <a:rPr lang="en-US" dirty="0"/>
              <a:t> </a:t>
            </a:r>
            <a:r>
              <a:rPr lang="en-US" dirty="0" err="1"/>
              <a:t>los</a:t>
            </a:r>
            <a:r>
              <a:rPr lang="en-US" dirty="0"/>
              <a:t> </a:t>
            </a:r>
            <a:r>
              <a:rPr lang="en-US" dirty="0" err="1"/>
              <a:t>fenómenos</a:t>
            </a:r>
            <a:r>
              <a:rPr lang="en-US" dirty="0"/>
              <a:t> </a:t>
            </a:r>
            <a:r>
              <a:rPr lang="en-US" dirty="0" err="1"/>
              <a:t>meteorológicos</a:t>
            </a:r>
            <a:r>
              <a:rPr lang="en-US" dirty="0"/>
              <a:t> </a:t>
            </a:r>
            <a:r>
              <a:rPr lang="en-US" dirty="0" err="1"/>
              <a:t>extremos</a:t>
            </a:r>
            <a:r>
              <a:rPr lang="en-US" dirty="0"/>
              <a:t> y </a:t>
            </a:r>
            <a:r>
              <a:rPr lang="en-US" dirty="0" err="1"/>
              <a:t>los</a:t>
            </a:r>
            <a:r>
              <a:rPr lang="en-US" dirty="0"/>
              <a:t> </a:t>
            </a:r>
            <a:r>
              <a:rPr lang="en-US" dirty="0" err="1"/>
              <a:t>fenómenos</a:t>
            </a:r>
            <a:r>
              <a:rPr lang="en-US" dirty="0"/>
              <a:t> de </a:t>
            </a:r>
            <a:r>
              <a:rPr lang="en-US" dirty="0" err="1"/>
              <a:t>evolución</a:t>
            </a:r>
            <a:r>
              <a:rPr lang="en-US" dirty="0"/>
              <a:t> </a:t>
            </a:r>
            <a:r>
              <a:rPr lang="en-US" dirty="0" err="1"/>
              <a:t>lenta</a:t>
            </a:r>
            <a:r>
              <a:rPr lang="en-US" dirty="0"/>
              <a:t>, y </a:t>
            </a:r>
            <a:r>
              <a:rPr lang="en-US" dirty="0" err="1"/>
              <a:t>el</a:t>
            </a:r>
            <a:r>
              <a:rPr lang="en-US" dirty="0"/>
              <a:t> </a:t>
            </a:r>
            <a:r>
              <a:rPr lang="en-US" dirty="0" err="1"/>
              <a:t>papel</a:t>
            </a:r>
            <a:r>
              <a:rPr lang="en-US" dirty="0"/>
              <a:t> del </a:t>
            </a:r>
            <a:r>
              <a:rPr lang="en-US" dirty="0" err="1"/>
              <a:t>desarrollo</a:t>
            </a:r>
            <a:r>
              <a:rPr lang="en-US" dirty="0"/>
              <a:t> </a:t>
            </a:r>
            <a:r>
              <a:rPr lang="en-US" dirty="0" err="1"/>
              <a:t>sostenible</a:t>
            </a:r>
            <a:r>
              <a:rPr lang="en-US" dirty="0"/>
              <a:t> </a:t>
            </a:r>
            <a:r>
              <a:rPr lang="en-US" dirty="0" err="1"/>
              <a:t>en</a:t>
            </a:r>
            <a:r>
              <a:rPr lang="en-US" dirty="0"/>
              <a:t> la </a:t>
            </a:r>
            <a:r>
              <a:rPr lang="en-US" dirty="0" err="1"/>
              <a:t>reducción</a:t>
            </a:r>
            <a:r>
              <a:rPr lang="en-US" dirty="0"/>
              <a:t> del </a:t>
            </a:r>
            <a:r>
              <a:rPr lang="en-US" dirty="0" err="1"/>
              <a:t>riesgo</a:t>
            </a:r>
            <a:r>
              <a:rPr lang="en-US" dirty="0"/>
              <a:t> de </a:t>
            </a:r>
            <a:r>
              <a:rPr lang="en-US" dirty="0" err="1"/>
              <a:t>pérdidas</a:t>
            </a:r>
            <a:r>
              <a:rPr lang="en-US" dirty="0"/>
              <a:t> y </a:t>
            </a:r>
            <a:r>
              <a:rPr lang="en-US" dirty="0" err="1"/>
              <a:t>daños</a:t>
            </a:r>
            <a:r>
              <a:rPr lang="en-US" dirty="0"/>
              <a:t>.</a:t>
            </a:r>
          </a:p>
          <a:p>
            <a:pPr marL="342900" indent="-342900" algn="just">
              <a:buAutoNum type="arabicPeriod"/>
            </a:pPr>
            <a:endParaRPr lang="en-US" dirty="0"/>
          </a:p>
          <a:p>
            <a:pPr marL="342900" indent="-342900" algn="just">
              <a:buAutoNum type="arabicPeriod"/>
            </a:pPr>
            <a:r>
              <a:rPr lang="en-US" dirty="0"/>
              <a:t>El </a:t>
            </a:r>
            <a:r>
              <a:rPr lang="en-US" b="1" dirty="0" err="1"/>
              <a:t>Mecanismo</a:t>
            </a:r>
            <a:r>
              <a:rPr lang="en-US" b="1" dirty="0"/>
              <a:t> </a:t>
            </a:r>
            <a:r>
              <a:rPr lang="en-US" b="1" dirty="0" err="1"/>
              <a:t>Internacional</a:t>
            </a:r>
            <a:r>
              <a:rPr lang="en-US" b="1" dirty="0"/>
              <a:t> de </a:t>
            </a:r>
            <a:r>
              <a:rPr lang="en-US" b="1" dirty="0" err="1"/>
              <a:t>Varsovia</a:t>
            </a:r>
            <a:r>
              <a:rPr lang="en-US" b="1" dirty="0"/>
              <a:t> para </a:t>
            </a:r>
            <a:r>
              <a:rPr lang="en-US" b="1" dirty="0" err="1"/>
              <a:t>Pérdidas</a:t>
            </a:r>
            <a:r>
              <a:rPr lang="en-US" b="1" dirty="0"/>
              <a:t> y </a:t>
            </a:r>
            <a:r>
              <a:rPr lang="en-US" b="1" dirty="0" err="1"/>
              <a:t>Daños</a:t>
            </a:r>
            <a:r>
              <a:rPr lang="en-US" b="1" dirty="0"/>
              <a:t> </a:t>
            </a:r>
            <a:r>
              <a:rPr lang="en-US" dirty="0" err="1"/>
              <a:t>asociados</a:t>
            </a:r>
            <a:r>
              <a:rPr lang="en-US" dirty="0"/>
              <a:t> con </a:t>
            </a:r>
            <a:r>
              <a:rPr lang="en-US" dirty="0" err="1"/>
              <a:t>los</a:t>
            </a:r>
            <a:r>
              <a:rPr lang="en-US" dirty="0"/>
              <a:t> </a:t>
            </a:r>
            <a:r>
              <a:rPr lang="en-US" dirty="0" err="1"/>
              <a:t>Impactos</a:t>
            </a:r>
            <a:r>
              <a:rPr lang="en-US" dirty="0"/>
              <a:t> del Cambio </a:t>
            </a:r>
            <a:r>
              <a:rPr lang="en-US" dirty="0" err="1"/>
              <a:t>Climático</a:t>
            </a:r>
            <a:r>
              <a:rPr lang="en-US" dirty="0"/>
              <a:t> </a:t>
            </a:r>
            <a:r>
              <a:rPr lang="en-US" b="1" dirty="0" err="1"/>
              <a:t>estará</a:t>
            </a:r>
            <a:r>
              <a:rPr lang="en-US" b="1" dirty="0"/>
              <a:t> </a:t>
            </a:r>
            <a:r>
              <a:rPr lang="en-US" b="1" dirty="0" err="1"/>
              <a:t>sujeto</a:t>
            </a:r>
            <a:r>
              <a:rPr lang="en-US" b="1" dirty="0"/>
              <a:t> a la </a:t>
            </a:r>
            <a:r>
              <a:rPr lang="en-US" b="1" dirty="0" err="1"/>
              <a:t>autoridad</a:t>
            </a:r>
            <a:r>
              <a:rPr lang="en-US" b="1" dirty="0"/>
              <a:t> y </a:t>
            </a:r>
            <a:r>
              <a:rPr lang="en-US" b="1" dirty="0" err="1"/>
              <a:t>orientación</a:t>
            </a:r>
            <a:r>
              <a:rPr lang="en-US" b="1" dirty="0"/>
              <a:t> de la </a:t>
            </a:r>
            <a:r>
              <a:rPr lang="en-US" b="1" dirty="0" err="1"/>
              <a:t>Conferencia</a:t>
            </a:r>
            <a:r>
              <a:rPr lang="en-US" b="1" dirty="0"/>
              <a:t> de las </a:t>
            </a:r>
            <a:r>
              <a:rPr lang="en-US" b="1" dirty="0" err="1"/>
              <a:t>Partes</a:t>
            </a:r>
            <a:r>
              <a:rPr lang="en-US" b="1" dirty="0"/>
              <a:t> </a:t>
            </a:r>
            <a:r>
              <a:rPr lang="en-US" dirty="0"/>
              <a:t>que </a:t>
            </a:r>
            <a:r>
              <a:rPr lang="en-US" dirty="0" err="1"/>
              <a:t>actúe</a:t>
            </a:r>
            <a:r>
              <a:rPr lang="en-US" dirty="0"/>
              <a:t> </a:t>
            </a:r>
            <a:r>
              <a:rPr lang="en-US" dirty="0" err="1"/>
              <a:t>como</a:t>
            </a:r>
            <a:r>
              <a:rPr lang="en-US" dirty="0"/>
              <a:t> </a:t>
            </a:r>
            <a:r>
              <a:rPr lang="en-US" dirty="0" err="1"/>
              <a:t>reunión</a:t>
            </a:r>
            <a:r>
              <a:rPr lang="en-US" dirty="0"/>
              <a:t> de las </a:t>
            </a:r>
            <a:r>
              <a:rPr lang="en-US" dirty="0" err="1"/>
              <a:t>Partes</a:t>
            </a:r>
            <a:r>
              <a:rPr lang="en-US" dirty="0"/>
              <a:t> de </a:t>
            </a:r>
            <a:r>
              <a:rPr lang="en-US" dirty="0" err="1"/>
              <a:t>este</a:t>
            </a:r>
            <a:r>
              <a:rPr lang="en-US" dirty="0"/>
              <a:t> </a:t>
            </a:r>
            <a:r>
              <a:rPr lang="en-US" dirty="0" err="1"/>
              <a:t>Acuerdo</a:t>
            </a:r>
            <a:r>
              <a:rPr lang="en-US" dirty="0"/>
              <a:t> y </a:t>
            </a:r>
            <a:r>
              <a:rPr lang="en-US" dirty="0" err="1"/>
              <a:t>podrá</a:t>
            </a:r>
            <a:r>
              <a:rPr lang="en-US" dirty="0"/>
              <a:t> ser </a:t>
            </a:r>
            <a:r>
              <a:rPr lang="en-US" dirty="0" err="1"/>
              <a:t>mejorado</a:t>
            </a:r>
            <a:r>
              <a:rPr lang="en-US" dirty="0"/>
              <a:t> y </a:t>
            </a:r>
            <a:r>
              <a:rPr lang="en-US" dirty="0" err="1"/>
              <a:t>fortalecido</a:t>
            </a:r>
            <a:r>
              <a:rPr lang="en-US" dirty="0"/>
              <a:t>, </a:t>
            </a:r>
            <a:r>
              <a:rPr lang="en-US" dirty="0" err="1"/>
              <a:t>según</a:t>
            </a:r>
            <a:r>
              <a:rPr lang="en-US" dirty="0"/>
              <a:t> lo determine </a:t>
            </a:r>
            <a:r>
              <a:rPr lang="en-US" dirty="0" err="1"/>
              <a:t>el</a:t>
            </a:r>
            <a:r>
              <a:rPr lang="en-US" dirty="0"/>
              <a:t> </a:t>
            </a:r>
            <a:r>
              <a:rPr lang="en-US" dirty="0" err="1"/>
              <a:t>Conferencia</a:t>
            </a:r>
            <a:r>
              <a:rPr lang="en-US" dirty="0"/>
              <a:t> de las </a:t>
            </a:r>
            <a:r>
              <a:rPr lang="en-US" dirty="0" err="1"/>
              <a:t>Partes</a:t>
            </a:r>
            <a:r>
              <a:rPr lang="en-US" dirty="0"/>
              <a:t> que </a:t>
            </a:r>
            <a:r>
              <a:rPr lang="en-US" dirty="0" err="1"/>
              <a:t>actúa</a:t>
            </a:r>
            <a:r>
              <a:rPr lang="en-US" dirty="0"/>
              <a:t> </a:t>
            </a:r>
            <a:r>
              <a:rPr lang="en-US" dirty="0" err="1"/>
              <a:t>como</a:t>
            </a:r>
            <a:r>
              <a:rPr lang="en-US" dirty="0"/>
              <a:t> </a:t>
            </a:r>
            <a:r>
              <a:rPr lang="en-US" dirty="0" err="1"/>
              <a:t>reunión</a:t>
            </a:r>
            <a:r>
              <a:rPr lang="en-US" dirty="0"/>
              <a:t> de las </a:t>
            </a:r>
            <a:r>
              <a:rPr lang="en-US" dirty="0" err="1"/>
              <a:t>Partes</a:t>
            </a:r>
            <a:r>
              <a:rPr lang="en-US" dirty="0"/>
              <a:t> </a:t>
            </a:r>
            <a:r>
              <a:rPr lang="en-US" dirty="0" err="1"/>
              <a:t>en</a:t>
            </a:r>
            <a:r>
              <a:rPr lang="en-US" dirty="0"/>
              <a:t> </a:t>
            </a:r>
            <a:r>
              <a:rPr lang="en-US" dirty="0" err="1"/>
              <a:t>este</a:t>
            </a:r>
            <a:r>
              <a:rPr lang="en-US" dirty="0"/>
              <a:t> </a:t>
            </a:r>
            <a:r>
              <a:rPr lang="en-US" dirty="0" err="1"/>
              <a:t>Acuerdo</a:t>
            </a:r>
            <a:r>
              <a:rPr lang="en-US" dirty="0"/>
              <a:t>.</a:t>
            </a:r>
          </a:p>
          <a:p>
            <a:pPr marL="342900" indent="-342900" algn="just">
              <a:buAutoNum type="arabicPeriod"/>
            </a:pPr>
            <a:endParaRPr lang="en-US" dirty="0"/>
          </a:p>
          <a:p>
            <a:pPr marL="342900" indent="-342900" algn="just">
              <a:buAutoNum type="arabicPeriod"/>
            </a:pPr>
            <a:r>
              <a:rPr lang="en-US" dirty="0"/>
              <a:t>Las </a:t>
            </a:r>
            <a:r>
              <a:rPr lang="en-US" dirty="0" err="1"/>
              <a:t>Partes</a:t>
            </a:r>
            <a:r>
              <a:rPr lang="en-US" dirty="0"/>
              <a:t> </a:t>
            </a:r>
            <a:r>
              <a:rPr lang="en-US" dirty="0" err="1"/>
              <a:t>deben</a:t>
            </a:r>
            <a:r>
              <a:rPr lang="en-US" dirty="0"/>
              <a:t> </a:t>
            </a:r>
            <a:r>
              <a:rPr lang="en-US" dirty="0" err="1"/>
              <a:t>mejorar</a:t>
            </a:r>
            <a:r>
              <a:rPr lang="en-US" dirty="0"/>
              <a:t> la </a:t>
            </a:r>
            <a:r>
              <a:rPr lang="en-US" dirty="0" err="1"/>
              <a:t>comprensión</a:t>
            </a:r>
            <a:r>
              <a:rPr lang="en-US" dirty="0"/>
              <a:t>, la </a:t>
            </a:r>
            <a:r>
              <a:rPr lang="en-US" dirty="0" err="1"/>
              <a:t>acción</a:t>
            </a:r>
            <a:r>
              <a:rPr lang="en-US" dirty="0"/>
              <a:t> y </a:t>
            </a:r>
            <a:r>
              <a:rPr lang="en-US" dirty="0" err="1"/>
              <a:t>el</a:t>
            </a:r>
            <a:r>
              <a:rPr lang="en-US" dirty="0"/>
              <a:t> </a:t>
            </a:r>
            <a:r>
              <a:rPr lang="en-US" dirty="0" err="1"/>
              <a:t>apoyo</a:t>
            </a:r>
            <a:r>
              <a:rPr lang="en-US" dirty="0"/>
              <a:t>, </a:t>
            </a:r>
            <a:r>
              <a:rPr lang="en-US" dirty="0" err="1"/>
              <a:t>incluso</a:t>
            </a:r>
            <a:r>
              <a:rPr lang="en-US" dirty="0"/>
              <a:t> a </a:t>
            </a:r>
            <a:r>
              <a:rPr lang="en-US" dirty="0" err="1"/>
              <a:t>través</a:t>
            </a:r>
            <a:r>
              <a:rPr lang="en-US" dirty="0"/>
              <a:t> del </a:t>
            </a:r>
            <a:r>
              <a:rPr lang="en-US" dirty="0" err="1"/>
              <a:t>Mecanismo</a:t>
            </a:r>
            <a:r>
              <a:rPr lang="en-US" dirty="0"/>
              <a:t> </a:t>
            </a:r>
            <a:r>
              <a:rPr lang="en-US" dirty="0" err="1"/>
              <a:t>Internacional</a:t>
            </a:r>
            <a:r>
              <a:rPr lang="en-US" dirty="0"/>
              <a:t> de </a:t>
            </a:r>
            <a:r>
              <a:rPr lang="en-US" dirty="0" err="1"/>
              <a:t>Varsovia</a:t>
            </a:r>
            <a:r>
              <a:rPr lang="en-US" dirty="0"/>
              <a:t>, </a:t>
            </a:r>
            <a:r>
              <a:rPr lang="en-US" dirty="0" err="1"/>
              <a:t>según</a:t>
            </a:r>
            <a:r>
              <a:rPr lang="en-US" dirty="0"/>
              <a:t> </a:t>
            </a:r>
            <a:r>
              <a:rPr lang="en-US" dirty="0" err="1"/>
              <a:t>corresponda</a:t>
            </a:r>
            <a:r>
              <a:rPr lang="en-US" dirty="0"/>
              <a:t>, </a:t>
            </a:r>
            <a:r>
              <a:rPr lang="en-US" dirty="0" err="1"/>
              <a:t>sobre</a:t>
            </a:r>
            <a:r>
              <a:rPr lang="en-US" dirty="0"/>
              <a:t> </a:t>
            </a:r>
            <a:r>
              <a:rPr lang="en-US" dirty="0" err="1"/>
              <a:t>una</a:t>
            </a:r>
            <a:r>
              <a:rPr lang="en-US" dirty="0"/>
              <a:t> base de </a:t>
            </a:r>
            <a:r>
              <a:rPr lang="en-US" dirty="0" err="1"/>
              <a:t>cooperación</a:t>
            </a:r>
            <a:r>
              <a:rPr lang="en-US" dirty="0"/>
              <a:t> y </a:t>
            </a:r>
            <a:r>
              <a:rPr lang="en-US" dirty="0" err="1"/>
              <a:t>facilitación</a:t>
            </a:r>
            <a:r>
              <a:rPr lang="en-US" dirty="0"/>
              <a:t> con </a:t>
            </a:r>
            <a:r>
              <a:rPr lang="en-US" dirty="0" err="1"/>
              <a:t>respecto</a:t>
            </a:r>
            <a:r>
              <a:rPr lang="en-US" dirty="0"/>
              <a:t> a las </a:t>
            </a:r>
            <a:r>
              <a:rPr lang="en-US" dirty="0" err="1"/>
              <a:t>pérdidas</a:t>
            </a:r>
            <a:r>
              <a:rPr lang="en-US" dirty="0"/>
              <a:t> y </a:t>
            </a:r>
            <a:r>
              <a:rPr lang="en-US" dirty="0" err="1"/>
              <a:t>daños</a:t>
            </a:r>
            <a:r>
              <a:rPr lang="en-US" dirty="0"/>
              <a:t> </a:t>
            </a:r>
            <a:r>
              <a:rPr lang="en-US" dirty="0" err="1"/>
              <a:t>asociados</a:t>
            </a:r>
            <a:r>
              <a:rPr lang="en-US" dirty="0"/>
              <a:t> con </a:t>
            </a:r>
            <a:r>
              <a:rPr lang="en-US" dirty="0" err="1"/>
              <a:t>los</a:t>
            </a:r>
            <a:r>
              <a:rPr lang="en-US" dirty="0"/>
              <a:t> </a:t>
            </a:r>
            <a:r>
              <a:rPr lang="en-US" dirty="0" err="1"/>
              <a:t>efectos</a:t>
            </a:r>
            <a:r>
              <a:rPr lang="en-US" dirty="0"/>
              <a:t> </a:t>
            </a:r>
            <a:r>
              <a:rPr lang="en-US" dirty="0" err="1"/>
              <a:t>adversos</a:t>
            </a:r>
            <a:r>
              <a:rPr lang="en-US" dirty="0"/>
              <a:t> del </a:t>
            </a:r>
            <a:r>
              <a:rPr lang="en-US" dirty="0" err="1"/>
              <a:t>cambio</a:t>
            </a:r>
            <a:r>
              <a:rPr lang="en-US" dirty="0"/>
              <a:t> </a:t>
            </a:r>
            <a:r>
              <a:rPr lang="en-US" dirty="0" err="1"/>
              <a:t>climático</a:t>
            </a:r>
            <a:r>
              <a:rPr lang="en-US" dirty="0"/>
              <a:t>.</a:t>
            </a:r>
          </a:p>
        </p:txBody>
      </p:sp>
    </p:spTree>
    <p:extLst>
      <p:ext uri="{BB962C8B-B14F-4D97-AF65-F5344CB8AC3E}">
        <p14:creationId xmlns:p14="http://schemas.microsoft.com/office/powerpoint/2010/main" val="220325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2A87C0AC-65D1-40B9-9265-19E53EA8AF21}"/>
              </a:ext>
            </a:extLst>
          </p:cNvPr>
          <p:cNvSpPr txBox="1"/>
          <p:nvPr/>
        </p:nvSpPr>
        <p:spPr>
          <a:xfrm>
            <a:off x="211014" y="139644"/>
            <a:ext cx="11980986" cy="815608"/>
          </a:xfrm>
          <a:prstGeom prst="rect">
            <a:avLst/>
          </a:prstGeom>
          <a:noFill/>
        </p:spPr>
        <p:txBody>
          <a:bodyPr wrap="square">
            <a:spAutoFit/>
          </a:bodyPr>
          <a:lstStyle/>
          <a:p>
            <a:r>
              <a:rPr lang="es-PY" sz="3200" b="1" dirty="0">
                <a:solidFill>
                  <a:srgbClr val="0070C0"/>
                </a:solidFill>
                <a:latin typeface="Calibri (cuerpo)"/>
                <a:cs typeface="Times New Roman" panose="02020603050405020304" pitchFamily="18" charset="0"/>
              </a:rPr>
              <a:t>Contexto histórico de las perdidas y daños de la UNFCCC </a:t>
            </a:r>
          </a:p>
          <a:p>
            <a:r>
              <a:rPr lang="es-PY" sz="1500" i="1" dirty="0">
                <a:solidFill>
                  <a:srgbClr val="0070C0"/>
                </a:solidFill>
                <a:latin typeface="Calibri (cuerpo)"/>
                <a:cs typeface="Times New Roman" panose="02020603050405020304" pitchFamily="18" charset="0"/>
              </a:rPr>
              <a:t>(</a:t>
            </a:r>
            <a:r>
              <a:rPr lang="es-PY" sz="1500" i="1" dirty="0">
                <a:solidFill>
                  <a:srgbClr val="0070C0"/>
                </a:solidFill>
                <a:cs typeface="Times New Roman" panose="02020603050405020304" pitchFamily="18" charset="0"/>
              </a:rPr>
              <a:t>20 minutos</a:t>
            </a:r>
            <a:r>
              <a:rPr lang="es-PY" sz="1500" i="1" dirty="0">
                <a:solidFill>
                  <a:srgbClr val="0070C0"/>
                </a:solidFill>
                <a:latin typeface="Calibri (cuerpo)"/>
                <a:cs typeface="Times New Roman" panose="02020603050405020304" pitchFamily="18" charset="0"/>
              </a:rPr>
              <a:t>)</a:t>
            </a:r>
          </a:p>
        </p:txBody>
      </p:sp>
      <p:sp>
        <p:nvSpPr>
          <p:cNvPr id="7" name="TextBox 6">
            <a:extLst>
              <a:ext uri="{FF2B5EF4-FFF2-40B4-BE49-F238E27FC236}">
                <a16:creationId xmlns:a16="http://schemas.microsoft.com/office/drawing/2014/main" xmlns="" id="{F6E14A02-EEA1-8C93-1288-7FA88FBE1D12}"/>
              </a:ext>
            </a:extLst>
          </p:cNvPr>
          <p:cNvSpPr txBox="1"/>
          <p:nvPr/>
        </p:nvSpPr>
        <p:spPr>
          <a:xfrm>
            <a:off x="737301" y="1305341"/>
            <a:ext cx="10413507" cy="4247317"/>
          </a:xfrm>
          <a:prstGeom prst="rect">
            <a:avLst/>
          </a:prstGeom>
          <a:noFill/>
        </p:spPr>
        <p:txBody>
          <a:bodyPr wrap="square">
            <a:spAutoFit/>
          </a:bodyPr>
          <a:lstStyle/>
          <a:p>
            <a:pPr marL="342900" indent="-342900">
              <a:buFont typeface="+mj-lt"/>
              <a:buAutoNum type="arabicPeriod" startAt="4"/>
            </a:pPr>
            <a:r>
              <a:rPr lang="en-US" dirty="0" err="1"/>
              <a:t>En</a:t>
            </a:r>
            <a:r>
              <a:rPr lang="en-US" dirty="0"/>
              <a:t> </a:t>
            </a:r>
            <a:r>
              <a:rPr lang="en-US" dirty="0" err="1"/>
              <a:t>consecuencia</a:t>
            </a:r>
            <a:r>
              <a:rPr lang="en-US" dirty="0"/>
              <a:t>, las </a:t>
            </a:r>
            <a:r>
              <a:rPr lang="en-US" dirty="0" err="1"/>
              <a:t>áreas</a:t>
            </a:r>
            <a:r>
              <a:rPr lang="en-US" dirty="0"/>
              <a:t> de </a:t>
            </a:r>
            <a:r>
              <a:rPr lang="en-US" dirty="0" err="1"/>
              <a:t>cooperación</a:t>
            </a:r>
            <a:r>
              <a:rPr lang="en-US" dirty="0"/>
              <a:t> y </a:t>
            </a:r>
            <a:r>
              <a:rPr lang="en-US" dirty="0" err="1"/>
              <a:t>facilitación</a:t>
            </a:r>
            <a:r>
              <a:rPr lang="en-US" dirty="0"/>
              <a:t> para </a:t>
            </a:r>
            <a:r>
              <a:rPr lang="en-US" dirty="0" err="1"/>
              <a:t>mejorar</a:t>
            </a:r>
            <a:r>
              <a:rPr lang="en-US" dirty="0"/>
              <a:t> la </a:t>
            </a:r>
            <a:r>
              <a:rPr lang="en-US" dirty="0" err="1"/>
              <a:t>comprensión</a:t>
            </a:r>
            <a:r>
              <a:rPr lang="en-US" dirty="0"/>
              <a:t>, la </a:t>
            </a:r>
            <a:r>
              <a:rPr lang="en-US" dirty="0" err="1"/>
              <a:t>acción</a:t>
            </a:r>
            <a:r>
              <a:rPr lang="en-US" dirty="0"/>
              <a:t> y </a:t>
            </a:r>
            <a:r>
              <a:rPr lang="en-US" dirty="0" err="1"/>
              <a:t>el</a:t>
            </a:r>
            <a:r>
              <a:rPr lang="en-US" dirty="0"/>
              <a:t> </a:t>
            </a:r>
            <a:r>
              <a:rPr lang="en-US" dirty="0" err="1"/>
              <a:t>apoyo</a:t>
            </a:r>
            <a:r>
              <a:rPr lang="en-US" dirty="0"/>
              <a:t> </a:t>
            </a:r>
            <a:r>
              <a:rPr lang="en-US" dirty="0" err="1"/>
              <a:t>pueden</a:t>
            </a:r>
            <a:r>
              <a:rPr lang="en-US" dirty="0"/>
              <a:t> </a:t>
            </a:r>
            <a:r>
              <a:rPr lang="en-US" dirty="0" err="1"/>
              <a:t>incluir</a:t>
            </a:r>
            <a:r>
              <a:rPr lang="en-US" dirty="0"/>
              <a:t>:</a:t>
            </a:r>
          </a:p>
          <a:p>
            <a:endParaRPr lang="en-US" dirty="0"/>
          </a:p>
          <a:p>
            <a:pPr marL="800100" lvl="1" indent="-342900">
              <a:buAutoNum type="alphaLcParenBoth"/>
            </a:pPr>
            <a:r>
              <a:rPr lang="en-US" dirty="0" err="1"/>
              <a:t>Sistemas</a:t>
            </a:r>
            <a:r>
              <a:rPr lang="en-US" dirty="0"/>
              <a:t> de </a:t>
            </a:r>
            <a:r>
              <a:rPr lang="en-US" dirty="0" err="1"/>
              <a:t>alerta</a:t>
            </a:r>
            <a:r>
              <a:rPr lang="en-US" dirty="0"/>
              <a:t> </a:t>
            </a:r>
            <a:r>
              <a:rPr lang="en-US" dirty="0" err="1"/>
              <a:t>temprana</a:t>
            </a:r>
            <a:r>
              <a:rPr lang="en-US" dirty="0"/>
              <a:t>;</a:t>
            </a:r>
          </a:p>
          <a:p>
            <a:pPr marL="800100" lvl="1" indent="-342900">
              <a:buAutoNum type="alphaLcParenBoth"/>
            </a:pPr>
            <a:r>
              <a:rPr lang="en-US" dirty="0" err="1"/>
              <a:t>Preparación</a:t>
            </a:r>
            <a:r>
              <a:rPr lang="en-US" dirty="0"/>
              <a:t> para </a:t>
            </a:r>
            <a:r>
              <a:rPr lang="en-US" dirty="0" err="1"/>
              <a:t>emergencias</a:t>
            </a:r>
            <a:r>
              <a:rPr lang="en-US" dirty="0"/>
              <a:t>;</a:t>
            </a:r>
          </a:p>
          <a:p>
            <a:pPr marL="800100" lvl="1" indent="-342900">
              <a:buAutoNum type="alphaLcParenBoth"/>
            </a:pPr>
            <a:r>
              <a:rPr lang="en-US" dirty="0" err="1"/>
              <a:t>Eventos</a:t>
            </a:r>
            <a:r>
              <a:rPr lang="en-US" dirty="0"/>
              <a:t> de </a:t>
            </a:r>
            <a:r>
              <a:rPr lang="en-US" dirty="0" err="1"/>
              <a:t>inicio</a:t>
            </a:r>
            <a:r>
              <a:rPr lang="en-US" dirty="0"/>
              <a:t> lento;</a:t>
            </a:r>
          </a:p>
          <a:p>
            <a:pPr marL="800100" lvl="1" indent="-342900">
              <a:buAutoNum type="alphaLcParenBoth"/>
            </a:pPr>
            <a:r>
              <a:rPr lang="en-US" dirty="0" err="1"/>
              <a:t>Eventos</a:t>
            </a:r>
            <a:r>
              <a:rPr lang="en-US" dirty="0"/>
              <a:t> que </a:t>
            </a:r>
            <a:r>
              <a:rPr lang="en-US" dirty="0" err="1"/>
              <a:t>puedan</a:t>
            </a:r>
            <a:r>
              <a:rPr lang="en-US" dirty="0"/>
              <a:t> </a:t>
            </a:r>
            <a:r>
              <a:rPr lang="en-US" dirty="0" err="1"/>
              <a:t>implicar</a:t>
            </a:r>
            <a:r>
              <a:rPr lang="en-US" dirty="0"/>
              <a:t> </a:t>
            </a:r>
            <a:r>
              <a:rPr lang="en-US" dirty="0" err="1"/>
              <a:t>pérdidas</a:t>
            </a:r>
            <a:r>
              <a:rPr lang="en-US" dirty="0"/>
              <a:t> y </a:t>
            </a:r>
            <a:r>
              <a:rPr lang="en-US" dirty="0" err="1"/>
              <a:t>daños</a:t>
            </a:r>
            <a:r>
              <a:rPr lang="en-US" dirty="0"/>
              <a:t> </a:t>
            </a:r>
            <a:r>
              <a:rPr lang="en-US" dirty="0" err="1"/>
              <a:t>irreversibles</a:t>
            </a:r>
            <a:r>
              <a:rPr lang="en-US" dirty="0"/>
              <a:t> y </a:t>
            </a:r>
            <a:r>
              <a:rPr lang="en-US" dirty="0" err="1"/>
              <a:t>permanentes</a:t>
            </a:r>
            <a:r>
              <a:rPr lang="en-US" dirty="0"/>
              <a:t>;</a:t>
            </a:r>
          </a:p>
          <a:p>
            <a:pPr marL="800100" lvl="1" indent="-342900">
              <a:buAutoNum type="alphaLcParenBoth"/>
            </a:pPr>
            <a:r>
              <a:rPr lang="en-US" dirty="0" err="1"/>
              <a:t>Evaluación</a:t>
            </a:r>
            <a:r>
              <a:rPr lang="en-US" dirty="0"/>
              <a:t> y </a:t>
            </a:r>
            <a:r>
              <a:rPr lang="en-US" dirty="0" err="1"/>
              <a:t>gestión</a:t>
            </a:r>
            <a:r>
              <a:rPr lang="en-US" dirty="0"/>
              <a:t> </a:t>
            </a:r>
            <a:r>
              <a:rPr lang="en-US" dirty="0" err="1"/>
              <a:t>integrales</a:t>
            </a:r>
            <a:r>
              <a:rPr lang="en-US" dirty="0"/>
              <a:t> de </a:t>
            </a:r>
            <a:r>
              <a:rPr lang="en-US" dirty="0" err="1"/>
              <a:t>riesgos</a:t>
            </a:r>
            <a:r>
              <a:rPr lang="en-US" dirty="0"/>
              <a:t>;</a:t>
            </a:r>
          </a:p>
          <a:p>
            <a:pPr marL="800100" lvl="1" indent="-342900">
              <a:buAutoNum type="alphaLcParenBoth"/>
            </a:pPr>
            <a:r>
              <a:rPr lang="en-US" dirty="0" err="1"/>
              <a:t>Mecanismos</a:t>
            </a:r>
            <a:r>
              <a:rPr lang="en-US" dirty="0"/>
              <a:t> de </a:t>
            </a:r>
            <a:r>
              <a:rPr lang="en-US" dirty="0" err="1"/>
              <a:t>seguros</a:t>
            </a:r>
            <a:r>
              <a:rPr lang="en-US" dirty="0"/>
              <a:t> de </a:t>
            </a:r>
            <a:r>
              <a:rPr lang="en-US" dirty="0" err="1"/>
              <a:t>riesgos</a:t>
            </a:r>
            <a:r>
              <a:rPr lang="en-US" dirty="0"/>
              <a:t>, </a:t>
            </a:r>
            <a:r>
              <a:rPr lang="en-US" dirty="0" err="1"/>
              <a:t>agrupación</a:t>
            </a:r>
            <a:r>
              <a:rPr lang="en-US" dirty="0"/>
              <a:t> de </a:t>
            </a:r>
            <a:r>
              <a:rPr lang="en-US" dirty="0" err="1"/>
              <a:t>riesgos</a:t>
            </a:r>
            <a:r>
              <a:rPr lang="en-US" dirty="0"/>
              <a:t> </a:t>
            </a:r>
            <a:r>
              <a:rPr lang="en-US" dirty="0" err="1"/>
              <a:t>climáticos</a:t>
            </a:r>
            <a:r>
              <a:rPr lang="en-US" dirty="0"/>
              <a:t> y </a:t>
            </a:r>
            <a:r>
              <a:rPr lang="en-US" dirty="0" err="1"/>
              <a:t>otros</a:t>
            </a:r>
            <a:r>
              <a:rPr lang="en-US" dirty="0"/>
              <a:t> </a:t>
            </a:r>
            <a:r>
              <a:rPr lang="en-US" dirty="0" err="1"/>
              <a:t>segurossoluciones</a:t>
            </a:r>
            <a:r>
              <a:rPr lang="en-US" dirty="0"/>
              <a:t>;</a:t>
            </a:r>
          </a:p>
          <a:p>
            <a:pPr marL="800100" lvl="1" indent="-342900">
              <a:buAutoNum type="alphaLcParenBoth"/>
            </a:pPr>
            <a:r>
              <a:rPr lang="en-US" dirty="0" err="1"/>
              <a:t>Pérdidas</a:t>
            </a:r>
            <a:r>
              <a:rPr lang="en-US" dirty="0"/>
              <a:t> no </a:t>
            </a:r>
            <a:r>
              <a:rPr lang="en-US" dirty="0" err="1"/>
              <a:t>económicas</a:t>
            </a:r>
            <a:r>
              <a:rPr lang="en-US" dirty="0"/>
              <a:t>; y</a:t>
            </a:r>
          </a:p>
          <a:p>
            <a:pPr marL="800100" lvl="1" indent="-342900">
              <a:buAutoNum type="alphaLcParenBoth"/>
            </a:pPr>
            <a:r>
              <a:rPr lang="en-US" dirty="0" err="1"/>
              <a:t>Resiliencia</a:t>
            </a:r>
            <a:r>
              <a:rPr lang="en-US" dirty="0"/>
              <a:t> de las </a:t>
            </a:r>
            <a:r>
              <a:rPr lang="en-US" dirty="0" err="1"/>
              <a:t>comunidades</a:t>
            </a:r>
            <a:r>
              <a:rPr lang="en-US" dirty="0"/>
              <a:t>, </a:t>
            </a:r>
            <a:r>
              <a:rPr lang="en-US" dirty="0" err="1"/>
              <a:t>los</a:t>
            </a:r>
            <a:r>
              <a:rPr lang="en-US" dirty="0"/>
              <a:t> </a:t>
            </a:r>
            <a:r>
              <a:rPr lang="en-US" dirty="0" err="1"/>
              <a:t>medios</a:t>
            </a:r>
            <a:r>
              <a:rPr lang="en-US" dirty="0"/>
              <a:t> de </a:t>
            </a:r>
            <a:r>
              <a:rPr lang="en-US" dirty="0" err="1"/>
              <a:t>subsistencia</a:t>
            </a:r>
            <a:r>
              <a:rPr lang="en-US" dirty="0"/>
              <a:t> y </a:t>
            </a:r>
            <a:r>
              <a:rPr lang="en-US" dirty="0" err="1"/>
              <a:t>los</a:t>
            </a:r>
            <a:r>
              <a:rPr lang="en-US" dirty="0"/>
              <a:t> </a:t>
            </a:r>
            <a:r>
              <a:rPr lang="en-US" dirty="0" err="1"/>
              <a:t>ecosistemas</a:t>
            </a:r>
            <a:r>
              <a:rPr lang="en-US" dirty="0"/>
              <a:t>.</a:t>
            </a:r>
          </a:p>
          <a:p>
            <a:pPr marL="342900" indent="-342900">
              <a:buAutoNum type="alphaLcParenBoth"/>
            </a:pPr>
            <a:endParaRPr lang="en-US" dirty="0"/>
          </a:p>
          <a:p>
            <a:pPr marL="342900" indent="-342900">
              <a:buFont typeface="+mj-lt"/>
              <a:buAutoNum type="arabicPeriod" startAt="5"/>
            </a:pPr>
            <a:r>
              <a:rPr lang="en-US" dirty="0"/>
              <a:t>El </a:t>
            </a:r>
            <a:r>
              <a:rPr lang="en-US" dirty="0" err="1"/>
              <a:t>Mecanismo</a:t>
            </a:r>
            <a:r>
              <a:rPr lang="en-US" dirty="0"/>
              <a:t> </a:t>
            </a:r>
            <a:r>
              <a:rPr lang="en-US" dirty="0" err="1"/>
              <a:t>Internacional</a:t>
            </a:r>
            <a:r>
              <a:rPr lang="en-US" dirty="0"/>
              <a:t> de </a:t>
            </a:r>
            <a:r>
              <a:rPr lang="en-US" dirty="0" err="1"/>
              <a:t>Varsovia</a:t>
            </a:r>
            <a:r>
              <a:rPr lang="en-US" dirty="0"/>
              <a:t> </a:t>
            </a:r>
            <a:r>
              <a:rPr lang="en-US" dirty="0" err="1"/>
              <a:t>colaborará</a:t>
            </a:r>
            <a:r>
              <a:rPr lang="en-US" dirty="0"/>
              <a:t> con </a:t>
            </a:r>
            <a:r>
              <a:rPr lang="en-US" dirty="0" err="1"/>
              <a:t>los</a:t>
            </a:r>
            <a:r>
              <a:rPr lang="en-US" dirty="0"/>
              <a:t> </a:t>
            </a:r>
            <a:r>
              <a:rPr lang="en-US" dirty="0" err="1"/>
              <a:t>órganos</a:t>
            </a:r>
            <a:r>
              <a:rPr lang="en-US" dirty="0"/>
              <a:t> y </a:t>
            </a:r>
            <a:r>
              <a:rPr lang="en-US" dirty="0" err="1"/>
              <a:t>grupos</a:t>
            </a:r>
            <a:r>
              <a:rPr lang="en-US" dirty="0"/>
              <a:t> de </a:t>
            </a:r>
            <a:r>
              <a:rPr lang="en-US" dirty="0" err="1"/>
              <a:t>expertos</a:t>
            </a:r>
            <a:r>
              <a:rPr lang="en-US" dirty="0"/>
              <a:t> </a:t>
            </a:r>
            <a:r>
              <a:rPr lang="en-US" dirty="0" err="1"/>
              <a:t>existentes</a:t>
            </a:r>
            <a:r>
              <a:rPr lang="en-US" dirty="0"/>
              <a:t> </a:t>
            </a:r>
            <a:r>
              <a:rPr lang="en-US" dirty="0" err="1"/>
              <a:t>en</a:t>
            </a:r>
            <a:r>
              <a:rPr lang="en-US" dirty="0"/>
              <a:t> </a:t>
            </a:r>
            <a:r>
              <a:rPr lang="en-US" dirty="0" err="1"/>
              <a:t>el</a:t>
            </a:r>
            <a:r>
              <a:rPr lang="en-US" dirty="0"/>
              <a:t> </a:t>
            </a:r>
            <a:r>
              <a:rPr lang="en-US" dirty="0" err="1"/>
              <a:t>marco</a:t>
            </a:r>
            <a:r>
              <a:rPr lang="en-US" dirty="0"/>
              <a:t> del </a:t>
            </a:r>
            <a:r>
              <a:rPr lang="en-US" dirty="0" err="1"/>
              <a:t>Acuerdo</a:t>
            </a:r>
            <a:r>
              <a:rPr lang="en-US" dirty="0"/>
              <a:t>, </a:t>
            </a:r>
            <a:r>
              <a:rPr lang="en-US" dirty="0" err="1"/>
              <a:t>así</a:t>
            </a:r>
            <a:r>
              <a:rPr lang="en-US" dirty="0"/>
              <a:t> </a:t>
            </a:r>
            <a:r>
              <a:rPr lang="en-US" dirty="0" err="1"/>
              <a:t>como</a:t>
            </a:r>
            <a:r>
              <a:rPr lang="en-US" dirty="0"/>
              <a:t> con las </a:t>
            </a:r>
            <a:r>
              <a:rPr lang="en-US" dirty="0" err="1"/>
              <a:t>organizaciones</a:t>
            </a:r>
            <a:r>
              <a:rPr lang="en-US" dirty="0"/>
              <a:t> y </a:t>
            </a:r>
            <a:r>
              <a:rPr lang="en-US" dirty="0" err="1"/>
              <a:t>los</a:t>
            </a:r>
            <a:r>
              <a:rPr lang="en-US" dirty="0"/>
              <a:t> </a:t>
            </a:r>
            <a:r>
              <a:rPr lang="en-US" dirty="0" err="1"/>
              <a:t>órganos</a:t>
            </a:r>
            <a:r>
              <a:rPr lang="en-US" dirty="0"/>
              <a:t> de </a:t>
            </a:r>
            <a:r>
              <a:rPr lang="en-US" dirty="0" err="1"/>
              <a:t>expertos</a:t>
            </a:r>
            <a:r>
              <a:rPr lang="en-US" dirty="0"/>
              <a:t> </a:t>
            </a:r>
            <a:r>
              <a:rPr lang="en-US" dirty="0" err="1"/>
              <a:t>pertinentes</a:t>
            </a:r>
            <a:r>
              <a:rPr lang="en-US" dirty="0"/>
              <a:t> </a:t>
            </a:r>
            <a:r>
              <a:rPr lang="en-US" dirty="0" err="1"/>
              <a:t>fuera</a:t>
            </a:r>
            <a:r>
              <a:rPr lang="en-US" dirty="0"/>
              <a:t> del </a:t>
            </a:r>
            <a:r>
              <a:rPr lang="en-US" dirty="0" err="1"/>
              <a:t>Acuerdo</a:t>
            </a:r>
            <a:r>
              <a:rPr lang="en-US" dirty="0"/>
              <a:t>.</a:t>
            </a:r>
          </a:p>
        </p:txBody>
      </p:sp>
    </p:spTree>
    <p:extLst>
      <p:ext uri="{BB962C8B-B14F-4D97-AF65-F5344CB8AC3E}">
        <p14:creationId xmlns:p14="http://schemas.microsoft.com/office/powerpoint/2010/main" val="1948707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562993" y="1145402"/>
            <a:ext cx="10515600" cy="6064623"/>
          </a:xfrm>
        </p:spPr>
        <p:txBody>
          <a:bodyPr>
            <a:normAutofit/>
          </a:bodyPr>
          <a:lstStyle/>
          <a:p>
            <a:pPr algn="just"/>
            <a:endParaRPr lang="es-PY" sz="1800" dirty="0">
              <a:solidFill>
                <a:schemeClr val="tx1"/>
              </a:solidFill>
            </a:endParaRPr>
          </a:p>
          <a:p>
            <a:pPr algn="just"/>
            <a:endParaRPr lang="es-PY" sz="1800" b="1" i="1" dirty="0">
              <a:solidFill>
                <a:schemeClr val="tx1"/>
              </a:solidFill>
              <a:effectLst/>
              <a:latin typeface="Times New Roman" panose="02020603050405020304" pitchFamily="18" charset="0"/>
            </a:endParaRPr>
          </a:p>
        </p:txBody>
      </p:sp>
      <p:sp>
        <p:nvSpPr>
          <p:cNvPr id="4" name="CuadroTexto 3">
            <a:extLst>
              <a:ext uri="{FF2B5EF4-FFF2-40B4-BE49-F238E27FC236}">
                <a16:creationId xmlns:a16="http://schemas.microsoft.com/office/drawing/2014/main" xmlns="" id="{2A87C0AC-65D1-40B9-9265-19E53EA8AF21}"/>
              </a:ext>
            </a:extLst>
          </p:cNvPr>
          <p:cNvSpPr txBox="1"/>
          <p:nvPr/>
        </p:nvSpPr>
        <p:spPr>
          <a:xfrm>
            <a:off x="211014" y="139644"/>
            <a:ext cx="11980986" cy="584775"/>
          </a:xfrm>
          <a:prstGeom prst="rect">
            <a:avLst/>
          </a:prstGeom>
          <a:noFill/>
        </p:spPr>
        <p:txBody>
          <a:bodyPr wrap="square">
            <a:spAutoFit/>
          </a:bodyPr>
          <a:lstStyle/>
          <a:p>
            <a:r>
              <a:rPr lang="es-PY" sz="3200" b="1" dirty="0">
                <a:solidFill>
                  <a:srgbClr val="0070C0"/>
                </a:solidFill>
                <a:latin typeface="Calibri (cuerpo)"/>
                <a:cs typeface="Times New Roman" panose="02020603050405020304" pitchFamily="18" charset="0"/>
              </a:rPr>
              <a:t>Contexto histórico de las perdidas y daños de la UNFCCC </a:t>
            </a:r>
          </a:p>
        </p:txBody>
      </p:sp>
      <p:sp>
        <p:nvSpPr>
          <p:cNvPr id="7" name="TextBox 6">
            <a:extLst>
              <a:ext uri="{FF2B5EF4-FFF2-40B4-BE49-F238E27FC236}">
                <a16:creationId xmlns:a16="http://schemas.microsoft.com/office/drawing/2014/main" xmlns="" id="{AB239343-C49C-F0D3-4A3B-3C178F4B7192}"/>
              </a:ext>
            </a:extLst>
          </p:cNvPr>
          <p:cNvSpPr txBox="1"/>
          <p:nvPr/>
        </p:nvSpPr>
        <p:spPr>
          <a:xfrm>
            <a:off x="676922" y="1145402"/>
            <a:ext cx="9514643" cy="4801314"/>
          </a:xfrm>
          <a:prstGeom prst="rect">
            <a:avLst/>
          </a:prstGeom>
          <a:noFill/>
        </p:spPr>
        <p:txBody>
          <a:bodyPr wrap="square">
            <a:spAutoFit/>
          </a:bodyPr>
          <a:lstStyle/>
          <a:p>
            <a:pPr algn="just"/>
            <a:r>
              <a:rPr lang="en-US" dirty="0"/>
              <a:t>Durante la </a:t>
            </a:r>
            <a:r>
              <a:rPr lang="en-US" b="1" dirty="0"/>
              <a:t>COP 25 </a:t>
            </a:r>
            <a:r>
              <a:rPr lang="en-US" dirty="0"/>
              <a:t>se </a:t>
            </a:r>
            <a:r>
              <a:rPr lang="en-US" dirty="0" err="1"/>
              <a:t>realizó</a:t>
            </a:r>
            <a:r>
              <a:rPr lang="en-US" dirty="0"/>
              <a:t> la </a:t>
            </a:r>
            <a:r>
              <a:rPr lang="en-US" dirty="0" err="1"/>
              <a:t>segunda</a:t>
            </a:r>
            <a:r>
              <a:rPr lang="en-US" dirty="0"/>
              <a:t> </a:t>
            </a:r>
            <a:r>
              <a:rPr lang="en-US" dirty="0" err="1"/>
              <a:t>revisión</a:t>
            </a:r>
            <a:r>
              <a:rPr lang="en-US" dirty="0"/>
              <a:t> del WIM, la </a:t>
            </a:r>
            <a:r>
              <a:rPr lang="en-US" dirty="0" err="1"/>
              <a:t>cual</a:t>
            </a:r>
            <a:r>
              <a:rPr lang="en-US" dirty="0"/>
              <a:t> </a:t>
            </a:r>
            <a:r>
              <a:rPr lang="en-US" dirty="0" err="1"/>
              <a:t>brindó</a:t>
            </a:r>
            <a:r>
              <a:rPr lang="en-US" dirty="0"/>
              <a:t> </a:t>
            </a:r>
            <a:r>
              <a:rPr lang="en-US" dirty="0" err="1"/>
              <a:t>orientación</a:t>
            </a:r>
            <a:r>
              <a:rPr lang="en-US" dirty="0"/>
              <a:t> </a:t>
            </a:r>
            <a:r>
              <a:rPr lang="en-US" dirty="0" err="1"/>
              <a:t>sobre</a:t>
            </a:r>
            <a:r>
              <a:rPr lang="en-US" dirty="0"/>
              <a:t> </a:t>
            </a:r>
            <a:r>
              <a:rPr lang="en-US" dirty="0" err="1"/>
              <a:t>cómo</a:t>
            </a:r>
            <a:r>
              <a:rPr lang="en-US" dirty="0"/>
              <a:t> se </a:t>
            </a:r>
            <a:r>
              <a:rPr lang="en-US" dirty="0" err="1"/>
              <a:t>podría</a:t>
            </a:r>
            <a:r>
              <a:rPr lang="en-US" dirty="0"/>
              <a:t> </a:t>
            </a:r>
            <a:r>
              <a:rPr lang="en-US" dirty="0" err="1"/>
              <a:t>fortalecer</a:t>
            </a:r>
            <a:r>
              <a:rPr lang="en-US" dirty="0"/>
              <a:t> </a:t>
            </a:r>
            <a:r>
              <a:rPr lang="en-US" dirty="0" err="1"/>
              <a:t>el</a:t>
            </a:r>
            <a:r>
              <a:rPr lang="en-US" dirty="0"/>
              <a:t> </a:t>
            </a:r>
            <a:r>
              <a:rPr lang="en-US" dirty="0" err="1"/>
              <a:t>Mecanismo</a:t>
            </a:r>
            <a:r>
              <a:rPr lang="en-US" dirty="0"/>
              <a:t>, </a:t>
            </a:r>
            <a:r>
              <a:rPr lang="en-US" dirty="0" err="1"/>
              <a:t>en</a:t>
            </a:r>
            <a:r>
              <a:rPr lang="en-US" dirty="0"/>
              <a:t> particular </a:t>
            </a:r>
            <a:r>
              <a:rPr lang="en-US" dirty="0" err="1"/>
              <a:t>aumentando</a:t>
            </a:r>
            <a:r>
              <a:rPr lang="en-US" dirty="0"/>
              <a:t> la </a:t>
            </a:r>
            <a:r>
              <a:rPr lang="en-US" dirty="0" err="1"/>
              <a:t>colaboración</a:t>
            </a:r>
            <a:r>
              <a:rPr lang="en-US" dirty="0"/>
              <a:t> y la </a:t>
            </a:r>
            <a:r>
              <a:rPr lang="en-US" dirty="0" err="1"/>
              <a:t>coordinación</a:t>
            </a:r>
            <a:r>
              <a:rPr lang="en-US" dirty="0"/>
              <a:t> para </a:t>
            </a:r>
            <a:r>
              <a:rPr lang="en-US" dirty="0" err="1"/>
              <a:t>aumentar</a:t>
            </a:r>
            <a:r>
              <a:rPr lang="en-US" dirty="0"/>
              <a:t> la </a:t>
            </a:r>
            <a:r>
              <a:rPr lang="en-US" dirty="0" err="1"/>
              <a:t>movilización</a:t>
            </a:r>
            <a:r>
              <a:rPr lang="en-US" dirty="0"/>
              <a:t> de </a:t>
            </a:r>
            <a:r>
              <a:rPr lang="en-US" dirty="0" err="1"/>
              <a:t>recursos</a:t>
            </a:r>
            <a:r>
              <a:rPr lang="en-US" dirty="0"/>
              <a:t>, la </a:t>
            </a:r>
            <a:r>
              <a:rPr lang="en-US" dirty="0" err="1"/>
              <a:t>acción</a:t>
            </a:r>
            <a:r>
              <a:rPr lang="en-US" dirty="0"/>
              <a:t> y </a:t>
            </a:r>
            <a:r>
              <a:rPr lang="en-US" dirty="0" err="1"/>
              <a:t>el</a:t>
            </a:r>
            <a:r>
              <a:rPr lang="en-US" dirty="0"/>
              <a:t> </a:t>
            </a:r>
            <a:r>
              <a:rPr lang="en-US" dirty="0" err="1"/>
              <a:t>apoyo</a:t>
            </a:r>
            <a:r>
              <a:rPr lang="en-US" dirty="0"/>
              <a:t> a </a:t>
            </a:r>
            <a:r>
              <a:rPr lang="en-US" dirty="0" err="1"/>
              <a:t>los</a:t>
            </a:r>
            <a:r>
              <a:rPr lang="en-US" dirty="0"/>
              <a:t> </a:t>
            </a:r>
            <a:r>
              <a:rPr lang="en-US" dirty="0" err="1"/>
              <a:t>países</a:t>
            </a:r>
            <a:r>
              <a:rPr lang="en-US" dirty="0"/>
              <a:t> </a:t>
            </a:r>
            <a:r>
              <a:rPr lang="en-US" dirty="0" err="1"/>
              <a:t>en</a:t>
            </a:r>
            <a:r>
              <a:rPr lang="en-US" dirty="0"/>
              <a:t> </a:t>
            </a:r>
            <a:r>
              <a:rPr lang="en-US" dirty="0" err="1"/>
              <a:t>desarrollo</a:t>
            </a:r>
            <a:r>
              <a:rPr lang="en-US" dirty="0"/>
              <a:t>.</a:t>
            </a:r>
          </a:p>
          <a:p>
            <a:pPr algn="just"/>
            <a:endParaRPr lang="en-US" dirty="0"/>
          </a:p>
          <a:p>
            <a:pPr algn="just"/>
            <a:r>
              <a:rPr lang="en-US" dirty="0"/>
              <a:t>Las </a:t>
            </a:r>
            <a:r>
              <a:rPr lang="en-US" dirty="0" err="1"/>
              <a:t>recomendaciones</a:t>
            </a:r>
            <a:r>
              <a:rPr lang="en-US" dirty="0"/>
              <a:t> clave </a:t>
            </a:r>
            <a:r>
              <a:rPr lang="en-US" dirty="0" err="1"/>
              <a:t>permiten</a:t>
            </a:r>
            <a:r>
              <a:rPr lang="en-US" dirty="0"/>
              <a:t> al </a:t>
            </a:r>
            <a:r>
              <a:rPr lang="en-US" dirty="0" err="1"/>
              <a:t>Comité</a:t>
            </a:r>
            <a:r>
              <a:rPr lang="en-US" dirty="0"/>
              <a:t> </a:t>
            </a:r>
            <a:r>
              <a:rPr lang="en-US" dirty="0" err="1"/>
              <a:t>Ejecutivo</a:t>
            </a:r>
            <a:r>
              <a:rPr lang="en-US" dirty="0"/>
              <a:t>:</a:t>
            </a:r>
          </a:p>
          <a:p>
            <a:pPr algn="just"/>
            <a:endParaRPr lang="en-US" dirty="0"/>
          </a:p>
          <a:p>
            <a:pPr marL="285750" indent="-285750" algn="just">
              <a:buFont typeface="Arial" panose="020B0604020202020204" pitchFamily="34" charset="0"/>
              <a:buChar char="•"/>
            </a:pPr>
            <a:r>
              <a:rPr lang="en-US" b="1" dirty="0" err="1"/>
              <a:t>Participar</a:t>
            </a:r>
            <a:r>
              <a:rPr lang="en-US" b="1" dirty="0"/>
              <a:t> y </a:t>
            </a:r>
            <a:r>
              <a:rPr lang="en-US" b="1" dirty="0" err="1"/>
              <a:t>fortalecer</a:t>
            </a:r>
            <a:r>
              <a:rPr lang="en-US" b="1" dirty="0"/>
              <a:t> </a:t>
            </a:r>
            <a:r>
              <a:rPr lang="en-US" b="1" dirty="0" err="1"/>
              <a:t>aún</a:t>
            </a:r>
            <a:r>
              <a:rPr lang="en-US" b="1" dirty="0"/>
              <a:t> </a:t>
            </a:r>
            <a:r>
              <a:rPr lang="en-US" b="1" dirty="0" err="1"/>
              <a:t>más</a:t>
            </a:r>
            <a:r>
              <a:rPr lang="en-US" b="1" dirty="0"/>
              <a:t> </a:t>
            </a:r>
            <a:r>
              <a:rPr lang="en-US" b="1" dirty="0" err="1"/>
              <a:t>su</a:t>
            </a:r>
            <a:r>
              <a:rPr lang="en-US" b="1" dirty="0"/>
              <a:t> </a:t>
            </a:r>
            <a:r>
              <a:rPr lang="en-US" b="1" dirty="0" err="1"/>
              <a:t>diálogo</a:t>
            </a:r>
            <a:r>
              <a:rPr lang="en-US" b="1" dirty="0"/>
              <a:t> con </a:t>
            </a:r>
            <a:r>
              <a:rPr lang="en-US" b="1" dirty="0" err="1"/>
              <a:t>el</a:t>
            </a:r>
            <a:r>
              <a:rPr lang="en-US" b="1" dirty="0"/>
              <a:t> </a:t>
            </a:r>
            <a:r>
              <a:rPr lang="en-US" b="1" dirty="0" err="1"/>
              <a:t>Comité</a:t>
            </a:r>
            <a:r>
              <a:rPr lang="en-US" b="1" dirty="0"/>
              <a:t> Permanente de </a:t>
            </a:r>
            <a:r>
              <a:rPr lang="en-US" b="1" dirty="0" err="1"/>
              <a:t>Finanzas</a:t>
            </a:r>
            <a:r>
              <a:rPr lang="en-US" b="1" dirty="0"/>
              <a:t> (SCF) </a:t>
            </a:r>
            <a:r>
              <a:rPr lang="en-US" dirty="0"/>
              <a:t>y </a:t>
            </a:r>
            <a:r>
              <a:rPr lang="en-US" dirty="0" err="1"/>
              <a:t>servir</a:t>
            </a:r>
            <a:r>
              <a:rPr lang="en-US" dirty="0"/>
              <a:t> de enlace con </a:t>
            </a:r>
            <a:r>
              <a:rPr lang="en-US" dirty="0" err="1"/>
              <a:t>el</a:t>
            </a:r>
            <a:r>
              <a:rPr lang="en-US" dirty="0"/>
              <a:t> </a:t>
            </a:r>
            <a:r>
              <a:rPr lang="en-US" dirty="0" err="1"/>
              <a:t>Fondo</a:t>
            </a:r>
            <a:r>
              <a:rPr lang="en-US" dirty="0"/>
              <a:t> Verde para </a:t>
            </a:r>
            <a:r>
              <a:rPr lang="en-US" dirty="0" err="1"/>
              <a:t>el</a:t>
            </a:r>
            <a:r>
              <a:rPr lang="en-US" dirty="0"/>
              <a:t> </a:t>
            </a:r>
            <a:r>
              <a:rPr lang="en-US" dirty="0" err="1"/>
              <a:t>Clima</a:t>
            </a:r>
            <a:r>
              <a:rPr lang="en-US" dirty="0"/>
              <a:t> (GCF) para </a:t>
            </a:r>
            <a:r>
              <a:rPr lang="en-US" dirty="0" err="1"/>
              <a:t>aclarar</a:t>
            </a:r>
            <a:r>
              <a:rPr lang="en-US" dirty="0"/>
              <a:t> </a:t>
            </a:r>
            <a:r>
              <a:rPr lang="en-US" dirty="0" err="1"/>
              <a:t>cómo</a:t>
            </a:r>
            <a:r>
              <a:rPr lang="en-US" dirty="0"/>
              <a:t> </a:t>
            </a:r>
            <a:r>
              <a:rPr lang="en-US" dirty="0" err="1"/>
              <a:t>los</a:t>
            </a:r>
            <a:r>
              <a:rPr lang="en-US" dirty="0"/>
              <a:t> </a:t>
            </a:r>
            <a:r>
              <a:rPr lang="en-US" dirty="0" err="1"/>
              <a:t>países</a:t>
            </a:r>
            <a:r>
              <a:rPr lang="en-US" dirty="0"/>
              <a:t> </a:t>
            </a:r>
            <a:r>
              <a:rPr lang="en-US" dirty="0" err="1"/>
              <a:t>en</a:t>
            </a:r>
            <a:r>
              <a:rPr lang="en-US" dirty="0"/>
              <a:t> </a:t>
            </a:r>
            <a:r>
              <a:rPr lang="en-US" dirty="0" err="1"/>
              <a:t>desarrollo</a:t>
            </a:r>
            <a:r>
              <a:rPr lang="en-US" dirty="0"/>
              <a:t> </a:t>
            </a:r>
            <a:r>
              <a:rPr lang="en-US" dirty="0" err="1"/>
              <a:t>pueden</a:t>
            </a:r>
            <a:r>
              <a:rPr lang="en-US" dirty="0"/>
              <a:t> acceder a la </a:t>
            </a:r>
            <a:r>
              <a:rPr lang="en-US" dirty="0" err="1"/>
              <a:t>financiación</a:t>
            </a:r>
            <a:r>
              <a:rPr lang="en-US" dirty="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err="1"/>
              <a:t>Lanzar</a:t>
            </a:r>
            <a:r>
              <a:rPr lang="en-US" b="1" dirty="0"/>
              <a:t> </a:t>
            </a:r>
            <a:r>
              <a:rPr lang="en-US" b="1" dirty="0" err="1"/>
              <a:t>los</a:t>
            </a:r>
            <a:r>
              <a:rPr lang="en-US" b="1" dirty="0"/>
              <a:t> </a:t>
            </a:r>
            <a:r>
              <a:rPr lang="en-US" b="1" dirty="0" err="1"/>
              <a:t>grupos</a:t>
            </a:r>
            <a:r>
              <a:rPr lang="en-US" b="1" dirty="0"/>
              <a:t> de </a:t>
            </a:r>
            <a:r>
              <a:rPr lang="en-US" b="1" dirty="0" err="1"/>
              <a:t>expertos</a:t>
            </a:r>
            <a:r>
              <a:rPr lang="en-US" dirty="0"/>
              <a:t> </a:t>
            </a:r>
            <a:r>
              <a:rPr lang="en-US" dirty="0" err="1"/>
              <a:t>sobre</a:t>
            </a:r>
            <a:r>
              <a:rPr lang="en-US" dirty="0"/>
              <a:t> </a:t>
            </a:r>
            <a:r>
              <a:rPr lang="en-US" dirty="0" err="1"/>
              <a:t>eventos</a:t>
            </a:r>
            <a:r>
              <a:rPr lang="en-US" dirty="0"/>
              <a:t> de </a:t>
            </a:r>
            <a:r>
              <a:rPr lang="en-US" dirty="0" err="1"/>
              <a:t>evolución</a:t>
            </a:r>
            <a:r>
              <a:rPr lang="en-US" dirty="0"/>
              <a:t> </a:t>
            </a:r>
            <a:r>
              <a:rPr lang="en-US" dirty="0" err="1"/>
              <a:t>lenta</a:t>
            </a:r>
            <a:r>
              <a:rPr lang="en-US" dirty="0"/>
              <a:t> y </a:t>
            </a:r>
            <a:r>
              <a:rPr lang="en-US" dirty="0" err="1"/>
              <a:t>pérdidas</a:t>
            </a:r>
            <a:r>
              <a:rPr lang="en-US" dirty="0"/>
              <a:t> no </a:t>
            </a:r>
            <a:r>
              <a:rPr lang="en-US" dirty="0" err="1"/>
              <a:t>económicas</a:t>
            </a:r>
            <a:r>
              <a:rPr lang="en-US" dirty="0"/>
              <a:t>, </a:t>
            </a:r>
            <a:r>
              <a:rPr lang="en-US" dirty="0" err="1"/>
              <a:t>establecer</a:t>
            </a:r>
            <a:r>
              <a:rPr lang="en-US" dirty="0"/>
              <a:t> un </a:t>
            </a:r>
            <a:r>
              <a:rPr lang="en-US" dirty="0" err="1"/>
              <a:t>grupo</a:t>
            </a:r>
            <a:r>
              <a:rPr lang="en-US" dirty="0"/>
              <a:t> de </a:t>
            </a:r>
            <a:r>
              <a:rPr lang="en-US" dirty="0" err="1"/>
              <a:t>expertos</a:t>
            </a:r>
            <a:r>
              <a:rPr lang="en-US" dirty="0"/>
              <a:t> </a:t>
            </a:r>
            <a:r>
              <a:rPr lang="en-US" dirty="0" err="1"/>
              <a:t>sobre</a:t>
            </a:r>
            <a:r>
              <a:rPr lang="en-US" dirty="0"/>
              <a:t> </a:t>
            </a:r>
            <a:r>
              <a:rPr lang="en-US" dirty="0" err="1"/>
              <a:t>acción</a:t>
            </a:r>
            <a:r>
              <a:rPr lang="en-US" dirty="0"/>
              <a:t> y </a:t>
            </a:r>
            <a:r>
              <a:rPr lang="en-US" dirty="0" err="1"/>
              <a:t>apoyo</a:t>
            </a:r>
            <a:r>
              <a:rPr lang="en-US" dirty="0"/>
              <a:t>, y </a:t>
            </a:r>
            <a:r>
              <a:rPr lang="en-US" dirty="0" err="1"/>
              <a:t>desarrollar</a:t>
            </a:r>
            <a:r>
              <a:rPr lang="en-US" dirty="0"/>
              <a:t> </a:t>
            </a:r>
            <a:r>
              <a:rPr lang="en-US" dirty="0" err="1"/>
              <a:t>guías</a:t>
            </a:r>
            <a:r>
              <a:rPr lang="en-US" dirty="0"/>
              <a:t> </a:t>
            </a:r>
            <a:r>
              <a:rPr lang="en-US" dirty="0" err="1"/>
              <a:t>técnicas</a:t>
            </a:r>
            <a:r>
              <a:rPr lang="en-US" dirty="0"/>
              <a:t> </a:t>
            </a:r>
            <a:r>
              <a:rPr lang="en-US" dirty="0" err="1"/>
              <a:t>dentro</a:t>
            </a:r>
            <a:r>
              <a:rPr lang="en-US" dirty="0"/>
              <a:t> de </a:t>
            </a:r>
            <a:r>
              <a:rPr lang="en-US" dirty="0" err="1"/>
              <a:t>cada</a:t>
            </a:r>
            <a:r>
              <a:rPr lang="en-US" dirty="0"/>
              <a:t> uno de sus </a:t>
            </a:r>
            <a:r>
              <a:rPr lang="en-US" dirty="0" err="1"/>
              <a:t>flujos</a:t>
            </a:r>
            <a:r>
              <a:rPr lang="en-US" dirty="0"/>
              <a:t> de </a:t>
            </a:r>
            <a:r>
              <a:rPr lang="en-US" dirty="0" err="1"/>
              <a:t>trabajo</a:t>
            </a:r>
            <a:r>
              <a:rPr lang="en-US" dirty="0"/>
              <a:t> </a:t>
            </a:r>
            <a:r>
              <a:rPr lang="en-US" dirty="0" err="1"/>
              <a:t>temáticos</a:t>
            </a:r>
            <a:r>
              <a:rPr lang="en-US" dirty="0"/>
              <a:t>.</a:t>
            </a:r>
          </a:p>
          <a:p>
            <a:pPr algn="just"/>
            <a:endParaRPr lang="en-US" dirty="0"/>
          </a:p>
          <a:p>
            <a:pPr algn="just"/>
            <a:endParaRPr lang="en-US" dirty="0"/>
          </a:p>
          <a:p>
            <a:pPr algn="just"/>
            <a:r>
              <a:rPr lang="en-US" dirty="0"/>
              <a:t>Como </a:t>
            </a:r>
            <a:r>
              <a:rPr lang="en-US" dirty="0" err="1"/>
              <a:t>parte</a:t>
            </a:r>
            <a:r>
              <a:rPr lang="en-US" dirty="0"/>
              <a:t> del </a:t>
            </a:r>
            <a:r>
              <a:rPr lang="en-US" dirty="0" err="1"/>
              <a:t>fortalecimiento</a:t>
            </a:r>
            <a:r>
              <a:rPr lang="en-US" dirty="0"/>
              <a:t> del </a:t>
            </a:r>
            <a:r>
              <a:rPr lang="en-US" dirty="0" err="1"/>
              <a:t>Mecanismo</a:t>
            </a:r>
            <a:r>
              <a:rPr lang="en-US" dirty="0"/>
              <a:t>, la CMA </a:t>
            </a:r>
            <a:r>
              <a:rPr lang="en-US" dirty="0" err="1"/>
              <a:t>estableció</a:t>
            </a:r>
            <a:r>
              <a:rPr lang="en-US" dirty="0"/>
              <a:t> la </a:t>
            </a:r>
            <a:r>
              <a:rPr lang="en-US" b="1" dirty="0"/>
              <a:t>Red de Santiago </a:t>
            </a:r>
            <a:r>
              <a:rPr lang="en-US" dirty="0"/>
              <a:t>para </a:t>
            </a:r>
            <a:r>
              <a:rPr lang="en-US" dirty="0" err="1"/>
              <a:t>catalizar</a:t>
            </a:r>
            <a:r>
              <a:rPr lang="en-US" dirty="0"/>
              <a:t> la </a:t>
            </a:r>
            <a:r>
              <a:rPr lang="en-US" dirty="0" err="1"/>
              <a:t>asistencia</a:t>
            </a:r>
            <a:r>
              <a:rPr lang="en-US" dirty="0"/>
              <a:t> </a:t>
            </a:r>
            <a:r>
              <a:rPr lang="en-US" dirty="0" err="1"/>
              <a:t>técnica</a:t>
            </a:r>
            <a:r>
              <a:rPr lang="en-US" dirty="0"/>
              <a:t> a </a:t>
            </a:r>
            <a:r>
              <a:rPr lang="en-US" dirty="0" err="1"/>
              <a:t>los</a:t>
            </a:r>
            <a:r>
              <a:rPr lang="en-US" dirty="0"/>
              <a:t> </a:t>
            </a:r>
            <a:r>
              <a:rPr lang="en-US" dirty="0" err="1"/>
              <a:t>países</a:t>
            </a:r>
            <a:r>
              <a:rPr lang="en-US" dirty="0"/>
              <a:t> </a:t>
            </a:r>
            <a:r>
              <a:rPr lang="en-US" dirty="0" err="1"/>
              <a:t>más</a:t>
            </a:r>
            <a:r>
              <a:rPr lang="en-US" dirty="0"/>
              <a:t> </a:t>
            </a:r>
            <a:r>
              <a:rPr lang="en-US" dirty="0" err="1"/>
              <a:t>vulnerables</a:t>
            </a:r>
            <a:r>
              <a:rPr lang="en-US" dirty="0"/>
              <a:t>.</a:t>
            </a:r>
          </a:p>
        </p:txBody>
      </p:sp>
    </p:spTree>
    <p:extLst>
      <p:ext uri="{BB962C8B-B14F-4D97-AF65-F5344CB8AC3E}">
        <p14:creationId xmlns:p14="http://schemas.microsoft.com/office/powerpoint/2010/main" val="65943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838200" y="1225390"/>
            <a:ext cx="10515600" cy="6064623"/>
          </a:xfrm>
        </p:spPr>
        <p:txBody>
          <a:bodyPr>
            <a:normAutofit/>
          </a:bodyPr>
          <a:lstStyle/>
          <a:p>
            <a:pPr algn="just"/>
            <a:endParaRPr lang="es-PY" sz="1800" dirty="0">
              <a:solidFill>
                <a:schemeClr val="tx1"/>
              </a:solidFill>
            </a:endParaRPr>
          </a:p>
          <a:p>
            <a:pPr algn="just"/>
            <a:endParaRPr lang="es-PY" sz="1800" b="1" i="1" dirty="0">
              <a:solidFill>
                <a:schemeClr val="tx1"/>
              </a:solidFill>
              <a:effectLst/>
              <a:latin typeface="Times New Roman" panose="02020603050405020304" pitchFamily="18" charset="0"/>
            </a:endParaRPr>
          </a:p>
        </p:txBody>
      </p:sp>
      <p:sp>
        <p:nvSpPr>
          <p:cNvPr id="4" name="CuadroTexto 3">
            <a:extLst>
              <a:ext uri="{FF2B5EF4-FFF2-40B4-BE49-F238E27FC236}">
                <a16:creationId xmlns:a16="http://schemas.microsoft.com/office/drawing/2014/main" xmlns="" id="{2A87C0AC-65D1-40B9-9265-19E53EA8AF21}"/>
              </a:ext>
            </a:extLst>
          </p:cNvPr>
          <p:cNvSpPr txBox="1"/>
          <p:nvPr/>
        </p:nvSpPr>
        <p:spPr>
          <a:xfrm>
            <a:off x="211015" y="139644"/>
            <a:ext cx="9643200" cy="815608"/>
          </a:xfrm>
          <a:prstGeom prst="rect">
            <a:avLst/>
          </a:prstGeom>
          <a:noFill/>
        </p:spPr>
        <p:txBody>
          <a:bodyPr wrap="square">
            <a:spAutoFit/>
          </a:bodyPr>
          <a:lstStyle/>
          <a:p>
            <a:r>
              <a:rPr lang="es-PY" sz="3200" b="1" dirty="0">
                <a:solidFill>
                  <a:srgbClr val="0070C0"/>
                </a:solidFill>
                <a:latin typeface="Calibri (cuerpo)"/>
                <a:cs typeface="Times New Roman" panose="02020603050405020304" pitchFamily="18" charset="0"/>
              </a:rPr>
              <a:t>Contexto histórico de las perdidas y daños de la UNFCCC </a:t>
            </a:r>
            <a:r>
              <a:rPr lang="es-PY" sz="1500" i="1" dirty="0">
                <a:solidFill>
                  <a:srgbClr val="0070C0"/>
                </a:solidFill>
                <a:latin typeface="Calibri (cuerpo)"/>
                <a:cs typeface="Times New Roman" panose="02020603050405020304" pitchFamily="18" charset="0"/>
              </a:rPr>
              <a:t>(</a:t>
            </a:r>
            <a:r>
              <a:rPr lang="es-PY" sz="1500" i="1" dirty="0">
                <a:solidFill>
                  <a:srgbClr val="0070C0"/>
                </a:solidFill>
                <a:cs typeface="Times New Roman" panose="02020603050405020304" pitchFamily="18" charset="0"/>
              </a:rPr>
              <a:t>20 minutos</a:t>
            </a:r>
            <a:r>
              <a:rPr lang="es-PY" sz="1500" i="1" dirty="0">
                <a:solidFill>
                  <a:srgbClr val="0070C0"/>
                </a:solidFill>
                <a:latin typeface="Calibri (cuerpo)"/>
                <a:cs typeface="Times New Roman" panose="02020603050405020304" pitchFamily="18" charset="0"/>
              </a:rPr>
              <a:t>)</a:t>
            </a:r>
          </a:p>
        </p:txBody>
      </p:sp>
      <p:pic>
        <p:nvPicPr>
          <p:cNvPr id="5" name="Picture 4">
            <a:extLst>
              <a:ext uri="{FF2B5EF4-FFF2-40B4-BE49-F238E27FC236}">
                <a16:creationId xmlns:a16="http://schemas.microsoft.com/office/drawing/2014/main" xmlns="" id="{3D3EEE5F-F94E-D8D8-89C3-FC859E6C605B}"/>
              </a:ext>
            </a:extLst>
          </p:cNvPr>
          <p:cNvPicPr>
            <a:picLocks noChangeAspect="1"/>
          </p:cNvPicPr>
          <p:nvPr/>
        </p:nvPicPr>
        <p:blipFill>
          <a:blip r:embed="rId2"/>
          <a:stretch>
            <a:fillRect/>
          </a:stretch>
        </p:blipFill>
        <p:spPr>
          <a:xfrm>
            <a:off x="211015" y="1118883"/>
            <a:ext cx="3559314" cy="4207744"/>
          </a:xfrm>
          <a:prstGeom prst="rect">
            <a:avLst/>
          </a:prstGeom>
        </p:spPr>
      </p:pic>
      <p:sp>
        <p:nvSpPr>
          <p:cNvPr id="6" name="Rectangle 5">
            <a:extLst>
              <a:ext uri="{FF2B5EF4-FFF2-40B4-BE49-F238E27FC236}">
                <a16:creationId xmlns:a16="http://schemas.microsoft.com/office/drawing/2014/main" xmlns="" id="{19C7837A-AEE9-0C1E-368A-E118A46FF4D4}"/>
              </a:ext>
            </a:extLst>
          </p:cNvPr>
          <p:cNvSpPr/>
          <p:nvPr/>
        </p:nvSpPr>
        <p:spPr>
          <a:xfrm>
            <a:off x="283489" y="1094455"/>
            <a:ext cx="3693111" cy="4269888"/>
          </a:xfrm>
          <a:prstGeom prst="rect">
            <a:avLst/>
          </a:prstGeom>
          <a:noFill/>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xmlns="" id="{FDD64EDB-197B-D755-EC08-7AEFCB8AFC4A}"/>
              </a:ext>
            </a:extLst>
          </p:cNvPr>
          <p:cNvSpPr txBox="1"/>
          <p:nvPr/>
        </p:nvSpPr>
        <p:spPr>
          <a:xfrm>
            <a:off x="211015" y="5364343"/>
            <a:ext cx="3836572" cy="1384995"/>
          </a:xfrm>
          <a:prstGeom prst="rect">
            <a:avLst/>
          </a:prstGeom>
          <a:noFill/>
        </p:spPr>
        <p:txBody>
          <a:bodyPr wrap="square">
            <a:spAutoFit/>
          </a:bodyPr>
          <a:lstStyle/>
          <a:p>
            <a:pPr algn="just"/>
            <a:r>
              <a:rPr lang="en-US" sz="1400" dirty="0"/>
              <a:t>Es un </a:t>
            </a:r>
            <a:r>
              <a:rPr lang="en-US" sz="1400" dirty="0" err="1"/>
              <a:t>tratado</a:t>
            </a:r>
            <a:r>
              <a:rPr lang="en-US" sz="1400" dirty="0"/>
              <a:t> </a:t>
            </a:r>
            <a:r>
              <a:rPr lang="en-US" sz="1400" dirty="0" err="1"/>
              <a:t>ambiental</a:t>
            </a:r>
            <a:r>
              <a:rPr lang="en-US" sz="1400" dirty="0"/>
              <a:t> </a:t>
            </a:r>
            <a:r>
              <a:rPr lang="en-US" sz="1400" dirty="0" err="1"/>
              <a:t>internacional</a:t>
            </a:r>
            <a:r>
              <a:rPr lang="en-US" sz="1400" dirty="0"/>
              <a:t> para </a:t>
            </a:r>
            <a:r>
              <a:rPr lang="en-US" sz="1400" dirty="0" err="1"/>
              <a:t>combatir</a:t>
            </a:r>
            <a:r>
              <a:rPr lang="en-US" sz="1400" dirty="0"/>
              <a:t> la "</a:t>
            </a:r>
            <a:r>
              <a:rPr lang="en-US" sz="1400" dirty="0" err="1"/>
              <a:t>interferencia</a:t>
            </a:r>
            <a:r>
              <a:rPr lang="en-US" sz="1400" dirty="0"/>
              <a:t> </a:t>
            </a:r>
            <a:r>
              <a:rPr lang="en-US" sz="1400" dirty="0" err="1"/>
              <a:t>humana</a:t>
            </a:r>
            <a:r>
              <a:rPr lang="en-US" sz="1400" dirty="0"/>
              <a:t> </a:t>
            </a:r>
            <a:r>
              <a:rPr lang="en-US" sz="1400" dirty="0" err="1"/>
              <a:t>peligrosa</a:t>
            </a:r>
            <a:r>
              <a:rPr lang="en-US" sz="1400" dirty="0"/>
              <a:t> </a:t>
            </a:r>
            <a:r>
              <a:rPr lang="en-US" sz="1400" dirty="0" err="1"/>
              <a:t>en</a:t>
            </a:r>
            <a:r>
              <a:rPr lang="en-US" sz="1400" dirty="0"/>
              <a:t> </a:t>
            </a:r>
            <a:r>
              <a:rPr lang="en-US" sz="1400" dirty="0" err="1"/>
              <a:t>el</a:t>
            </a:r>
            <a:r>
              <a:rPr lang="en-US" sz="1400" dirty="0"/>
              <a:t> </a:t>
            </a:r>
            <a:r>
              <a:rPr lang="en-US" sz="1400" dirty="0" err="1"/>
              <a:t>sistema</a:t>
            </a:r>
            <a:r>
              <a:rPr lang="en-US" sz="1400" dirty="0"/>
              <a:t> </a:t>
            </a:r>
            <a:r>
              <a:rPr lang="en-US" sz="1400" dirty="0" err="1"/>
              <a:t>climático</a:t>
            </a:r>
            <a:r>
              <a:rPr lang="en-US" sz="1400" dirty="0"/>
              <a:t>", </a:t>
            </a:r>
            <a:r>
              <a:rPr lang="en-US" sz="1400" dirty="0" err="1"/>
              <a:t>en</a:t>
            </a:r>
            <a:r>
              <a:rPr lang="en-US" sz="1400" dirty="0"/>
              <a:t> </a:t>
            </a:r>
            <a:r>
              <a:rPr lang="en-US" sz="1400" dirty="0" err="1"/>
              <a:t>parte</a:t>
            </a:r>
            <a:r>
              <a:rPr lang="en-US" sz="1400" dirty="0"/>
              <a:t> </a:t>
            </a:r>
            <a:r>
              <a:rPr lang="en-US" sz="1400" dirty="0" err="1"/>
              <a:t>mediante</a:t>
            </a:r>
            <a:r>
              <a:rPr lang="en-US" sz="1400" dirty="0"/>
              <a:t> la </a:t>
            </a:r>
            <a:r>
              <a:rPr lang="en-US" sz="1400" dirty="0" err="1"/>
              <a:t>estabilización</a:t>
            </a:r>
            <a:r>
              <a:rPr lang="en-US" sz="1400" dirty="0"/>
              <a:t> de las </a:t>
            </a:r>
            <a:r>
              <a:rPr lang="en-US" sz="1400" dirty="0" err="1"/>
              <a:t>concentraciones</a:t>
            </a:r>
            <a:r>
              <a:rPr lang="en-US" sz="1400" dirty="0"/>
              <a:t> de gases de </a:t>
            </a:r>
            <a:r>
              <a:rPr lang="en-US" sz="1400" dirty="0" err="1"/>
              <a:t>efecto</a:t>
            </a:r>
            <a:r>
              <a:rPr lang="en-US" sz="1400" dirty="0"/>
              <a:t> </a:t>
            </a:r>
            <a:r>
              <a:rPr lang="en-US" sz="1400" dirty="0" err="1"/>
              <a:t>invernadero</a:t>
            </a:r>
            <a:r>
              <a:rPr lang="en-US" sz="1400" dirty="0"/>
              <a:t> </a:t>
            </a:r>
            <a:r>
              <a:rPr lang="en-US" sz="1400" dirty="0" err="1"/>
              <a:t>en</a:t>
            </a:r>
            <a:r>
              <a:rPr lang="en-US" sz="1400" dirty="0"/>
              <a:t> la </a:t>
            </a:r>
            <a:r>
              <a:rPr lang="en-US" sz="1400" dirty="0" err="1"/>
              <a:t>atmósfera</a:t>
            </a:r>
            <a:r>
              <a:rPr lang="en-US" sz="1400" dirty="0"/>
              <a:t>. </a:t>
            </a:r>
          </a:p>
          <a:p>
            <a:pPr algn="just"/>
            <a:r>
              <a:rPr lang="en-US" sz="1400" dirty="0"/>
              <a:t>(</a:t>
            </a:r>
            <a:r>
              <a:rPr lang="en-US" sz="1400" dirty="0" err="1"/>
              <a:t>Partes</a:t>
            </a:r>
            <a:r>
              <a:rPr lang="en-US" sz="1400" dirty="0"/>
              <a:t> 198)</a:t>
            </a:r>
          </a:p>
        </p:txBody>
      </p:sp>
      <p:pic>
        <p:nvPicPr>
          <p:cNvPr id="10" name="Picture 9">
            <a:extLst>
              <a:ext uri="{FF2B5EF4-FFF2-40B4-BE49-F238E27FC236}">
                <a16:creationId xmlns:a16="http://schemas.microsoft.com/office/drawing/2014/main" xmlns="" id="{77E43801-09C0-A0BC-33FE-9786BE12BAB8}"/>
              </a:ext>
            </a:extLst>
          </p:cNvPr>
          <p:cNvPicPr>
            <a:picLocks noChangeAspect="1"/>
          </p:cNvPicPr>
          <p:nvPr/>
        </p:nvPicPr>
        <p:blipFill>
          <a:blip r:embed="rId3"/>
          <a:stretch>
            <a:fillRect/>
          </a:stretch>
        </p:blipFill>
        <p:spPr>
          <a:xfrm>
            <a:off x="4107013" y="1232034"/>
            <a:ext cx="3716438" cy="4132309"/>
          </a:xfrm>
          <a:prstGeom prst="rect">
            <a:avLst/>
          </a:prstGeom>
        </p:spPr>
      </p:pic>
      <p:sp>
        <p:nvSpPr>
          <p:cNvPr id="11" name="Rectangle 10">
            <a:extLst>
              <a:ext uri="{FF2B5EF4-FFF2-40B4-BE49-F238E27FC236}">
                <a16:creationId xmlns:a16="http://schemas.microsoft.com/office/drawing/2014/main" xmlns="" id="{178E35E8-11E2-C996-2F4F-F42811F0917D}"/>
              </a:ext>
            </a:extLst>
          </p:cNvPr>
          <p:cNvSpPr/>
          <p:nvPr/>
        </p:nvSpPr>
        <p:spPr>
          <a:xfrm>
            <a:off x="4280002" y="1110302"/>
            <a:ext cx="3693111" cy="4269889"/>
          </a:xfrm>
          <a:prstGeom prst="rect">
            <a:avLst/>
          </a:prstGeom>
          <a:noFill/>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xmlns="" id="{92A2FE94-E91E-A639-93FA-571467B837B6}"/>
              </a:ext>
            </a:extLst>
          </p:cNvPr>
          <p:cNvSpPr txBox="1"/>
          <p:nvPr/>
        </p:nvSpPr>
        <p:spPr>
          <a:xfrm>
            <a:off x="4177714" y="5377714"/>
            <a:ext cx="3836572" cy="1384995"/>
          </a:xfrm>
          <a:prstGeom prst="rect">
            <a:avLst/>
          </a:prstGeom>
          <a:noFill/>
        </p:spPr>
        <p:txBody>
          <a:bodyPr wrap="square">
            <a:spAutoFit/>
          </a:bodyPr>
          <a:lstStyle/>
          <a:p>
            <a:pPr algn="just"/>
            <a:r>
              <a:rPr lang="en-US" sz="1400" dirty="0"/>
              <a:t>El </a:t>
            </a:r>
            <a:r>
              <a:rPr lang="en-US" sz="1400" dirty="0" err="1"/>
              <a:t>Protocolo</a:t>
            </a:r>
            <a:r>
              <a:rPr lang="en-US" sz="1400" dirty="0"/>
              <a:t> de </a:t>
            </a:r>
            <a:r>
              <a:rPr lang="en-US" sz="1400" dirty="0" err="1"/>
              <a:t>Kioto</a:t>
            </a:r>
            <a:r>
              <a:rPr lang="en-US" sz="1400" dirty="0"/>
              <a:t> </a:t>
            </a:r>
            <a:r>
              <a:rPr lang="en-US" sz="1400" dirty="0" err="1"/>
              <a:t>fue</a:t>
            </a:r>
            <a:r>
              <a:rPr lang="en-US" sz="1400" dirty="0"/>
              <a:t> un </a:t>
            </a:r>
            <a:r>
              <a:rPr lang="en-US" sz="1400" dirty="0" err="1"/>
              <a:t>tratado</a:t>
            </a:r>
            <a:r>
              <a:rPr lang="en-US" sz="1400" dirty="0"/>
              <a:t> </a:t>
            </a:r>
            <a:r>
              <a:rPr lang="en-US" sz="1400" dirty="0" err="1"/>
              <a:t>internacional</a:t>
            </a:r>
            <a:r>
              <a:rPr lang="en-US" sz="1400" dirty="0"/>
              <a:t> que </a:t>
            </a:r>
            <a:r>
              <a:rPr lang="en-US" sz="1400" dirty="0" err="1"/>
              <a:t>amplió</a:t>
            </a:r>
            <a:r>
              <a:rPr lang="en-US" sz="1400" dirty="0"/>
              <a:t> la </a:t>
            </a:r>
            <a:r>
              <a:rPr lang="en-US" sz="1400" dirty="0" err="1"/>
              <a:t>Convención</a:t>
            </a:r>
            <a:r>
              <a:rPr lang="en-US" sz="1400" dirty="0"/>
              <a:t> Marco de las </a:t>
            </a:r>
            <a:r>
              <a:rPr lang="en-US" sz="1400" dirty="0" err="1"/>
              <a:t>Naciones</a:t>
            </a:r>
            <a:r>
              <a:rPr lang="en-US" sz="1400" dirty="0"/>
              <a:t> </a:t>
            </a:r>
            <a:r>
              <a:rPr lang="en-US" sz="1400" dirty="0" err="1"/>
              <a:t>Unidas</a:t>
            </a:r>
            <a:r>
              <a:rPr lang="en-US" sz="1400" dirty="0"/>
              <a:t> </a:t>
            </a:r>
            <a:r>
              <a:rPr lang="en-US" sz="1400" dirty="0" err="1"/>
              <a:t>sobre</a:t>
            </a:r>
            <a:r>
              <a:rPr lang="en-US" sz="1400" dirty="0"/>
              <a:t> </a:t>
            </a:r>
            <a:r>
              <a:rPr lang="en-US" sz="1400" dirty="0" err="1"/>
              <a:t>el</a:t>
            </a:r>
            <a:r>
              <a:rPr lang="en-US" sz="1400" dirty="0"/>
              <a:t> Cambio </a:t>
            </a:r>
            <a:r>
              <a:rPr lang="en-US" sz="1400" dirty="0" err="1"/>
              <a:t>Climático</a:t>
            </a:r>
            <a:r>
              <a:rPr lang="en-US" sz="1400" dirty="0"/>
              <a:t> (CMNUCC) que </a:t>
            </a:r>
            <a:r>
              <a:rPr lang="en-US" sz="1400" dirty="0" err="1"/>
              <a:t>compromete</a:t>
            </a:r>
            <a:r>
              <a:rPr lang="en-US" sz="1400" dirty="0"/>
              <a:t> a </a:t>
            </a:r>
            <a:r>
              <a:rPr lang="en-US" sz="1400" dirty="0" err="1"/>
              <a:t>los</a:t>
            </a:r>
            <a:r>
              <a:rPr lang="en-US" sz="1400" dirty="0"/>
              <a:t> </a:t>
            </a:r>
            <a:r>
              <a:rPr lang="en-US" sz="1400" dirty="0" err="1"/>
              <a:t>estados</a:t>
            </a:r>
            <a:r>
              <a:rPr lang="en-US" sz="1400" dirty="0"/>
              <a:t> </a:t>
            </a:r>
            <a:r>
              <a:rPr lang="en-US" sz="1400" dirty="0" err="1"/>
              <a:t>partes</a:t>
            </a:r>
            <a:r>
              <a:rPr lang="en-US" sz="1400" dirty="0"/>
              <a:t> a </a:t>
            </a:r>
            <a:r>
              <a:rPr lang="en-US" sz="1400" dirty="0" err="1"/>
              <a:t>reducir</a:t>
            </a:r>
            <a:r>
              <a:rPr lang="en-US" sz="1400" dirty="0"/>
              <a:t> las </a:t>
            </a:r>
            <a:r>
              <a:rPr lang="en-US" sz="1400" dirty="0" err="1"/>
              <a:t>emisiones</a:t>
            </a:r>
            <a:r>
              <a:rPr lang="en-US" sz="1400" dirty="0"/>
              <a:t> de gases de </a:t>
            </a:r>
            <a:r>
              <a:rPr lang="en-US" sz="1400" dirty="0" err="1"/>
              <a:t>efecto</a:t>
            </a:r>
            <a:r>
              <a:rPr lang="en-US" sz="1400" dirty="0"/>
              <a:t> </a:t>
            </a:r>
            <a:r>
              <a:rPr lang="en-US" sz="1400" dirty="0" err="1"/>
              <a:t>invernadero</a:t>
            </a:r>
            <a:r>
              <a:rPr lang="en-US" sz="1400" dirty="0"/>
              <a:t>.</a:t>
            </a:r>
          </a:p>
          <a:p>
            <a:pPr algn="just"/>
            <a:r>
              <a:rPr lang="en-US" sz="1400" dirty="0"/>
              <a:t>(</a:t>
            </a:r>
            <a:r>
              <a:rPr lang="en-US" sz="1400" dirty="0" err="1"/>
              <a:t>Partes</a:t>
            </a:r>
            <a:r>
              <a:rPr lang="en-US" sz="1400" dirty="0"/>
              <a:t> 192)</a:t>
            </a:r>
          </a:p>
        </p:txBody>
      </p:sp>
      <p:pic>
        <p:nvPicPr>
          <p:cNvPr id="15" name="Picture 14">
            <a:extLst>
              <a:ext uri="{FF2B5EF4-FFF2-40B4-BE49-F238E27FC236}">
                <a16:creationId xmlns:a16="http://schemas.microsoft.com/office/drawing/2014/main" xmlns="" id="{DB292D40-E7F7-D386-ED6A-6968AC421597}"/>
              </a:ext>
            </a:extLst>
          </p:cNvPr>
          <p:cNvPicPr>
            <a:picLocks noChangeAspect="1"/>
          </p:cNvPicPr>
          <p:nvPr/>
        </p:nvPicPr>
        <p:blipFill>
          <a:blip r:embed="rId4"/>
          <a:stretch>
            <a:fillRect/>
          </a:stretch>
        </p:blipFill>
        <p:spPr>
          <a:xfrm>
            <a:off x="8476164" y="1374047"/>
            <a:ext cx="3254767" cy="3697415"/>
          </a:xfrm>
          <a:prstGeom prst="rect">
            <a:avLst/>
          </a:prstGeom>
        </p:spPr>
      </p:pic>
      <p:sp>
        <p:nvSpPr>
          <p:cNvPr id="16" name="Rectangle 15">
            <a:extLst>
              <a:ext uri="{FF2B5EF4-FFF2-40B4-BE49-F238E27FC236}">
                <a16:creationId xmlns:a16="http://schemas.microsoft.com/office/drawing/2014/main" xmlns="" id="{8B890A11-ABF0-E9C3-AB07-C7B9204DE924}"/>
              </a:ext>
            </a:extLst>
          </p:cNvPr>
          <p:cNvSpPr/>
          <p:nvPr/>
        </p:nvSpPr>
        <p:spPr>
          <a:xfrm>
            <a:off x="8256993" y="1118883"/>
            <a:ext cx="3693111" cy="4269889"/>
          </a:xfrm>
          <a:prstGeom prst="rect">
            <a:avLst/>
          </a:prstGeom>
          <a:noFill/>
          <a:ln w="381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8" name="TextBox 17">
            <a:extLst>
              <a:ext uri="{FF2B5EF4-FFF2-40B4-BE49-F238E27FC236}">
                <a16:creationId xmlns:a16="http://schemas.microsoft.com/office/drawing/2014/main" xmlns="" id="{627AFA44-575F-D507-5220-B2B3D65ECC33}"/>
              </a:ext>
            </a:extLst>
          </p:cNvPr>
          <p:cNvSpPr txBox="1"/>
          <p:nvPr/>
        </p:nvSpPr>
        <p:spPr>
          <a:xfrm>
            <a:off x="8206580" y="5388772"/>
            <a:ext cx="3836572" cy="1169551"/>
          </a:xfrm>
          <a:prstGeom prst="rect">
            <a:avLst/>
          </a:prstGeom>
          <a:noFill/>
        </p:spPr>
        <p:txBody>
          <a:bodyPr wrap="square">
            <a:spAutoFit/>
          </a:bodyPr>
          <a:lstStyle/>
          <a:p>
            <a:pPr algn="just"/>
            <a:r>
              <a:rPr lang="en-US" sz="1400" dirty="0"/>
              <a:t>El </a:t>
            </a:r>
            <a:r>
              <a:rPr lang="en-US" sz="1400" dirty="0" err="1"/>
              <a:t>Acuerdo</a:t>
            </a:r>
            <a:r>
              <a:rPr lang="en-US" sz="1400" dirty="0"/>
              <a:t> de </a:t>
            </a:r>
            <a:r>
              <a:rPr lang="en-US" sz="1400" dirty="0" err="1"/>
              <a:t>París</a:t>
            </a:r>
            <a:r>
              <a:rPr lang="en-US" sz="1400" dirty="0"/>
              <a:t> es un </a:t>
            </a:r>
            <a:r>
              <a:rPr lang="en-US" sz="1400" dirty="0" err="1"/>
              <a:t>tratado</a:t>
            </a:r>
            <a:r>
              <a:rPr lang="en-US" sz="1400" dirty="0"/>
              <a:t> </a:t>
            </a:r>
            <a:r>
              <a:rPr lang="en-US" sz="1400" dirty="0" err="1"/>
              <a:t>internacional</a:t>
            </a:r>
            <a:r>
              <a:rPr lang="en-US" sz="1400" dirty="0"/>
              <a:t> </a:t>
            </a:r>
            <a:r>
              <a:rPr lang="en-US" sz="1400" dirty="0" err="1"/>
              <a:t>sobre</a:t>
            </a:r>
            <a:r>
              <a:rPr lang="en-US" sz="1400" dirty="0"/>
              <a:t> </a:t>
            </a:r>
            <a:r>
              <a:rPr lang="en-US" sz="1400" dirty="0" err="1"/>
              <a:t>el</a:t>
            </a:r>
            <a:r>
              <a:rPr lang="en-US" sz="1400" dirty="0"/>
              <a:t> </a:t>
            </a:r>
            <a:r>
              <a:rPr lang="en-US" sz="1400" dirty="0" err="1"/>
              <a:t>cambio</a:t>
            </a:r>
            <a:r>
              <a:rPr lang="en-US" sz="1400" dirty="0"/>
              <a:t> </a:t>
            </a:r>
            <a:r>
              <a:rPr lang="en-US" sz="1400" dirty="0" err="1"/>
              <a:t>climático</a:t>
            </a:r>
            <a:r>
              <a:rPr lang="en-US" sz="1400" dirty="0"/>
              <a:t>, </a:t>
            </a:r>
            <a:r>
              <a:rPr lang="en-US" sz="1400" dirty="0" err="1"/>
              <a:t>adoptado</a:t>
            </a:r>
            <a:r>
              <a:rPr lang="en-US" sz="1400" dirty="0"/>
              <a:t> </a:t>
            </a:r>
            <a:r>
              <a:rPr lang="en-US" sz="1400" dirty="0" err="1"/>
              <a:t>en</a:t>
            </a:r>
            <a:r>
              <a:rPr lang="en-US" sz="1400" dirty="0"/>
              <a:t> 2015. </a:t>
            </a:r>
            <a:r>
              <a:rPr lang="en-US" sz="1400" dirty="0" err="1"/>
              <a:t>Cubre</a:t>
            </a:r>
            <a:r>
              <a:rPr lang="en-US" sz="1400" dirty="0"/>
              <a:t> la </a:t>
            </a:r>
            <a:r>
              <a:rPr lang="en-US" sz="1400" dirty="0" err="1"/>
              <a:t>mitigación</a:t>
            </a:r>
            <a:r>
              <a:rPr lang="en-US" sz="1400" dirty="0"/>
              <a:t>, la </a:t>
            </a:r>
            <a:r>
              <a:rPr lang="en-US" sz="1400" dirty="0" err="1"/>
              <a:t>adaptación</a:t>
            </a:r>
            <a:r>
              <a:rPr lang="en-US" sz="1400" dirty="0"/>
              <a:t> y la </a:t>
            </a:r>
            <a:r>
              <a:rPr lang="en-US" sz="1400" dirty="0" err="1"/>
              <a:t>financiación</a:t>
            </a:r>
            <a:r>
              <a:rPr lang="en-US" sz="1400" dirty="0"/>
              <a:t> del </a:t>
            </a:r>
            <a:r>
              <a:rPr lang="en-US" sz="1400" dirty="0" err="1"/>
              <a:t>cambio</a:t>
            </a:r>
            <a:r>
              <a:rPr lang="en-US" sz="1400" dirty="0"/>
              <a:t> </a:t>
            </a:r>
            <a:r>
              <a:rPr lang="en-US" sz="1400" dirty="0" err="1"/>
              <a:t>climático</a:t>
            </a:r>
            <a:r>
              <a:rPr lang="en-US" sz="1400" dirty="0"/>
              <a:t>.</a:t>
            </a:r>
          </a:p>
          <a:p>
            <a:pPr algn="just"/>
            <a:r>
              <a:rPr lang="en-US" sz="1400" dirty="0"/>
              <a:t>(</a:t>
            </a:r>
            <a:r>
              <a:rPr lang="en-US" sz="1400" dirty="0" err="1"/>
              <a:t>Partes</a:t>
            </a:r>
            <a:r>
              <a:rPr lang="en-US" sz="1400" dirty="0"/>
              <a:t> 193)</a:t>
            </a:r>
          </a:p>
        </p:txBody>
      </p:sp>
      <p:sp>
        <p:nvSpPr>
          <p:cNvPr id="19" name="Rectangle 18">
            <a:extLst>
              <a:ext uri="{FF2B5EF4-FFF2-40B4-BE49-F238E27FC236}">
                <a16:creationId xmlns:a16="http://schemas.microsoft.com/office/drawing/2014/main" xmlns="" id="{72E8C8DD-C537-547E-4303-20C11CAEF521}"/>
              </a:ext>
            </a:extLst>
          </p:cNvPr>
          <p:cNvSpPr/>
          <p:nvPr/>
        </p:nvSpPr>
        <p:spPr>
          <a:xfrm>
            <a:off x="2467449" y="3684232"/>
            <a:ext cx="1406016" cy="861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4400" dirty="0"/>
              <a:t>COP</a:t>
            </a:r>
            <a:endParaRPr lang="en-US" sz="4400" dirty="0"/>
          </a:p>
        </p:txBody>
      </p:sp>
      <p:sp>
        <p:nvSpPr>
          <p:cNvPr id="20" name="Rectangle 19">
            <a:extLst>
              <a:ext uri="{FF2B5EF4-FFF2-40B4-BE49-F238E27FC236}">
                <a16:creationId xmlns:a16="http://schemas.microsoft.com/office/drawing/2014/main" xmlns="" id="{5326021E-881F-51ED-0C4C-79BCD6CDA960}"/>
              </a:ext>
            </a:extLst>
          </p:cNvPr>
          <p:cNvSpPr/>
          <p:nvPr/>
        </p:nvSpPr>
        <p:spPr>
          <a:xfrm>
            <a:off x="6463959" y="3684232"/>
            <a:ext cx="1406016" cy="861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4400" dirty="0"/>
              <a:t>CMP</a:t>
            </a:r>
            <a:endParaRPr lang="en-US" sz="4400" dirty="0"/>
          </a:p>
        </p:txBody>
      </p:sp>
      <p:sp>
        <p:nvSpPr>
          <p:cNvPr id="21" name="Rectangle 20">
            <a:extLst>
              <a:ext uri="{FF2B5EF4-FFF2-40B4-BE49-F238E27FC236}">
                <a16:creationId xmlns:a16="http://schemas.microsoft.com/office/drawing/2014/main" xmlns="" id="{099A7623-927C-44EE-C139-759A56E18924}"/>
              </a:ext>
            </a:extLst>
          </p:cNvPr>
          <p:cNvSpPr/>
          <p:nvPr/>
        </p:nvSpPr>
        <p:spPr>
          <a:xfrm>
            <a:off x="10434502" y="3684232"/>
            <a:ext cx="1406016" cy="861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sz="4400" dirty="0"/>
              <a:t>CMA</a:t>
            </a:r>
            <a:endParaRPr lang="en-US" sz="4400" dirty="0"/>
          </a:p>
        </p:txBody>
      </p:sp>
    </p:spTree>
    <p:extLst>
      <p:ext uri="{BB962C8B-B14F-4D97-AF65-F5344CB8AC3E}">
        <p14:creationId xmlns:p14="http://schemas.microsoft.com/office/powerpoint/2010/main" val="254941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352647" y="2075191"/>
            <a:ext cx="11486706" cy="3791864"/>
          </a:xfrm>
        </p:spPr>
        <p:txBody>
          <a:bodyPr>
            <a:normAutofit/>
          </a:bodyPr>
          <a:lstStyle/>
          <a:p>
            <a:pPr algn="just"/>
            <a:r>
              <a:rPr lang="es-ES" sz="1800" dirty="0">
                <a:solidFill>
                  <a:srgbClr val="222222"/>
                </a:solidFill>
                <a:latin typeface="Calibri (cuerpo)"/>
              </a:rPr>
              <a:t>En la </a:t>
            </a:r>
            <a:r>
              <a:rPr lang="es-ES" sz="1800" b="1" dirty="0">
                <a:solidFill>
                  <a:srgbClr val="222222"/>
                </a:solidFill>
                <a:latin typeface="Calibri (cuerpo)"/>
              </a:rPr>
              <a:t>COP</a:t>
            </a:r>
            <a:r>
              <a:rPr lang="es-ES" sz="1800" b="1" dirty="0">
                <a:solidFill>
                  <a:srgbClr val="222222"/>
                </a:solidFill>
                <a:effectLst/>
                <a:latin typeface="Calibri (cuerpo)"/>
              </a:rPr>
              <a:t> 26</a:t>
            </a:r>
            <a:r>
              <a:rPr lang="es-ES" sz="1800" dirty="0">
                <a:solidFill>
                  <a:srgbClr val="222222"/>
                </a:solidFill>
                <a:effectLst/>
                <a:latin typeface="Calibri (cuerpo)"/>
              </a:rPr>
              <a:t>, las partes fortalecieron aún más la red de Santiago:</a:t>
            </a:r>
          </a:p>
          <a:p>
            <a:pPr marL="285750" indent="-285750" algn="just">
              <a:buFont typeface="Arial" panose="020B0604020202020204" pitchFamily="34" charset="0"/>
              <a:buChar char="•"/>
            </a:pPr>
            <a:r>
              <a:rPr lang="es-ES" sz="1800" dirty="0">
                <a:solidFill>
                  <a:srgbClr val="222222"/>
                </a:solidFill>
                <a:effectLst/>
                <a:latin typeface="Calibri (cuerpo)"/>
              </a:rPr>
              <a:t>Acordando sus </a:t>
            </a:r>
            <a:r>
              <a:rPr lang="es-ES" sz="1800" b="1" dirty="0">
                <a:solidFill>
                  <a:srgbClr val="222222"/>
                </a:solidFill>
                <a:effectLst/>
                <a:latin typeface="Calibri (cuerpo)"/>
              </a:rPr>
              <a:t>funciones que catalizan la asistencia técnica </a:t>
            </a:r>
            <a:r>
              <a:rPr lang="es-ES" sz="1800" dirty="0">
                <a:solidFill>
                  <a:srgbClr val="222222"/>
                </a:solidFill>
                <a:effectLst/>
                <a:latin typeface="Calibri (cuerpo)"/>
              </a:rPr>
              <a:t>impulsada por la demanda para responder a las necesidades prioritarias de los países en desarrollo, y que, en apoyo de estas funciones, se proporcionarán fondos a la red de Santiago; </a:t>
            </a:r>
          </a:p>
          <a:p>
            <a:pPr marL="285750" indent="-285750" algn="just">
              <a:buFont typeface="Arial" panose="020B0604020202020204" pitchFamily="34" charset="0"/>
              <a:buChar char="•"/>
            </a:pPr>
            <a:r>
              <a:rPr lang="es-ES" sz="1800" dirty="0">
                <a:solidFill>
                  <a:srgbClr val="222222"/>
                </a:solidFill>
                <a:effectLst/>
                <a:latin typeface="Calibri (cuerpo)"/>
              </a:rPr>
              <a:t>Un proceso para </a:t>
            </a:r>
            <a:r>
              <a:rPr lang="es-ES" sz="1800" b="1" dirty="0">
                <a:solidFill>
                  <a:srgbClr val="222222"/>
                </a:solidFill>
                <a:effectLst/>
                <a:latin typeface="Calibri (cuerpo)"/>
              </a:rPr>
              <a:t>seguir desarrollando sus arreglos institucionales</a:t>
            </a:r>
            <a:r>
              <a:rPr lang="es-ES" sz="1800" dirty="0">
                <a:solidFill>
                  <a:srgbClr val="222222"/>
                </a:solidFill>
                <a:effectLst/>
                <a:latin typeface="Calibri (cuerpo)"/>
              </a:rPr>
              <a:t>.</a:t>
            </a:r>
          </a:p>
          <a:p>
            <a:pPr marL="285750" indent="-285750" algn="just">
              <a:buFont typeface="Arial" panose="020B0604020202020204" pitchFamily="34" charset="0"/>
              <a:buChar char="•"/>
            </a:pPr>
            <a:r>
              <a:rPr lang="es-ES" sz="1800" dirty="0">
                <a:solidFill>
                  <a:srgbClr val="222222"/>
                </a:solidFill>
                <a:effectLst/>
                <a:latin typeface="Calibri (cuerpo)"/>
              </a:rPr>
              <a:t>El Pacto Climático de Glasgow estableció el </a:t>
            </a:r>
            <a:r>
              <a:rPr lang="es-ES" sz="1800" b="1" dirty="0">
                <a:solidFill>
                  <a:srgbClr val="222222"/>
                </a:solidFill>
                <a:effectLst/>
                <a:latin typeface="Calibri (cuerpo)"/>
              </a:rPr>
              <a:t>Diálogo de Glasgow </a:t>
            </a:r>
            <a:r>
              <a:rPr lang="es-ES" sz="1800" dirty="0">
                <a:solidFill>
                  <a:srgbClr val="222222"/>
                </a:solidFill>
                <a:effectLst/>
                <a:latin typeface="Calibri (cuerpo)"/>
              </a:rPr>
              <a:t>entre las Partes, las organizaciones relevantes y las partes interesadas para discutir los </a:t>
            </a:r>
            <a:r>
              <a:rPr lang="es-ES" sz="1800" b="1" dirty="0">
                <a:solidFill>
                  <a:srgbClr val="222222"/>
                </a:solidFill>
                <a:effectLst/>
                <a:latin typeface="Calibri (cuerpo)"/>
              </a:rPr>
              <a:t>arreglos para el financiamiento de actividades para evitar, minimizar y abordar pérdidas y daños</a:t>
            </a:r>
            <a:r>
              <a:rPr lang="es-ES" sz="1800" dirty="0">
                <a:solidFill>
                  <a:srgbClr val="222222"/>
                </a:solidFill>
                <a:effectLst/>
                <a:latin typeface="Calibri (cuerpo)"/>
              </a:rPr>
              <a:t>.</a:t>
            </a:r>
            <a:endParaRPr lang="es-PY" sz="1800" dirty="0">
              <a:solidFill>
                <a:srgbClr val="222222"/>
              </a:solidFill>
              <a:effectLst/>
              <a:latin typeface="Calibri (cuerpo)"/>
            </a:endParaRPr>
          </a:p>
        </p:txBody>
      </p:sp>
      <p:sp>
        <p:nvSpPr>
          <p:cNvPr id="5" name="CuadroTexto 4">
            <a:extLst>
              <a:ext uri="{FF2B5EF4-FFF2-40B4-BE49-F238E27FC236}">
                <a16:creationId xmlns:a16="http://schemas.microsoft.com/office/drawing/2014/main" xmlns="" id="{0722C836-1423-6DB0-693D-49E763B0E5C3}"/>
              </a:ext>
            </a:extLst>
          </p:cNvPr>
          <p:cNvSpPr txBox="1"/>
          <p:nvPr/>
        </p:nvSpPr>
        <p:spPr>
          <a:xfrm>
            <a:off x="289456" y="66271"/>
            <a:ext cx="10185846" cy="815608"/>
          </a:xfrm>
          <a:prstGeom prst="rect">
            <a:avLst/>
          </a:prstGeom>
          <a:noFill/>
        </p:spPr>
        <p:txBody>
          <a:bodyPr wrap="square">
            <a:spAutoFit/>
          </a:bodyPr>
          <a:lstStyle/>
          <a:p>
            <a:r>
              <a:rPr lang="es-PY" sz="3200" b="1" dirty="0">
                <a:solidFill>
                  <a:srgbClr val="0070C0"/>
                </a:solidFill>
                <a:latin typeface="Calibri (cuerpo)"/>
                <a:cs typeface="Times New Roman" panose="02020603050405020304" pitchFamily="18" charset="0"/>
              </a:rPr>
              <a:t>Contexto histórico de las perdidas y daños de la UNFCCC </a:t>
            </a:r>
          </a:p>
          <a:p>
            <a:r>
              <a:rPr lang="es-PY" sz="1500" i="1" dirty="0">
                <a:solidFill>
                  <a:srgbClr val="0070C0"/>
                </a:solidFill>
                <a:latin typeface="Calibri (cuerpo)"/>
                <a:cs typeface="Times New Roman" panose="02020603050405020304" pitchFamily="18" charset="0"/>
              </a:rPr>
              <a:t>(</a:t>
            </a:r>
            <a:r>
              <a:rPr lang="es-PY" sz="1500" i="1" dirty="0">
                <a:solidFill>
                  <a:srgbClr val="0070C0"/>
                </a:solidFill>
                <a:cs typeface="Times New Roman" panose="02020603050405020304" pitchFamily="18" charset="0"/>
              </a:rPr>
              <a:t>20 minutos</a:t>
            </a:r>
            <a:r>
              <a:rPr lang="es-PY" sz="1500" i="1" dirty="0">
                <a:solidFill>
                  <a:srgbClr val="0070C0"/>
                </a:solidFill>
                <a:latin typeface="Calibri (cuerpo)"/>
                <a:cs typeface="Times New Roman" panose="02020603050405020304" pitchFamily="18" charset="0"/>
              </a:rPr>
              <a:t>)</a:t>
            </a:r>
          </a:p>
        </p:txBody>
      </p:sp>
    </p:spTree>
    <p:extLst>
      <p:ext uri="{BB962C8B-B14F-4D97-AF65-F5344CB8AC3E}">
        <p14:creationId xmlns:p14="http://schemas.microsoft.com/office/powerpoint/2010/main" val="2120448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838200" y="1167204"/>
            <a:ext cx="10515600" cy="6064623"/>
          </a:xfrm>
        </p:spPr>
        <p:txBody>
          <a:bodyPr>
            <a:normAutofit/>
          </a:bodyPr>
          <a:lstStyle/>
          <a:p>
            <a:pPr algn="just"/>
            <a:endParaRPr lang="es-PY" sz="1800" dirty="0">
              <a:solidFill>
                <a:schemeClr val="tx1"/>
              </a:solidFill>
            </a:endParaRPr>
          </a:p>
          <a:p>
            <a:pPr algn="just"/>
            <a:endParaRPr lang="es-PY" sz="1800" b="1" i="1" dirty="0">
              <a:solidFill>
                <a:schemeClr val="tx1"/>
              </a:solidFill>
              <a:effectLst/>
              <a:latin typeface="Times New Roman" panose="02020603050405020304" pitchFamily="18" charset="0"/>
            </a:endParaRPr>
          </a:p>
        </p:txBody>
      </p:sp>
      <p:sp>
        <p:nvSpPr>
          <p:cNvPr id="4" name="CuadroTexto 3">
            <a:extLst>
              <a:ext uri="{FF2B5EF4-FFF2-40B4-BE49-F238E27FC236}">
                <a16:creationId xmlns:a16="http://schemas.microsoft.com/office/drawing/2014/main" xmlns="" id="{2A87C0AC-65D1-40B9-9265-19E53EA8AF21}"/>
              </a:ext>
            </a:extLst>
          </p:cNvPr>
          <p:cNvSpPr txBox="1"/>
          <p:nvPr/>
        </p:nvSpPr>
        <p:spPr>
          <a:xfrm>
            <a:off x="211014" y="139644"/>
            <a:ext cx="11980986" cy="815608"/>
          </a:xfrm>
          <a:prstGeom prst="rect">
            <a:avLst/>
          </a:prstGeom>
          <a:noFill/>
        </p:spPr>
        <p:txBody>
          <a:bodyPr wrap="square">
            <a:spAutoFit/>
          </a:bodyPr>
          <a:lstStyle/>
          <a:p>
            <a:r>
              <a:rPr lang="es-PY" sz="3200" b="1" dirty="0">
                <a:solidFill>
                  <a:srgbClr val="0070C0"/>
                </a:solidFill>
                <a:latin typeface="Calibri (cuerpo)"/>
                <a:cs typeface="Times New Roman" panose="02020603050405020304" pitchFamily="18" charset="0"/>
              </a:rPr>
              <a:t>Ítems de agenda sobre perdidas y daños para la COP 27</a:t>
            </a:r>
          </a:p>
          <a:p>
            <a:r>
              <a:rPr lang="es-PY" sz="1500" i="1" dirty="0">
                <a:solidFill>
                  <a:srgbClr val="0070C0"/>
                </a:solidFill>
                <a:latin typeface="Calibri (cuerpo)"/>
                <a:cs typeface="Times New Roman" panose="02020603050405020304" pitchFamily="18" charset="0"/>
              </a:rPr>
              <a:t>(15</a:t>
            </a:r>
            <a:r>
              <a:rPr lang="es-PY" sz="1500" i="1" dirty="0">
                <a:solidFill>
                  <a:srgbClr val="0070C0"/>
                </a:solidFill>
                <a:cs typeface="Times New Roman" panose="02020603050405020304" pitchFamily="18" charset="0"/>
              </a:rPr>
              <a:t> minutos</a:t>
            </a:r>
            <a:r>
              <a:rPr lang="es-PY" sz="1500" i="1" dirty="0">
                <a:solidFill>
                  <a:srgbClr val="0070C0"/>
                </a:solidFill>
                <a:latin typeface="Calibri (cuerpo)"/>
                <a:cs typeface="Times New Roman" panose="02020603050405020304" pitchFamily="18" charset="0"/>
              </a:rPr>
              <a:t>)</a:t>
            </a:r>
          </a:p>
        </p:txBody>
      </p:sp>
      <p:sp>
        <p:nvSpPr>
          <p:cNvPr id="5" name="TextBox 4">
            <a:extLst>
              <a:ext uri="{FF2B5EF4-FFF2-40B4-BE49-F238E27FC236}">
                <a16:creationId xmlns:a16="http://schemas.microsoft.com/office/drawing/2014/main" xmlns="" id="{7A3A87D2-B41B-32B5-3AEB-8D1057728041}"/>
              </a:ext>
            </a:extLst>
          </p:cNvPr>
          <p:cNvSpPr txBox="1"/>
          <p:nvPr/>
        </p:nvSpPr>
        <p:spPr>
          <a:xfrm>
            <a:off x="484093" y="1153757"/>
            <a:ext cx="10959223" cy="5262979"/>
          </a:xfrm>
          <a:prstGeom prst="rect">
            <a:avLst/>
          </a:prstGeom>
          <a:noFill/>
        </p:spPr>
        <p:txBody>
          <a:bodyPr wrap="square">
            <a:spAutoFit/>
          </a:bodyPr>
          <a:lstStyle/>
          <a:p>
            <a:r>
              <a:rPr lang="es-ES" sz="1800" b="1" dirty="0">
                <a:solidFill>
                  <a:srgbClr val="222222"/>
                </a:solidFill>
                <a:latin typeface="Calibri (cuerpo)"/>
              </a:rPr>
              <a:t>¿Qué </a:t>
            </a:r>
            <a:r>
              <a:rPr lang="es-ES" b="1" dirty="0">
                <a:solidFill>
                  <a:srgbClr val="222222"/>
                </a:solidFill>
                <a:latin typeface="Calibri (cuerpo)"/>
              </a:rPr>
              <a:t>pasará en la </a:t>
            </a:r>
            <a:r>
              <a:rPr lang="es-ES" sz="1800" b="1" dirty="0">
                <a:solidFill>
                  <a:srgbClr val="222222"/>
                </a:solidFill>
                <a:latin typeface="Calibri (cuerpo)"/>
              </a:rPr>
              <a:t>COP</a:t>
            </a:r>
            <a:r>
              <a:rPr lang="es-ES" sz="1800" b="1" dirty="0">
                <a:solidFill>
                  <a:srgbClr val="222222"/>
                </a:solidFill>
                <a:effectLst/>
                <a:latin typeface="Calibri (cuerpo)"/>
              </a:rPr>
              <a:t> 27?</a:t>
            </a:r>
          </a:p>
          <a:p>
            <a:endParaRPr lang="es-ES" b="1" dirty="0">
              <a:solidFill>
                <a:srgbClr val="222222"/>
              </a:solidFill>
              <a:latin typeface="Calibri (cuerpo)"/>
            </a:endParaRPr>
          </a:p>
          <a:p>
            <a:endParaRPr lang="es-ES" b="1" dirty="0">
              <a:solidFill>
                <a:srgbClr val="222222"/>
              </a:solidFill>
              <a:latin typeface="Calibri (cuerpo)"/>
            </a:endParaRPr>
          </a:p>
          <a:p>
            <a:pPr algn="just"/>
            <a:r>
              <a:rPr lang="es-ES" b="1" dirty="0">
                <a:solidFill>
                  <a:srgbClr val="222222"/>
                </a:solidFill>
                <a:latin typeface="Calibri (cuerpo)"/>
              </a:rPr>
              <a:t>Gobernanza del WIM. </a:t>
            </a:r>
            <a:r>
              <a:rPr lang="es-ES" dirty="0">
                <a:solidFill>
                  <a:srgbClr val="222222"/>
                </a:solidFill>
                <a:latin typeface="Calibri (cuerpo)"/>
              </a:rPr>
              <a:t>¿Quién se encargará de gobernar el WIM?</a:t>
            </a:r>
          </a:p>
          <a:p>
            <a:pPr algn="just"/>
            <a:endParaRPr lang="es-ES" dirty="0">
              <a:solidFill>
                <a:srgbClr val="222222"/>
              </a:solidFill>
              <a:latin typeface="Calibri (cuerpo)"/>
            </a:endParaRPr>
          </a:p>
          <a:p>
            <a:pPr algn="just"/>
            <a:r>
              <a:rPr lang="es-ES" dirty="0">
                <a:solidFill>
                  <a:srgbClr val="222222"/>
                </a:solidFill>
                <a:latin typeface="Calibri (cuerpo)"/>
              </a:rPr>
              <a:t>Las discusiones sobre este punto se vinculan mucho sobre la Decisión 1/COP.21 (</a:t>
            </a:r>
            <a:r>
              <a:rPr lang="es-ES" i="1" dirty="0">
                <a:solidFill>
                  <a:srgbClr val="222222"/>
                </a:solidFill>
                <a:latin typeface="Calibri (cuerpo)"/>
              </a:rPr>
              <a:t>de adopción del Acuerdo de Paris</a:t>
            </a:r>
            <a:r>
              <a:rPr lang="es-ES" dirty="0">
                <a:solidFill>
                  <a:srgbClr val="222222"/>
                </a:solidFill>
                <a:latin typeface="Calibri (cuerpo)"/>
              </a:rPr>
              <a:t>) en su </a:t>
            </a:r>
            <a:r>
              <a:rPr lang="es-ES" b="1" dirty="0">
                <a:solidFill>
                  <a:srgbClr val="222222"/>
                </a:solidFill>
                <a:latin typeface="Calibri (cuerpo)"/>
              </a:rPr>
              <a:t>artículo </a:t>
            </a:r>
            <a:r>
              <a:rPr lang="en-US" b="1" dirty="0"/>
              <a:t>51</a:t>
            </a:r>
            <a:r>
              <a:rPr lang="en-US" dirty="0"/>
              <a:t>. </a:t>
            </a:r>
            <a:r>
              <a:rPr lang="es-ES" dirty="0"/>
              <a:t>Está de acuerdo en que el Artículo 8 del Acuerdo no implica ni proporciona una base para ninguna responsabilidad o compensación.</a:t>
            </a:r>
          </a:p>
          <a:p>
            <a:pPr algn="just"/>
            <a:endParaRPr lang="es-ES" b="1" dirty="0">
              <a:solidFill>
                <a:srgbClr val="222222"/>
              </a:solidFill>
              <a:latin typeface="Calibri (cuerpo)"/>
            </a:endParaRPr>
          </a:p>
          <a:p>
            <a:pPr algn="just"/>
            <a:r>
              <a:rPr lang="es-ES" b="1" dirty="0">
                <a:solidFill>
                  <a:srgbClr val="222222"/>
                </a:solidFill>
                <a:latin typeface="Calibri (cuerpo)"/>
              </a:rPr>
              <a:t>Estructura operativa de la Red de Santiago. </a:t>
            </a:r>
            <a:r>
              <a:rPr lang="es-ES" dirty="0">
                <a:solidFill>
                  <a:srgbClr val="222222"/>
                </a:solidFill>
                <a:latin typeface="Calibri (cuerpo)"/>
              </a:rPr>
              <a:t>¿Cómo se llevará adelante el trabajo de la red para apoyar a las Partes en el desarrollo y operativización de perdidas y daños a nivel nacional? ¿Cómo se llevará adelante el financiamiento?</a:t>
            </a:r>
          </a:p>
          <a:p>
            <a:pPr algn="just"/>
            <a:endParaRPr lang="es-ES" b="1" dirty="0">
              <a:solidFill>
                <a:srgbClr val="222222"/>
              </a:solidFill>
              <a:latin typeface="Calibri (cuerpo)"/>
            </a:endParaRPr>
          </a:p>
          <a:p>
            <a:pPr algn="just"/>
            <a:r>
              <a:rPr lang="es-ES" b="1" dirty="0">
                <a:solidFill>
                  <a:srgbClr val="222222"/>
                </a:solidFill>
                <a:latin typeface="Calibri (cuerpo)"/>
              </a:rPr>
              <a:t>Financiamiento de perdidas y daños (Dialogo de Glasgow*). </a:t>
            </a:r>
            <a:r>
              <a:rPr lang="es-ES" dirty="0">
                <a:solidFill>
                  <a:srgbClr val="222222"/>
                </a:solidFill>
                <a:latin typeface="Calibri (cuerpo)"/>
              </a:rPr>
              <a:t>Es necesario analizar como, desde la CMNUCC, se apoyará a las Partes que necesitan urgentemente implementar medidas para atender aquellos impactos del cambio climático que pueden generar perdidas y daños a nivel nacional. </a:t>
            </a:r>
          </a:p>
          <a:p>
            <a:pPr algn="just"/>
            <a:endParaRPr lang="en-US" b="1" dirty="0">
              <a:solidFill>
                <a:srgbClr val="222222"/>
              </a:solidFill>
              <a:latin typeface="Calibri (cuerpo)"/>
            </a:endParaRPr>
          </a:p>
          <a:p>
            <a:pPr algn="just"/>
            <a:r>
              <a:rPr lang="es-ES" sz="1500" i="1" dirty="0">
                <a:solidFill>
                  <a:srgbClr val="222222"/>
                </a:solidFill>
                <a:latin typeface="Calibri (cuerpo)"/>
              </a:rPr>
              <a:t>*El Dialogo de Glasgow entre las Partes, busca generar espacios de debate sobre financiamiento vinculados a las perdidas y daños. Se harán encuentros hasta junio 2024.</a:t>
            </a:r>
          </a:p>
        </p:txBody>
      </p:sp>
    </p:spTree>
    <p:extLst>
      <p:ext uri="{BB962C8B-B14F-4D97-AF65-F5344CB8AC3E}">
        <p14:creationId xmlns:p14="http://schemas.microsoft.com/office/powerpoint/2010/main" val="1439925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660646" y="1438183"/>
            <a:ext cx="10515600" cy="5704867"/>
          </a:xfrm>
        </p:spPr>
        <p:txBody>
          <a:bodyPr>
            <a:normAutofit/>
          </a:bodyPr>
          <a:lstStyle/>
          <a:p>
            <a:pPr algn="just"/>
            <a:r>
              <a:rPr lang="es-ES" sz="1600" b="1" dirty="0">
                <a:solidFill>
                  <a:srgbClr val="222222"/>
                </a:solidFill>
                <a:effectLst/>
                <a:latin typeface="Calibri (cuerpo)"/>
              </a:rPr>
              <a:t>Uno de los principales desafíos </a:t>
            </a:r>
            <a:r>
              <a:rPr lang="es-ES" sz="1600" b="1" dirty="0">
                <a:solidFill>
                  <a:srgbClr val="222222"/>
                </a:solidFill>
                <a:latin typeface="Calibri (cuerpo)"/>
              </a:rPr>
              <a:t>relacionado a las negociaciones de perdidas y daños</a:t>
            </a:r>
            <a:r>
              <a:rPr lang="es-PY" sz="1600" b="1" dirty="0">
                <a:solidFill>
                  <a:srgbClr val="222222"/>
                </a:solidFill>
                <a:latin typeface="Calibri (cuerpo)"/>
              </a:rPr>
              <a:t> se vincula a la estructuración del tema para </a:t>
            </a:r>
            <a:r>
              <a:rPr lang="es-ES" sz="1600" b="1" dirty="0">
                <a:solidFill>
                  <a:srgbClr val="222222"/>
                </a:solidFill>
                <a:effectLst/>
                <a:latin typeface="Calibri (cuerpo)"/>
              </a:rPr>
              <a:t>los países desarrollados y en desarrollo, durante su compresión</a:t>
            </a:r>
            <a:r>
              <a:rPr lang="es-ES" sz="1600" dirty="0">
                <a:solidFill>
                  <a:srgbClr val="222222"/>
                </a:solidFill>
                <a:effectLst/>
                <a:latin typeface="Calibri (cuerpo)"/>
              </a:rPr>
              <a:t>. Estas interpretaciones pueden dar lugar a la ralentización y la complicación de las negociaciones y la formulación de políticas.</a:t>
            </a:r>
          </a:p>
          <a:p>
            <a:pPr algn="just"/>
            <a:endParaRPr lang="es-ES" sz="1600" dirty="0">
              <a:solidFill>
                <a:srgbClr val="222222"/>
              </a:solidFill>
              <a:effectLst/>
              <a:latin typeface="Calibri (cuerpo)"/>
            </a:endParaRPr>
          </a:p>
          <a:p>
            <a:pPr algn="just"/>
            <a:r>
              <a:rPr lang="es-ES" sz="1600" dirty="0">
                <a:solidFill>
                  <a:srgbClr val="222222"/>
                </a:solidFill>
                <a:effectLst/>
                <a:latin typeface="Calibri (cuerpo)"/>
              </a:rPr>
              <a:t>Para los </a:t>
            </a:r>
            <a:r>
              <a:rPr lang="es-ES" sz="1600" b="1" dirty="0">
                <a:solidFill>
                  <a:srgbClr val="222222"/>
                </a:solidFill>
                <a:effectLst/>
                <a:latin typeface="Calibri (cuerpo)"/>
              </a:rPr>
              <a:t>países desarrollados</a:t>
            </a:r>
            <a:r>
              <a:rPr lang="es-ES" sz="1600" dirty="0">
                <a:solidFill>
                  <a:srgbClr val="222222"/>
                </a:solidFill>
                <a:effectLst/>
                <a:latin typeface="Calibri (cuerpo)"/>
              </a:rPr>
              <a:t>, </a:t>
            </a:r>
            <a:r>
              <a:rPr lang="es-ES" sz="1600" b="1" dirty="0">
                <a:solidFill>
                  <a:srgbClr val="222222"/>
                </a:solidFill>
                <a:effectLst/>
                <a:latin typeface="Calibri (cuerpo)"/>
              </a:rPr>
              <a:t>la incertidumbre sobre el impacto y el riesgo del cambio climático es lo que hace que las perdidas y daños sea importante y peligroso</a:t>
            </a:r>
            <a:r>
              <a:rPr lang="es-ES" sz="1600" dirty="0">
                <a:solidFill>
                  <a:srgbClr val="222222"/>
                </a:solidFill>
                <a:effectLst/>
                <a:latin typeface="Calibri (cuerpo)"/>
              </a:rPr>
              <a:t>. </a:t>
            </a:r>
            <a:r>
              <a:rPr lang="es-ES" sz="1600" b="1" dirty="0">
                <a:solidFill>
                  <a:srgbClr val="222222"/>
                </a:solidFill>
                <a:effectLst/>
                <a:latin typeface="Calibri (cuerpo)"/>
              </a:rPr>
              <a:t>Esta perspectiva se centra en la gestión de riesgos y la creación de resiliencia. </a:t>
            </a:r>
            <a:r>
              <a:rPr lang="es-ES" sz="1600" dirty="0">
                <a:solidFill>
                  <a:srgbClr val="222222"/>
                </a:solidFill>
                <a:effectLst/>
                <a:latin typeface="Calibri (cuerpo)"/>
              </a:rPr>
              <a:t>En este marco, el papel de los países desarrollados se limita a ser donantes y ayudar a desarrollar capacidades, mientras que los países en desarrollo son responsables de minimizar su vulnerabilidad.</a:t>
            </a:r>
            <a:endParaRPr lang="es-ES" sz="1600" dirty="0">
              <a:solidFill>
                <a:srgbClr val="222222"/>
              </a:solidFill>
              <a:latin typeface="Calibri (cuerpo)"/>
            </a:endParaRPr>
          </a:p>
          <a:p>
            <a:pPr algn="just"/>
            <a:endParaRPr lang="es-ES" sz="1600" dirty="0">
              <a:solidFill>
                <a:srgbClr val="222222"/>
              </a:solidFill>
              <a:latin typeface="Calibri (cuerpo)"/>
            </a:endParaRPr>
          </a:p>
          <a:p>
            <a:pPr algn="just"/>
            <a:r>
              <a:rPr lang="es-ES" sz="1600" dirty="0">
                <a:solidFill>
                  <a:srgbClr val="222222"/>
                </a:solidFill>
                <a:effectLst/>
                <a:latin typeface="Calibri (cuerpo)"/>
              </a:rPr>
              <a:t>Contradictorio a eso</a:t>
            </a:r>
            <a:r>
              <a:rPr lang="es-ES" sz="1600" b="1" dirty="0">
                <a:solidFill>
                  <a:srgbClr val="222222"/>
                </a:solidFill>
                <a:effectLst/>
                <a:latin typeface="Calibri (cuerpo)"/>
              </a:rPr>
              <a:t>, los países en desarrollo se enfocan en el marco de responsabilidad y compensación que busca atribuir la responsabilidad por el cambio climático y las pérdidas y daños potenciales a los países desarrollados</a:t>
            </a:r>
            <a:r>
              <a:rPr lang="es-ES" sz="1600" dirty="0">
                <a:solidFill>
                  <a:srgbClr val="222222"/>
                </a:solidFill>
                <a:effectLst/>
                <a:latin typeface="Calibri (cuerpo)"/>
              </a:rPr>
              <a:t>. </a:t>
            </a:r>
            <a:r>
              <a:rPr lang="es-ES" sz="1600" dirty="0">
                <a:solidFill>
                  <a:srgbClr val="222222"/>
                </a:solidFill>
                <a:latin typeface="Calibri (cuerpo)"/>
              </a:rPr>
              <a:t>E</a:t>
            </a:r>
            <a:r>
              <a:rPr lang="es-ES" sz="1600" dirty="0">
                <a:solidFill>
                  <a:srgbClr val="222222"/>
                </a:solidFill>
                <a:effectLst/>
                <a:latin typeface="Calibri (cuerpo)"/>
              </a:rPr>
              <a:t>n esta narrativa, el foco se pone en la responsabilidad de los países desarrollados por el daño que causaron al emitir GEI y la subsiguiente obligación moral de pagar una compensación a los países en desarrollo. Este marco es problemático para los países desarrollados, ya que les impone toda la responsabilidad y la responsabilidad potencial por las perdidas y daños derivada del cambio climático.</a:t>
            </a:r>
          </a:p>
        </p:txBody>
      </p:sp>
      <p:sp>
        <p:nvSpPr>
          <p:cNvPr id="5" name="CuadroTexto 4">
            <a:extLst>
              <a:ext uri="{FF2B5EF4-FFF2-40B4-BE49-F238E27FC236}">
                <a16:creationId xmlns:a16="http://schemas.microsoft.com/office/drawing/2014/main" xmlns="" id="{0722C836-1423-6DB0-693D-49E763B0E5C3}"/>
              </a:ext>
            </a:extLst>
          </p:cNvPr>
          <p:cNvSpPr txBox="1"/>
          <p:nvPr/>
        </p:nvSpPr>
        <p:spPr>
          <a:xfrm>
            <a:off x="325315" y="157166"/>
            <a:ext cx="3554227" cy="815608"/>
          </a:xfrm>
          <a:prstGeom prst="rect">
            <a:avLst/>
          </a:prstGeom>
          <a:noFill/>
        </p:spPr>
        <p:txBody>
          <a:bodyPr wrap="square">
            <a:spAutoFit/>
          </a:bodyPr>
          <a:lstStyle/>
          <a:p>
            <a:r>
              <a:rPr lang="en-US" sz="3200" b="1" dirty="0" err="1">
                <a:solidFill>
                  <a:srgbClr val="0070C0"/>
                </a:solidFill>
                <a:cs typeface="Times New Roman" panose="02020603050405020304" pitchFamily="18" charset="0"/>
              </a:rPr>
              <a:t>Algunas</a:t>
            </a:r>
            <a:r>
              <a:rPr lang="en-US" sz="3200" b="1" dirty="0">
                <a:solidFill>
                  <a:srgbClr val="0070C0"/>
                </a:solidFill>
                <a:cs typeface="Times New Roman" panose="02020603050405020304" pitchFamily="18" charset="0"/>
              </a:rPr>
              <a:t> </a:t>
            </a:r>
            <a:r>
              <a:rPr lang="en-US" sz="3200" b="1" dirty="0" err="1">
                <a:solidFill>
                  <a:srgbClr val="0070C0"/>
                </a:solidFill>
                <a:cs typeface="Times New Roman" panose="02020603050405020304" pitchFamily="18" charset="0"/>
              </a:rPr>
              <a:t>reflexiones</a:t>
            </a:r>
            <a:r>
              <a:rPr lang="en-US" sz="3200" b="1" dirty="0">
                <a:solidFill>
                  <a:srgbClr val="0070C0"/>
                </a:solidFill>
                <a:cs typeface="Times New Roman" panose="02020603050405020304" pitchFamily="18" charset="0"/>
              </a:rPr>
              <a:t> </a:t>
            </a:r>
            <a:r>
              <a:rPr lang="es-PY" sz="1500" i="1" dirty="0">
                <a:solidFill>
                  <a:srgbClr val="0070C0"/>
                </a:solidFill>
                <a:latin typeface="Calibri (cuerpo)"/>
                <a:cs typeface="Times New Roman" panose="02020603050405020304" pitchFamily="18" charset="0"/>
              </a:rPr>
              <a:t>(</a:t>
            </a:r>
            <a:r>
              <a:rPr lang="es-PY" sz="1500" i="1" dirty="0">
                <a:solidFill>
                  <a:srgbClr val="0070C0"/>
                </a:solidFill>
                <a:cs typeface="Times New Roman" panose="02020603050405020304" pitchFamily="18" charset="0"/>
              </a:rPr>
              <a:t>10 minutos</a:t>
            </a:r>
            <a:r>
              <a:rPr lang="es-PY" sz="1500" i="1" dirty="0">
                <a:solidFill>
                  <a:srgbClr val="0070C0"/>
                </a:solidFill>
                <a:latin typeface="Calibri (cuerpo)"/>
                <a:cs typeface="Times New Roman" panose="02020603050405020304" pitchFamily="18" charset="0"/>
              </a:rPr>
              <a:t>)</a:t>
            </a:r>
            <a:endParaRPr lang="es-PY" sz="1500" b="1"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58909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838200" y="1167204"/>
            <a:ext cx="10515600" cy="6064623"/>
          </a:xfrm>
        </p:spPr>
        <p:txBody>
          <a:bodyPr>
            <a:normAutofit/>
          </a:bodyPr>
          <a:lstStyle/>
          <a:p>
            <a:pPr algn="just"/>
            <a:endParaRPr lang="es-PY" sz="1800" dirty="0">
              <a:solidFill>
                <a:schemeClr val="tx1"/>
              </a:solidFill>
            </a:endParaRPr>
          </a:p>
          <a:p>
            <a:pPr algn="just"/>
            <a:r>
              <a:rPr lang="es-MX" sz="1800" dirty="0">
                <a:solidFill>
                  <a:schemeClr val="tx1"/>
                </a:solidFill>
              </a:rPr>
              <a:t>El </a:t>
            </a:r>
            <a:r>
              <a:rPr lang="es-MX" sz="1800" b="1" dirty="0">
                <a:solidFill>
                  <a:schemeClr val="tx1"/>
                </a:solidFill>
              </a:rPr>
              <a:t>riesgo</a:t>
            </a:r>
            <a:r>
              <a:rPr lang="es-MX" sz="1800" dirty="0">
                <a:solidFill>
                  <a:schemeClr val="tx1"/>
                </a:solidFill>
              </a:rPr>
              <a:t> es el potencial de que se produzcan consecuencias adversas por las cuales algo de valor está en peligro y en las cuales un desenlace o la magnitud del desenlace son inciertos. Los riesgos se derivan de la interacción de la vulnerabilidad (del sistema afectado), la exposición a lo largo del tiempo (al peligro), así como el peligro (relacionado con el clima) y la probabilidad de que ocurra.</a:t>
            </a:r>
          </a:p>
          <a:p>
            <a:pPr algn="just"/>
            <a:r>
              <a:rPr lang="es-PY" sz="1800" dirty="0">
                <a:solidFill>
                  <a:schemeClr val="tx1"/>
                </a:solidFill>
              </a:rPr>
              <a:t>La</a:t>
            </a:r>
            <a:r>
              <a:rPr lang="es-PY" sz="1800" b="1" dirty="0">
                <a:solidFill>
                  <a:schemeClr val="tx1"/>
                </a:solidFill>
              </a:rPr>
              <a:t> exposición</a:t>
            </a:r>
            <a:r>
              <a:rPr lang="es-MX" sz="1800" dirty="0">
                <a:solidFill>
                  <a:schemeClr val="tx1"/>
                </a:solidFill>
              </a:rPr>
              <a:t>, se refiere a la presencia de personas, medios de subsistencia, especies o ecosistemas, funciones, servicios y recursos medioambientales, infraestructura, o activos económicos, sociales o culturales en lugares y entornos que podrían verse afectados negativamente.</a:t>
            </a:r>
          </a:p>
          <a:p>
            <a:pPr algn="just"/>
            <a:r>
              <a:rPr lang="es-MX" sz="1800" dirty="0">
                <a:solidFill>
                  <a:schemeClr val="tx1"/>
                </a:solidFill>
              </a:rPr>
              <a:t>La </a:t>
            </a:r>
            <a:r>
              <a:rPr lang="es-MX" sz="1800" b="1" dirty="0">
                <a:solidFill>
                  <a:schemeClr val="tx1"/>
                </a:solidFill>
              </a:rPr>
              <a:t>vulnerabilidad </a:t>
            </a:r>
            <a:r>
              <a:rPr lang="es-MX" sz="1800" dirty="0">
                <a:solidFill>
                  <a:schemeClr val="tx1"/>
                </a:solidFill>
              </a:rPr>
              <a:t>es la propensión o predisposición a ser afectado negativamente, y comprende una variedad de conceptos que incluyen la sensibilidad o susceptibilidad al daño y la falta de capacidad de respuesta y adaptación. </a:t>
            </a:r>
          </a:p>
          <a:p>
            <a:pPr algn="just"/>
            <a:r>
              <a:rPr lang="es-MX" sz="1800" dirty="0">
                <a:solidFill>
                  <a:schemeClr val="tx1"/>
                </a:solidFill>
              </a:rPr>
              <a:t>Los</a:t>
            </a:r>
            <a:r>
              <a:rPr lang="es-MX" sz="1800" b="1" dirty="0">
                <a:solidFill>
                  <a:schemeClr val="tx1"/>
                </a:solidFill>
              </a:rPr>
              <a:t> impactos</a:t>
            </a:r>
            <a:r>
              <a:rPr lang="es-MX" sz="1800" dirty="0">
                <a:solidFill>
                  <a:schemeClr val="tx1"/>
                </a:solidFill>
              </a:rPr>
              <a:t> (consecuencias, resultados) Consecuencias de los riesgos materializados en los sistemas humanos y naturales, donde los riesgos provienen de las interacciones entre los peligros relacionados con el clima. Los impactos generalmente se refieren a efectos en las vidas, medios de subsistencia, salud y bienestar, ecosistemas y especies, bienes económicos, sociales y culturales, servicios (incluidos los servicios ecosistémicos) e infraestructuras. </a:t>
            </a:r>
          </a:p>
          <a:p>
            <a:pPr algn="just"/>
            <a:endParaRPr lang="es-PY" sz="1800" b="1" i="1" dirty="0">
              <a:solidFill>
                <a:schemeClr val="tx1"/>
              </a:solidFill>
              <a:effectLst/>
              <a:latin typeface="Times New Roman" panose="02020603050405020304" pitchFamily="18" charset="0"/>
            </a:endParaRPr>
          </a:p>
        </p:txBody>
      </p:sp>
      <p:sp>
        <p:nvSpPr>
          <p:cNvPr id="4" name="CuadroTexto 3">
            <a:extLst>
              <a:ext uri="{FF2B5EF4-FFF2-40B4-BE49-F238E27FC236}">
                <a16:creationId xmlns:a16="http://schemas.microsoft.com/office/drawing/2014/main" xmlns="" id="{2A87C0AC-65D1-40B9-9265-19E53EA8AF21}"/>
              </a:ext>
            </a:extLst>
          </p:cNvPr>
          <p:cNvSpPr txBox="1"/>
          <p:nvPr/>
        </p:nvSpPr>
        <p:spPr>
          <a:xfrm>
            <a:off x="211015" y="139644"/>
            <a:ext cx="4973544" cy="815608"/>
          </a:xfrm>
          <a:prstGeom prst="rect">
            <a:avLst/>
          </a:prstGeom>
          <a:noFill/>
        </p:spPr>
        <p:txBody>
          <a:bodyPr wrap="square">
            <a:spAutoFit/>
          </a:bodyPr>
          <a:lstStyle/>
          <a:p>
            <a:r>
              <a:rPr lang="es-PY" sz="3200" b="1" dirty="0">
                <a:solidFill>
                  <a:srgbClr val="0070C0"/>
                </a:solidFill>
                <a:latin typeface="Calibri (cuerpo)"/>
                <a:cs typeface="Times New Roman" panose="02020603050405020304" pitchFamily="18" charset="0"/>
              </a:rPr>
              <a:t>Glosario de términos clave  </a:t>
            </a:r>
            <a:r>
              <a:rPr lang="es-PY" sz="1500" i="1" dirty="0">
                <a:solidFill>
                  <a:srgbClr val="0070C0"/>
                </a:solidFill>
                <a:latin typeface="Calibri (cuerpo)"/>
                <a:cs typeface="Times New Roman" panose="02020603050405020304" pitchFamily="18" charset="0"/>
              </a:rPr>
              <a:t>(</a:t>
            </a:r>
            <a:r>
              <a:rPr lang="es-PY" sz="1500" i="1" dirty="0">
                <a:solidFill>
                  <a:srgbClr val="0070C0"/>
                </a:solidFill>
                <a:cs typeface="Times New Roman" panose="02020603050405020304" pitchFamily="18" charset="0"/>
              </a:rPr>
              <a:t>03 minutos</a:t>
            </a:r>
            <a:r>
              <a:rPr lang="es-PY" sz="1500" i="1" dirty="0">
                <a:solidFill>
                  <a:srgbClr val="0070C0"/>
                </a:solidFill>
                <a:latin typeface="Calibri (cuerpo)"/>
                <a:cs typeface="Times New Roman" panose="02020603050405020304" pitchFamily="18" charset="0"/>
              </a:rPr>
              <a:t>)</a:t>
            </a:r>
          </a:p>
        </p:txBody>
      </p:sp>
    </p:spTree>
    <p:extLst>
      <p:ext uri="{BB962C8B-B14F-4D97-AF65-F5344CB8AC3E}">
        <p14:creationId xmlns:p14="http://schemas.microsoft.com/office/powerpoint/2010/main" val="306730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838200" y="1167204"/>
            <a:ext cx="10515600" cy="6064623"/>
          </a:xfrm>
        </p:spPr>
        <p:txBody>
          <a:bodyPr>
            <a:normAutofit/>
          </a:bodyPr>
          <a:lstStyle/>
          <a:p>
            <a:pPr algn="just"/>
            <a:endParaRPr lang="es-PY" sz="1800" dirty="0">
              <a:solidFill>
                <a:schemeClr val="tx1"/>
              </a:solidFill>
            </a:endParaRPr>
          </a:p>
          <a:p>
            <a:pPr algn="just"/>
            <a:endParaRPr lang="es-PY" sz="1800" b="1" i="1" dirty="0">
              <a:solidFill>
                <a:schemeClr val="tx1"/>
              </a:solidFill>
              <a:effectLst/>
              <a:latin typeface="Times New Roman" panose="02020603050405020304" pitchFamily="18" charset="0"/>
            </a:endParaRPr>
          </a:p>
        </p:txBody>
      </p:sp>
      <p:sp>
        <p:nvSpPr>
          <p:cNvPr id="4" name="CuadroTexto 3">
            <a:extLst>
              <a:ext uri="{FF2B5EF4-FFF2-40B4-BE49-F238E27FC236}">
                <a16:creationId xmlns:a16="http://schemas.microsoft.com/office/drawing/2014/main" xmlns="" id="{2A87C0AC-65D1-40B9-9265-19E53EA8AF21}"/>
              </a:ext>
            </a:extLst>
          </p:cNvPr>
          <p:cNvSpPr txBox="1"/>
          <p:nvPr/>
        </p:nvSpPr>
        <p:spPr>
          <a:xfrm>
            <a:off x="211014" y="139644"/>
            <a:ext cx="9767487" cy="815608"/>
          </a:xfrm>
          <a:prstGeom prst="rect">
            <a:avLst/>
          </a:prstGeom>
          <a:noFill/>
        </p:spPr>
        <p:txBody>
          <a:bodyPr wrap="square">
            <a:spAutoFit/>
          </a:bodyPr>
          <a:lstStyle/>
          <a:p>
            <a:r>
              <a:rPr lang="es-PY" sz="3200" b="1" dirty="0">
                <a:solidFill>
                  <a:srgbClr val="0070C0"/>
                </a:solidFill>
                <a:latin typeface="Calibri (cuerpo)"/>
                <a:cs typeface="Times New Roman" panose="02020603050405020304" pitchFamily="18" charset="0"/>
              </a:rPr>
              <a:t>Contexto histórico de las perdidas y daños de la UNFCCC </a:t>
            </a:r>
            <a:r>
              <a:rPr lang="es-PY" sz="1500" i="1" dirty="0">
                <a:solidFill>
                  <a:srgbClr val="0070C0"/>
                </a:solidFill>
                <a:latin typeface="Calibri (cuerpo)"/>
                <a:cs typeface="Times New Roman" panose="02020603050405020304" pitchFamily="18" charset="0"/>
              </a:rPr>
              <a:t>(</a:t>
            </a:r>
            <a:r>
              <a:rPr lang="es-PY" sz="1500" i="1" dirty="0">
                <a:solidFill>
                  <a:srgbClr val="0070C0"/>
                </a:solidFill>
                <a:cs typeface="Times New Roman" panose="02020603050405020304" pitchFamily="18" charset="0"/>
              </a:rPr>
              <a:t>20 minutos</a:t>
            </a:r>
            <a:r>
              <a:rPr lang="es-PY" sz="1500" i="1" dirty="0">
                <a:solidFill>
                  <a:srgbClr val="0070C0"/>
                </a:solidFill>
                <a:latin typeface="Calibri (cuerpo)"/>
                <a:cs typeface="Times New Roman" panose="02020603050405020304" pitchFamily="18" charset="0"/>
              </a:rPr>
              <a:t>)</a:t>
            </a:r>
          </a:p>
        </p:txBody>
      </p:sp>
      <p:pic>
        <p:nvPicPr>
          <p:cNvPr id="5" name="Picture 4" descr="Timeline&#10;&#10;Description automatically generated">
            <a:extLst>
              <a:ext uri="{FF2B5EF4-FFF2-40B4-BE49-F238E27FC236}">
                <a16:creationId xmlns:a16="http://schemas.microsoft.com/office/drawing/2014/main" xmlns="" id="{5A0DD05C-B8B2-B6E3-C56F-14FAE8E8E79D}"/>
              </a:ext>
            </a:extLst>
          </p:cNvPr>
          <p:cNvPicPr>
            <a:picLocks noChangeAspect="1"/>
          </p:cNvPicPr>
          <p:nvPr/>
        </p:nvPicPr>
        <p:blipFill>
          <a:blip r:embed="rId2"/>
          <a:stretch>
            <a:fillRect/>
          </a:stretch>
        </p:blipFill>
        <p:spPr>
          <a:xfrm>
            <a:off x="1731133" y="1160546"/>
            <a:ext cx="8564018" cy="5495245"/>
          </a:xfrm>
          <a:prstGeom prst="rect">
            <a:avLst/>
          </a:prstGeom>
        </p:spPr>
      </p:pic>
      <p:sp>
        <p:nvSpPr>
          <p:cNvPr id="2" name="Rectangle 1">
            <a:extLst>
              <a:ext uri="{FF2B5EF4-FFF2-40B4-BE49-F238E27FC236}">
                <a16:creationId xmlns:a16="http://schemas.microsoft.com/office/drawing/2014/main" xmlns="" id="{715145B8-502A-7969-BFC1-CE24DE100CC7}"/>
              </a:ext>
            </a:extLst>
          </p:cNvPr>
          <p:cNvSpPr/>
          <p:nvPr/>
        </p:nvSpPr>
        <p:spPr>
          <a:xfrm>
            <a:off x="2024107" y="1029375"/>
            <a:ext cx="497150" cy="74572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xmlns="" id="{8A08C81D-70E7-4570-514D-67919F4C3F25}"/>
              </a:ext>
            </a:extLst>
          </p:cNvPr>
          <p:cNvSpPr/>
          <p:nvPr/>
        </p:nvSpPr>
        <p:spPr>
          <a:xfrm>
            <a:off x="3107185" y="5916758"/>
            <a:ext cx="426127" cy="4261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xmlns="" id="{0DB9A555-BC8A-98BC-CC5E-1E33B0CDD841}"/>
              </a:ext>
            </a:extLst>
          </p:cNvPr>
          <p:cNvSpPr/>
          <p:nvPr/>
        </p:nvSpPr>
        <p:spPr>
          <a:xfrm>
            <a:off x="4751773" y="2827119"/>
            <a:ext cx="426127" cy="4261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F5837B3B-64A1-32A8-F965-FDD2788A7284}"/>
              </a:ext>
            </a:extLst>
          </p:cNvPr>
          <p:cNvSpPr/>
          <p:nvPr/>
        </p:nvSpPr>
        <p:spPr>
          <a:xfrm>
            <a:off x="7220505" y="4385569"/>
            <a:ext cx="426127" cy="4333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DA3157FA-CDBC-CF4F-4EE6-DA2AC18C0510}"/>
              </a:ext>
            </a:extLst>
          </p:cNvPr>
          <p:cNvSpPr/>
          <p:nvPr/>
        </p:nvSpPr>
        <p:spPr>
          <a:xfrm>
            <a:off x="8083119" y="2827119"/>
            <a:ext cx="426127" cy="4261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DF22B888-8DDD-2935-59DE-7672FD8ECAF3}"/>
              </a:ext>
            </a:extLst>
          </p:cNvPr>
          <p:cNvSpPr/>
          <p:nvPr/>
        </p:nvSpPr>
        <p:spPr>
          <a:xfrm>
            <a:off x="2272682" y="2768996"/>
            <a:ext cx="426127" cy="4261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575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831850" y="618564"/>
            <a:ext cx="10515600" cy="6064623"/>
          </a:xfrm>
        </p:spPr>
        <p:txBody>
          <a:bodyPr>
            <a:normAutofit/>
          </a:bodyPr>
          <a:lstStyle/>
          <a:p>
            <a:pPr algn="just"/>
            <a:endParaRPr lang="es-PY" sz="1600" b="1" i="1" dirty="0">
              <a:solidFill>
                <a:srgbClr val="222222"/>
              </a:solidFill>
              <a:effectLst/>
              <a:latin typeface="Calibri (cuerpo)"/>
            </a:endParaRPr>
          </a:p>
          <a:p>
            <a:pPr algn="ctr"/>
            <a:r>
              <a:rPr lang="es-MX" sz="1600" dirty="0">
                <a:solidFill>
                  <a:srgbClr val="222222"/>
                </a:solidFill>
                <a:effectLst/>
                <a:latin typeface="Calibri (cuerpo)"/>
              </a:rPr>
              <a:t>Se considera que el </a:t>
            </a:r>
            <a:r>
              <a:rPr lang="es-MX" sz="1600" b="1" dirty="0">
                <a:solidFill>
                  <a:srgbClr val="222222"/>
                </a:solidFill>
                <a:effectLst/>
                <a:latin typeface="Calibri (cuerpo)"/>
              </a:rPr>
              <a:t>daño</a:t>
            </a:r>
            <a:r>
              <a:rPr lang="es-MX" sz="1600" dirty="0">
                <a:solidFill>
                  <a:srgbClr val="222222"/>
                </a:solidFill>
                <a:effectLst/>
                <a:latin typeface="Calibri (cuerpo)"/>
              </a:rPr>
              <a:t> es “reversible a través de iniciativas de reducción de riesgo, reparación o restauración”</a:t>
            </a:r>
          </a:p>
          <a:p>
            <a:pPr algn="ctr"/>
            <a:r>
              <a:rPr lang="es-MX" sz="1600" dirty="0">
                <a:solidFill>
                  <a:srgbClr val="222222"/>
                </a:solidFill>
                <a:effectLst/>
                <a:latin typeface="Calibri (cuerpo)"/>
              </a:rPr>
              <a:t>Una </a:t>
            </a:r>
            <a:r>
              <a:rPr lang="es-MX" sz="1600" b="1" dirty="0">
                <a:solidFill>
                  <a:srgbClr val="222222"/>
                </a:solidFill>
                <a:effectLst/>
                <a:latin typeface="Calibri (cuerpo)"/>
              </a:rPr>
              <a:t>pérdida</a:t>
            </a:r>
            <a:r>
              <a:rPr lang="es-MX" sz="1600" dirty="0">
                <a:solidFill>
                  <a:srgbClr val="222222"/>
                </a:solidFill>
                <a:effectLst/>
                <a:latin typeface="Calibri (cuerpo)"/>
              </a:rPr>
              <a:t> se considera “irreversible, en el sentido de que la reparación o restauración no es posible”.</a:t>
            </a:r>
            <a:endParaRPr lang="es-PY" sz="1600" dirty="0">
              <a:solidFill>
                <a:srgbClr val="222222"/>
              </a:solidFill>
              <a:effectLst/>
              <a:latin typeface="Calibri (cuerpo)"/>
            </a:endParaRPr>
          </a:p>
        </p:txBody>
      </p:sp>
      <p:sp>
        <p:nvSpPr>
          <p:cNvPr id="4" name="CuadroTexto 3">
            <a:extLst>
              <a:ext uri="{FF2B5EF4-FFF2-40B4-BE49-F238E27FC236}">
                <a16:creationId xmlns:a16="http://schemas.microsoft.com/office/drawing/2014/main" xmlns="" id="{2A87C0AC-65D1-40B9-9265-19E53EA8AF21}"/>
              </a:ext>
            </a:extLst>
          </p:cNvPr>
          <p:cNvSpPr txBox="1"/>
          <p:nvPr/>
        </p:nvSpPr>
        <p:spPr>
          <a:xfrm>
            <a:off x="154128" y="100259"/>
            <a:ext cx="6898192" cy="815608"/>
          </a:xfrm>
          <a:prstGeom prst="rect">
            <a:avLst/>
          </a:prstGeom>
          <a:noFill/>
        </p:spPr>
        <p:txBody>
          <a:bodyPr wrap="square">
            <a:spAutoFit/>
          </a:bodyPr>
          <a:lstStyle/>
          <a:p>
            <a:r>
              <a:rPr lang="en-US" sz="3200" b="1" dirty="0" err="1">
                <a:solidFill>
                  <a:srgbClr val="0070C0"/>
                </a:solidFill>
                <a:cs typeface="Times New Roman" panose="02020603050405020304" pitchFamily="18" charset="0"/>
              </a:rPr>
              <a:t>Conceptualización</a:t>
            </a:r>
            <a:r>
              <a:rPr lang="en-US" sz="3200" b="1" dirty="0">
                <a:solidFill>
                  <a:srgbClr val="0070C0"/>
                </a:solidFill>
                <a:cs typeface="Times New Roman" panose="02020603050405020304" pitchFamily="18" charset="0"/>
              </a:rPr>
              <a:t> de </a:t>
            </a:r>
            <a:r>
              <a:rPr lang="en-US" sz="3200" b="1" dirty="0" err="1">
                <a:solidFill>
                  <a:srgbClr val="0070C0"/>
                </a:solidFill>
                <a:cs typeface="Times New Roman" panose="02020603050405020304" pitchFamily="18" charset="0"/>
              </a:rPr>
              <a:t>Perdidas</a:t>
            </a:r>
            <a:r>
              <a:rPr lang="en-US" sz="3200" b="1" dirty="0">
                <a:solidFill>
                  <a:srgbClr val="0070C0"/>
                </a:solidFill>
                <a:cs typeface="Times New Roman" panose="02020603050405020304" pitchFamily="18" charset="0"/>
              </a:rPr>
              <a:t> y </a:t>
            </a:r>
            <a:r>
              <a:rPr lang="en-US" sz="3200" b="1" dirty="0" err="1">
                <a:solidFill>
                  <a:srgbClr val="0070C0"/>
                </a:solidFill>
                <a:cs typeface="Times New Roman" panose="02020603050405020304" pitchFamily="18" charset="0"/>
              </a:rPr>
              <a:t>daños</a:t>
            </a:r>
            <a:r>
              <a:rPr lang="en-US" sz="3200" b="1" dirty="0">
                <a:solidFill>
                  <a:srgbClr val="0070C0"/>
                </a:solidFill>
                <a:cs typeface="Times New Roman" panose="02020603050405020304" pitchFamily="18" charset="0"/>
              </a:rPr>
              <a:t> </a:t>
            </a:r>
            <a:r>
              <a:rPr lang="es-PY" sz="1500" i="1" dirty="0">
                <a:solidFill>
                  <a:srgbClr val="0070C0"/>
                </a:solidFill>
                <a:latin typeface="Calibri (cuerpo)"/>
                <a:cs typeface="Times New Roman" panose="02020603050405020304" pitchFamily="18" charset="0"/>
              </a:rPr>
              <a:t>(</a:t>
            </a:r>
            <a:r>
              <a:rPr lang="es-PY" sz="1500" i="1" dirty="0">
                <a:solidFill>
                  <a:srgbClr val="0070C0"/>
                </a:solidFill>
                <a:cs typeface="Times New Roman" panose="02020603050405020304" pitchFamily="18" charset="0"/>
              </a:rPr>
              <a:t>12 minutos</a:t>
            </a:r>
            <a:r>
              <a:rPr lang="es-PY" sz="1500" i="1" dirty="0">
                <a:solidFill>
                  <a:srgbClr val="0070C0"/>
                </a:solidFill>
                <a:latin typeface="Calibri (cuerpo)"/>
                <a:cs typeface="Times New Roman" panose="02020603050405020304" pitchFamily="18" charset="0"/>
              </a:rPr>
              <a:t>)</a:t>
            </a:r>
            <a:endParaRPr lang="es-PY" sz="1500" b="1" dirty="0">
              <a:solidFill>
                <a:srgbClr val="0070C0"/>
              </a:solidFill>
              <a:cs typeface="Times New Roman" panose="02020603050405020304" pitchFamily="18" charset="0"/>
            </a:endParaRPr>
          </a:p>
        </p:txBody>
      </p:sp>
      <p:pic>
        <p:nvPicPr>
          <p:cNvPr id="1026" name="Picture 2">
            <a:extLst>
              <a:ext uri="{FF2B5EF4-FFF2-40B4-BE49-F238E27FC236}">
                <a16:creationId xmlns:a16="http://schemas.microsoft.com/office/drawing/2014/main" xmlns="" id="{E8C1DD2B-C466-2370-16A0-89321B685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90" y="1636295"/>
            <a:ext cx="6370735" cy="48258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D9B82C35-4051-D8A6-D04B-63C939C2192B}"/>
              </a:ext>
            </a:extLst>
          </p:cNvPr>
          <p:cNvSpPr txBox="1"/>
          <p:nvPr/>
        </p:nvSpPr>
        <p:spPr>
          <a:xfrm>
            <a:off x="2926080" y="6322650"/>
            <a:ext cx="3959352" cy="250013"/>
          </a:xfrm>
          <a:prstGeom prst="rect">
            <a:avLst/>
          </a:prstGeom>
          <a:noFill/>
        </p:spPr>
        <p:txBody>
          <a:bodyPr wrap="square">
            <a:spAutoFit/>
          </a:bodyPr>
          <a:lstStyle/>
          <a:p>
            <a:r>
              <a:rPr lang="nb-NO" sz="1000" dirty="0">
                <a:solidFill>
                  <a:srgbClr val="222222"/>
                </a:solidFill>
                <a:latin typeface="Calibri (cuerpo)"/>
                <a:cs typeface="Times New Roman" panose="02020603050405020304" pitchFamily="18" charset="0"/>
              </a:rPr>
              <a:t>Dow et al. 2013b after Klinke and Renn 2002; Renn and Klinke 2013</a:t>
            </a:r>
            <a:endParaRPr lang="es-PY" sz="1000" dirty="0">
              <a:solidFill>
                <a:srgbClr val="222222"/>
              </a:solidFill>
              <a:latin typeface="Calibri (cuerpo)"/>
              <a:cs typeface="Times New Roman" panose="02020603050405020304" pitchFamily="18" charset="0"/>
            </a:endParaRPr>
          </a:p>
        </p:txBody>
      </p:sp>
      <p:sp>
        <p:nvSpPr>
          <p:cNvPr id="8" name="CuadroTexto 7">
            <a:extLst>
              <a:ext uri="{FF2B5EF4-FFF2-40B4-BE49-F238E27FC236}">
                <a16:creationId xmlns:a16="http://schemas.microsoft.com/office/drawing/2014/main" xmlns="" id="{C680CFE8-EA5E-F61B-E833-5F8B44B3407D}"/>
              </a:ext>
            </a:extLst>
          </p:cNvPr>
          <p:cNvSpPr txBox="1"/>
          <p:nvPr/>
        </p:nvSpPr>
        <p:spPr>
          <a:xfrm>
            <a:off x="7052320" y="2028777"/>
            <a:ext cx="4636170" cy="1077218"/>
          </a:xfrm>
          <a:prstGeom prst="rect">
            <a:avLst/>
          </a:prstGeom>
          <a:noFill/>
        </p:spPr>
        <p:txBody>
          <a:bodyPr wrap="square">
            <a:spAutoFit/>
          </a:bodyPr>
          <a:lstStyle/>
          <a:p>
            <a:pPr algn="just"/>
            <a:r>
              <a:rPr lang="es-PY" sz="1600" dirty="0">
                <a:solidFill>
                  <a:srgbClr val="222222"/>
                </a:solidFill>
                <a:latin typeface="Calibri (cuerpo)"/>
              </a:rPr>
              <a:t>La adaptación es un “</a:t>
            </a:r>
            <a:r>
              <a:rPr lang="es-PY" sz="1600" b="1" dirty="0">
                <a:solidFill>
                  <a:srgbClr val="222222"/>
                </a:solidFill>
                <a:latin typeface="Calibri (cuerpo)"/>
              </a:rPr>
              <a:t>proceso de ajuste al clima real o esperado y sus efectos</a:t>
            </a:r>
            <a:r>
              <a:rPr lang="es-PY" sz="1600" dirty="0">
                <a:solidFill>
                  <a:srgbClr val="222222"/>
                </a:solidFill>
                <a:latin typeface="Calibri (cuerpo)"/>
              </a:rPr>
              <a:t>” que busca reducir los daños potenciales y/o aprovechar las oportunidades que puedan surgir.</a:t>
            </a:r>
          </a:p>
        </p:txBody>
      </p:sp>
      <p:sp>
        <p:nvSpPr>
          <p:cNvPr id="10" name="CuadroTexto 9">
            <a:extLst>
              <a:ext uri="{FF2B5EF4-FFF2-40B4-BE49-F238E27FC236}">
                <a16:creationId xmlns:a16="http://schemas.microsoft.com/office/drawing/2014/main" xmlns="" id="{552F2DF3-C268-66E5-D57A-EC3BCF00F88E}"/>
              </a:ext>
            </a:extLst>
          </p:cNvPr>
          <p:cNvSpPr txBox="1"/>
          <p:nvPr/>
        </p:nvSpPr>
        <p:spPr>
          <a:xfrm>
            <a:off x="7052320" y="3173955"/>
            <a:ext cx="4636170" cy="1077218"/>
          </a:xfrm>
          <a:prstGeom prst="rect">
            <a:avLst/>
          </a:prstGeom>
          <a:noFill/>
        </p:spPr>
        <p:txBody>
          <a:bodyPr wrap="square">
            <a:spAutoFit/>
          </a:bodyPr>
          <a:lstStyle/>
          <a:p>
            <a:pPr algn="just"/>
            <a:r>
              <a:rPr lang="es-PY" sz="1600" b="1" dirty="0"/>
              <a:t>La adaptación tiene límites </a:t>
            </a:r>
            <a:r>
              <a:rPr lang="es-PY" sz="1600" dirty="0"/>
              <a:t>que crean un umbral más allá del cual las acciones de adaptación no pueden llevarse a cabo y que es donde se generan pérdidas y daños.</a:t>
            </a:r>
          </a:p>
        </p:txBody>
      </p:sp>
      <p:sp>
        <p:nvSpPr>
          <p:cNvPr id="12" name="CuadroTexto 11">
            <a:extLst>
              <a:ext uri="{FF2B5EF4-FFF2-40B4-BE49-F238E27FC236}">
                <a16:creationId xmlns:a16="http://schemas.microsoft.com/office/drawing/2014/main" xmlns="" id="{7F22D216-6B4C-F2BA-69BB-9C934CEEB98B}"/>
              </a:ext>
            </a:extLst>
          </p:cNvPr>
          <p:cNvSpPr txBox="1"/>
          <p:nvPr/>
        </p:nvSpPr>
        <p:spPr>
          <a:xfrm>
            <a:off x="7421290" y="4387093"/>
            <a:ext cx="4267200" cy="1815882"/>
          </a:xfrm>
          <a:prstGeom prst="rect">
            <a:avLst/>
          </a:prstGeom>
          <a:noFill/>
        </p:spPr>
        <p:txBody>
          <a:bodyPr wrap="square">
            <a:spAutoFit/>
          </a:bodyPr>
          <a:lstStyle/>
          <a:p>
            <a:pPr marL="342900" indent="-342900">
              <a:buAutoNum type="alphaLcParenR"/>
            </a:pPr>
            <a:r>
              <a:rPr lang="es-PY" sz="1600" b="1" dirty="0"/>
              <a:t>límite duro</a:t>
            </a:r>
            <a:r>
              <a:rPr lang="es-PY" sz="1600" dirty="0"/>
              <a:t>: situación en la que no es posible realizar ninguna acción para evitar el riesgo intolerable; </a:t>
            </a:r>
          </a:p>
          <a:p>
            <a:endParaRPr lang="es-PY" sz="1600" dirty="0"/>
          </a:p>
          <a:p>
            <a:pPr marL="342900" indent="-342900" algn="just">
              <a:buAutoNum type="alphaLcParenR"/>
            </a:pPr>
            <a:r>
              <a:rPr lang="es-PY" sz="1600" b="1" dirty="0"/>
              <a:t>límite blando</a:t>
            </a:r>
            <a:r>
              <a:rPr lang="es-PY" sz="1600" dirty="0"/>
              <a:t>: no se dispone en ese momento de acciones de adaptación viables para evitar el riesgo intolerable.</a:t>
            </a:r>
          </a:p>
        </p:txBody>
      </p:sp>
    </p:spTree>
    <p:extLst>
      <p:ext uri="{BB962C8B-B14F-4D97-AF65-F5344CB8AC3E}">
        <p14:creationId xmlns:p14="http://schemas.microsoft.com/office/powerpoint/2010/main" val="124425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2A87C0AC-65D1-40B9-9265-19E53EA8AF21}"/>
              </a:ext>
            </a:extLst>
          </p:cNvPr>
          <p:cNvSpPr txBox="1"/>
          <p:nvPr/>
        </p:nvSpPr>
        <p:spPr>
          <a:xfrm>
            <a:off x="326388" y="-56020"/>
            <a:ext cx="6704506" cy="815608"/>
          </a:xfrm>
          <a:prstGeom prst="rect">
            <a:avLst/>
          </a:prstGeom>
          <a:noFill/>
        </p:spPr>
        <p:txBody>
          <a:bodyPr wrap="square">
            <a:spAutoFit/>
          </a:bodyPr>
          <a:lstStyle/>
          <a:p>
            <a:r>
              <a:rPr lang="en-US" sz="3200" b="1" dirty="0" err="1">
                <a:solidFill>
                  <a:srgbClr val="0070C0"/>
                </a:solidFill>
                <a:cs typeface="Times New Roman" panose="02020603050405020304" pitchFamily="18" charset="0"/>
              </a:rPr>
              <a:t>Conceptualización</a:t>
            </a:r>
            <a:r>
              <a:rPr lang="en-US" sz="3200" b="1" dirty="0">
                <a:solidFill>
                  <a:srgbClr val="0070C0"/>
                </a:solidFill>
                <a:cs typeface="Times New Roman" panose="02020603050405020304" pitchFamily="18" charset="0"/>
              </a:rPr>
              <a:t> de </a:t>
            </a:r>
            <a:r>
              <a:rPr lang="en-US" sz="3200" b="1" dirty="0" err="1">
                <a:solidFill>
                  <a:srgbClr val="0070C0"/>
                </a:solidFill>
                <a:cs typeface="Times New Roman" panose="02020603050405020304" pitchFamily="18" charset="0"/>
              </a:rPr>
              <a:t>Perdidas</a:t>
            </a:r>
            <a:r>
              <a:rPr lang="en-US" sz="3200" b="1" dirty="0">
                <a:solidFill>
                  <a:srgbClr val="0070C0"/>
                </a:solidFill>
                <a:cs typeface="Times New Roman" panose="02020603050405020304" pitchFamily="18" charset="0"/>
              </a:rPr>
              <a:t> y </a:t>
            </a:r>
            <a:r>
              <a:rPr lang="en-US" sz="3200" b="1" dirty="0" err="1">
                <a:solidFill>
                  <a:srgbClr val="0070C0"/>
                </a:solidFill>
                <a:cs typeface="Times New Roman" panose="02020603050405020304" pitchFamily="18" charset="0"/>
              </a:rPr>
              <a:t>daños</a:t>
            </a:r>
            <a:r>
              <a:rPr lang="en-US" sz="3200" b="1" dirty="0">
                <a:solidFill>
                  <a:srgbClr val="0070C0"/>
                </a:solidFill>
                <a:cs typeface="Times New Roman" panose="02020603050405020304" pitchFamily="18" charset="0"/>
              </a:rPr>
              <a:t> </a:t>
            </a:r>
            <a:r>
              <a:rPr lang="es-PY" sz="1500" i="1" dirty="0">
                <a:solidFill>
                  <a:srgbClr val="0070C0"/>
                </a:solidFill>
                <a:latin typeface="Calibri (cuerpo)"/>
                <a:cs typeface="Times New Roman" panose="02020603050405020304" pitchFamily="18" charset="0"/>
              </a:rPr>
              <a:t>(</a:t>
            </a:r>
            <a:r>
              <a:rPr lang="es-PY" sz="1500" i="1" dirty="0">
                <a:solidFill>
                  <a:srgbClr val="0070C0"/>
                </a:solidFill>
                <a:cs typeface="Times New Roman" panose="02020603050405020304" pitchFamily="18" charset="0"/>
              </a:rPr>
              <a:t>12 minutos</a:t>
            </a:r>
            <a:r>
              <a:rPr lang="es-PY" sz="1500" i="1" dirty="0">
                <a:solidFill>
                  <a:srgbClr val="0070C0"/>
                </a:solidFill>
                <a:latin typeface="Calibri (cuerpo)"/>
                <a:cs typeface="Times New Roman" panose="02020603050405020304" pitchFamily="18" charset="0"/>
              </a:rPr>
              <a:t>)</a:t>
            </a:r>
            <a:endParaRPr lang="es-PY" sz="1500" b="1" dirty="0">
              <a:solidFill>
                <a:srgbClr val="0070C0"/>
              </a:solidFill>
              <a:cs typeface="Times New Roman" panose="02020603050405020304" pitchFamily="18" charset="0"/>
            </a:endParaRPr>
          </a:p>
        </p:txBody>
      </p:sp>
      <p:pic>
        <p:nvPicPr>
          <p:cNvPr id="11" name="Picture 4" descr="A picture containing text, wheel, transport&#10;&#10;Description automatically generated">
            <a:extLst>
              <a:ext uri="{FF2B5EF4-FFF2-40B4-BE49-F238E27FC236}">
                <a16:creationId xmlns:a16="http://schemas.microsoft.com/office/drawing/2014/main" xmlns="" id="{8F962F30-1C58-911B-41EC-F17F13FAABEE}"/>
              </a:ext>
            </a:extLst>
          </p:cNvPr>
          <p:cNvPicPr>
            <a:picLocks noChangeAspect="1"/>
          </p:cNvPicPr>
          <p:nvPr/>
        </p:nvPicPr>
        <p:blipFill>
          <a:blip r:embed="rId3"/>
          <a:stretch>
            <a:fillRect/>
          </a:stretch>
        </p:blipFill>
        <p:spPr>
          <a:xfrm>
            <a:off x="7158204" y="1201556"/>
            <a:ext cx="5337601" cy="2593129"/>
          </a:xfrm>
          <a:prstGeom prst="rect">
            <a:avLst/>
          </a:prstGeom>
        </p:spPr>
      </p:pic>
      <p:pic>
        <p:nvPicPr>
          <p:cNvPr id="9" name="Picture 3" descr="Graphical user interface, application&#10;&#10;Description automatically generated">
            <a:extLst>
              <a:ext uri="{FF2B5EF4-FFF2-40B4-BE49-F238E27FC236}">
                <a16:creationId xmlns:a16="http://schemas.microsoft.com/office/drawing/2014/main" xmlns="" id="{6D996CB4-3EA3-C301-5C9B-CAC19BC00925}"/>
              </a:ext>
            </a:extLst>
          </p:cNvPr>
          <p:cNvPicPr>
            <a:picLocks noChangeAspect="1"/>
          </p:cNvPicPr>
          <p:nvPr/>
        </p:nvPicPr>
        <p:blipFill>
          <a:blip r:embed="rId4"/>
          <a:stretch>
            <a:fillRect/>
          </a:stretch>
        </p:blipFill>
        <p:spPr>
          <a:xfrm>
            <a:off x="41064" y="759588"/>
            <a:ext cx="7275154" cy="6070195"/>
          </a:xfrm>
          <a:prstGeom prst="rect">
            <a:avLst/>
          </a:prstGeom>
        </p:spPr>
      </p:pic>
      <p:sp>
        <p:nvSpPr>
          <p:cNvPr id="13" name="CuadroTexto 12">
            <a:extLst>
              <a:ext uri="{FF2B5EF4-FFF2-40B4-BE49-F238E27FC236}">
                <a16:creationId xmlns:a16="http://schemas.microsoft.com/office/drawing/2014/main" xmlns="" id="{073D2019-6009-1AB9-C48A-BC8106110121}"/>
              </a:ext>
            </a:extLst>
          </p:cNvPr>
          <p:cNvSpPr txBox="1"/>
          <p:nvPr/>
        </p:nvSpPr>
        <p:spPr>
          <a:xfrm>
            <a:off x="7421290" y="4586390"/>
            <a:ext cx="4479638" cy="1815882"/>
          </a:xfrm>
          <a:prstGeom prst="rect">
            <a:avLst/>
          </a:prstGeom>
          <a:noFill/>
        </p:spPr>
        <p:txBody>
          <a:bodyPr wrap="square">
            <a:spAutoFit/>
          </a:bodyPr>
          <a:lstStyle/>
          <a:p>
            <a:pPr algn="just"/>
            <a:r>
              <a:rPr lang="es-PY" sz="1600" dirty="0"/>
              <a:t>Las </a:t>
            </a:r>
            <a:r>
              <a:rPr lang="es-PY" sz="1600" b="1" dirty="0"/>
              <a:t>perdidas económicas </a:t>
            </a:r>
            <a:r>
              <a:rPr lang="es-PY" sz="1600" dirty="0"/>
              <a:t>pueden entenderse como la perdidas de recursos, bienes y servicios que son comúnmente intercambiados en el mercado</a:t>
            </a:r>
          </a:p>
          <a:p>
            <a:pPr algn="just"/>
            <a:endParaRPr lang="es-PY" sz="1600" dirty="0"/>
          </a:p>
          <a:p>
            <a:pPr algn="just"/>
            <a:r>
              <a:rPr lang="es-PY" sz="1600" dirty="0"/>
              <a:t>Las </a:t>
            </a:r>
            <a:r>
              <a:rPr lang="es-PY" sz="1600" b="1" dirty="0"/>
              <a:t>perdidas no económicas</a:t>
            </a:r>
            <a:r>
              <a:rPr lang="es-PY" sz="1600" dirty="0"/>
              <a:t>, pueden entenderse como aquellos ítems que no son comúnmente intercambiados en el mercado.</a:t>
            </a:r>
          </a:p>
        </p:txBody>
      </p:sp>
      <p:sp>
        <p:nvSpPr>
          <p:cNvPr id="2" name="Rectangle 1">
            <a:extLst>
              <a:ext uri="{FF2B5EF4-FFF2-40B4-BE49-F238E27FC236}">
                <a16:creationId xmlns:a16="http://schemas.microsoft.com/office/drawing/2014/main" xmlns="" id="{4CEDABE2-9D8D-3E20-2448-D8261E3A8126}"/>
              </a:ext>
            </a:extLst>
          </p:cNvPr>
          <p:cNvSpPr/>
          <p:nvPr/>
        </p:nvSpPr>
        <p:spPr>
          <a:xfrm>
            <a:off x="7421290" y="4509856"/>
            <a:ext cx="4572442" cy="197972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3156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831850" y="618564"/>
            <a:ext cx="10515600" cy="6064623"/>
          </a:xfrm>
        </p:spPr>
        <p:txBody>
          <a:bodyPr>
            <a:normAutofit/>
          </a:bodyPr>
          <a:lstStyle/>
          <a:p>
            <a:pPr algn="just"/>
            <a:endParaRPr lang="es-MX" sz="1600" b="1" i="1" dirty="0">
              <a:solidFill>
                <a:srgbClr val="222222"/>
              </a:solidFill>
              <a:effectLst/>
              <a:latin typeface="Calibri (cuerpo)"/>
            </a:endParaRPr>
          </a:p>
          <a:p>
            <a:pPr algn="just"/>
            <a:r>
              <a:rPr lang="es-MX" sz="1600" dirty="0">
                <a:solidFill>
                  <a:srgbClr val="222222"/>
                </a:solidFill>
                <a:effectLst/>
                <a:latin typeface="Calibri (cuerpo)"/>
              </a:rPr>
              <a:t>Las medidas para evitar, minimizar y abordar </a:t>
            </a:r>
            <a:r>
              <a:rPr lang="es-MX" sz="1600" dirty="0">
                <a:solidFill>
                  <a:srgbClr val="222222"/>
                </a:solidFill>
                <a:latin typeface="Calibri (cuerpo)"/>
              </a:rPr>
              <a:t>las perdidas y daños </a:t>
            </a:r>
            <a:r>
              <a:rPr lang="es-MX" sz="1600" dirty="0">
                <a:solidFill>
                  <a:srgbClr val="222222"/>
                </a:solidFill>
                <a:effectLst/>
                <a:latin typeface="Calibri (cuerpo)"/>
              </a:rPr>
              <a:t>se pueden dividir en dos categorías: proactivas y reactivas </a:t>
            </a:r>
          </a:p>
          <a:p>
            <a:pPr algn="just"/>
            <a:endParaRPr lang="es-MX" sz="1600" dirty="0">
              <a:solidFill>
                <a:srgbClr val="222222"/>
              </a:solidFill>
              <a:effectLst/>
              <a:latin typeface="Calibri (cuerpo)"/>
            </a:endParaRPr>
          </a:p>
          <a:p>
            <a:pPr algn="just"/>
            <a:endParaRPr lang="es-PY" sz="1600" dirty="0">
              <a:solidFill>
                <a:srgbClr val="222222"/>
              </a:solidFill>
              <a:effectLst/>
              <a:latin typeface="Calibri (cuerpo)"/>
            </a:endParaRPr>
          </a:p>
        </p:txBody>
      </p:sp>
      <p:sp>
        <p:nvSpPr>
          <p:cNvPr id="2" name="Rectángulo 1">
            <a:extLst>
              <a:ext uri="{FF2B5EF4-FFF2-40B4-BE49-F238E27FC236}">
                <a16:creationId xmlns:a16="http://schemas.microsoft.com/office/drawing/2014/main" xmlns="" id="{A65E1197-07AD-4671-D46E-34D6723C7A77}"/>
              </a:ext>
            </a:extLst>
          </p:cNvPr>
          <p:cNvSpPr/>
          <p:nvPr/>
        </p:nvSpPr>
        <p:spPr>
          <a:xfrm>
            <a:off x="665018" y="3988681"/>
            <a:ext cx="11083635" cy="14053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s-MX" sz="1800" dirty="0">
                <a:solidFill>
                  <a:srgbClr val="222222"/>
                </a:solidFill>
                <a:effectLst/>
                <a:latin typeface="Calibri (cuerpo)"/>
              </a:rPr>
              <a:t>El </a:t>
            </a:r>
            <a:r>
              <a:rPr lang="es-MX" sz="1800" b="1" dirty="0">
                <a:solidFill>
                  <a:srgbClr val="222222"/>
                </a:solidFill>
                <a:effectLst/>
                <a:latin typeface="Calibri (cuerpo)"/>
              </a:rPr>
              <a:t>enfoque proactivo</a:t>
            </a:r>
            <a:r>
              <a:rPr lang="es-MX" sz="1800" dirty="0">
                <a:solidFill>
                  <a:srgbClr val="222222"/>
                </a:solidFill>
                <a:effectLst/>
                <a:latin typeface="Calibri (cuerpo)"/>
              </a:rPr>
              <a:t>, antes de que se produzcan pérdidas y daños, incluye la adaptación al cambio climático, la reducción del riesgo de desastres, la gestión de riesgos, la mejora de las capacidades y la asociación a largo plazo. </a:t>
            </a:r>
          </a:p>
        </p:txBody>
      </p:sp>
      <p:sp>
        <p:nvSpPr>
          <p:cNvPr id="6" name="Rectángulo 5">
            <a:extLst>
              <a:ext uri="{FF2B5EF4-FFF2-40B4-BE49-F238E27FC236}">
                <a16:creationId xmlns:a16="http://schemas.microsoft.com/office/drawing/2014/main" xmlns="" id="{9BB1DBF5-63D1-9839-17FB-0CED8D783CAE}"/>
              </a:ext>
            </a:extLst>
          </p:cNvPr>
          <p:cNvSpPr/>
          <p:nvPr/>
        </p:nvSpPr>
        <p:spPr>
          <a:xfrm>
            <a:off x="665017" y="2293130"/>
            <a:ext cx="11083635" cy="14053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s-MX" sz="1800" dirty="0">
                <a:solidFill>
                  <a:srgbClr val="222222"/>
                </a:solidFill>
                <a:effectLst/>
                <a:latin typeface="Calibri (cuerpo)"/>
              </a:rPr>
              <a:t>La segunda, medidas </a:t>
            </a:r>
            <a:r>
              <a:rPr lang="es-MX" sz="1800" dirty="0" err="1">
                <a:solidFill>
                  <a:srgbClr val="222222"/>
                </a:solidFill>
                <a:effectLst/>
                <a:latin typeface="Calibri (cuerpo)"/>
              </a:rPr>
              <a:t>ex-post</a:t>
            </a:r>
            <a:r>
              <a:rPr lang="es-MX" sz="1800" dirty="0">
                <a:solidFill>
                  <a:srgbClr val="222222"/>
                </a:solidFill>
                <a:effectLst/>
                <a:latin typeface="Calibri (cuerpo)"/>
              </a:rPr>
              <a:t> (</a:t>
            </a:r>
            <a:r>
              <a:rPr lang="es-MX" sz="1800" b="1" dirty="0">
                <a:solidFill>
                  <a:srgbClr val="222222"/>
                </a:solidFill>
                <a:effectLst/>
                <a:latin typeface="Calibri (cuerpo)"/>
              </a:rPr>
              <a:t>enfoque reactivo</a:t>
            </a:r>
            <a:r>
              <a:rPr lang="es-MX" sz="1800" dirty="0">
                <a:solidFill>
                  <a:srgbClr val="222222"/>
                </a:solidFill>
                <a:effectLst/>
                <a:latin typeface="Calibri (cuerpo)"/>
              </a:rPr>
              <a:t>), incluye socorro en casos de desastre y recuperación a largo plazo, subvenciones a través de programas gubernamentales, fondos de seguros, ayuda humanitaria y compensación potencial. </a:t>
            </a:r>
            <a:endParaRPr lang="es-MX" sz="1800" dirty="0">
              <a:solidFill>
                <a:srgbClr val="222222"/>
              </a:solidFill>
              <a:latin typeface="Calibri (cuerpo)"/>
            </a:endParaRPr>
          </a:p>
        </p:txBody>
      </p:sp>
      <p:sp>
        <p:nvSpPr>
          <p:cNvPr id="7" name="CuadroTexto 6">
            <a:extLst>
              <a:ext uri="{FF2B5EF4-FFF2-40B4-BE49-F238E27FC236}">
                <a16:creationId xmlns:a16="http://schemas.microsoft.com/office/drawing/2014/main" xmlns="" id="{387F7333-1942-B53A-9964-9E1BAB12021B}"/>
              </a:ext>
            </a:extLst>
          </p:cNvPr>
          <p:cNvSpPr txBox="1"/>
          <p:nvPr/>
        </p:nvSpPr>
        <p:spPr>
          <a:xfrm>
            <a:off x="292721" y="86145"/>
            <a:ext cx="6782782" cy="815608"/>
          </a:xfrm>
          <a:prstGeom prst="rect">
            <a:avLst/>
          </a:prstGeom>
          <a:noFill/>
        </p:spPr>
        <p:txBody>
          <a:bodyPr wrap="square">
            <a:spAutoFit/>
          </a:bodyPr>
          <a:lstStyle/>
          <a:p>
            <a:r>
              <a:rPr lang="en-US" sz="3200" b="1" dirty="0" err="1">
                <a:solidFill>
                  <a:srgbClr val="0070C0"/>
                </a:solidFill>
                <a:cs typeface="Times New Roman" panose="02020603050405020304" pitchFamily="18" charset="0"/>
              </a:rPr>
              <a:t>Conceptualización</a:t>
            </a:r>
            <a:r>
              <a:rPr lang="en-US" sz="3200" b="1" dirty="0">
                <a:solidFill>
                  <a:srgbClr val="0070C0"/>
                </a:solidFill>
                <a:cs typeface="Times New Roman" panose="02020603050405020304" pitchFamily="18" charset="0"/>
              </a:rPr>
              <a:t> de </a:t>
            </a:r>
            <a:r>
              <a:rPr lang="en-US" sz="3200" b="1" dirty="0" err="1">
                <a:solidFill>
                  <a:srgbClr val="0070C0"/>
                </a:solidFill>
                <a:cs typeface="Times New Roman" panose="02020603050405020304" pitchFamily="18" charset="0"/>
              </a:rPr>
              <a:t>Perdidas</a:t>
            </a:r>
            <a:r>
              <a:rPr lang="en-US" sz="3200" b="1" dirty="0">
                <a:solidFill>
                  <a:srgbClr val="0070C0"/>
                </a:solidFill>
                <a:cs typeface="Times New Roman" panose="02020603050405020304" pitchFamily="18" charset="0"/>
              </a:rPr>
              <a:t> y </a:t>
            </a:r>
            <a:r>
              <a:rPr lang="en-US" sz="3200" b="1" dirty="0" err="1">
                <a:solidFill>
                  <a:srgbClr val="0070C0"/>
                </a:solidFill>
                <a:cs typeface="Times New Roman" panose="02020603050405020304" pitchFamily="18" charset="0"/>
              </a:rPr>
              <a:t>daños</a:t>
            </a:r>
            <a:r>
              <a:rPr lang="en-US" sz="3200" b="1" dirty="0">
                <a:solidFill>
                  <a:srgbClr val="0070C0"/>
                </a:solidFill>
                <a:cs typeface="Times New Roman" panose="02020603050405020304" pitchFamily="18" charset="0"/>
              </a:rPr>
              <a:t> </a:t>
            </a:r>
            <a:r>
              <a:rPr lang="es-PY" sz="1500" i="1" dirty="0">
                <a:solidFill>
                  <a:srgbClr val="0070C0"/>
                </a:solidFill>
                <a:latin typeface="Calibri (cuerpo)"/>
                <a:cs typeface="Times New Roman" panose="02020603050405020304" pitchFamily="18" charset="0"/>
              </a:rPr>
              <a:t>(</a:t>
            </a:r>
            <a:r>
              <a:rPr lang="es-PY" sz="1500" i="1" dirty="0">
                <a:solidFill>
                  <a:srgbClr val="0070C0"/>
                </a:solidFill>
                <a:cs typeface="Times New Roman" panose="02020603050405020304" pitchFamily="18" charset="0"/>
              </a:rPr>
              <a:t>12 minutos</a:t>
            </a:r>
            <a:r>
              <a:rPr lang="es-PY" sz="1500" i="1" dirty="0">
                <a:solidFill>
                  <a:srgbClr val="0070C0"/>
                </a:solidFill>
                <a:latin typeface="Calibri (cuerpo)"/>
                <a:cs typeface="Times New Roman" panose="02020603050405020304" pitchFamily="18" charset="0"/>
              </a:rPr>
              <a:t>)</a:t>
            </a:r>
            <a:endParaRPr lang="es-PY" sz="1500" b="1"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38733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838200" y="1167204"/>
            <a:ext cx="10515600" cy="6064623"/>
          </a:xfrm>
        </p:spPr>
        <p:txBody>
          <a:bodyPr>
            <a:normAutofit/>
          </a:bodyPr>
          <a:lstStyle/>
          <a:p>
            <a:pPr algn="just"/>
            <a:endParaRPr lang="es-PY" sz="1800" dirty="0">
              <a:solidFill>
                <a:schemeClr val="tx1"/>
              </a:solidFill>
            </a:endParaRPr>
          </a:p>
          <a:p>
            <a:pPr algn="just"/>
            <a:endParaRPr lang="es-PY" sz="1800" b="1" i="1" dirty="0">
              <a:solidFill>
                <a:schemeClr val="tx1"/>
              </a:solidFill>
              <a:effectLst/>
              <a:latin typeface="Times New Roman" panose="02020603050405020304" pitchFamily="18" charset="0"/>
            </a:endParaRPr>
          </a:p>
        </p:txBody>
      </p:sp>
      <p:sp>
        <p:nvSpPr>
          <p:cNvPr id="4" name="CuadroTexto 3">
            <a:extLst>
              <a:ext uri="{FF2B5EF4-FFF2-40B4-BE49-F238E27FC236}">
                <a16:creationId xmlns:a16="http://schemas.microsoft.com/office/drawing/2014/main" xmlns="" id="{2A87C0AC-65D1-40B9-9265-19E53EA8AF21}"/>
              </a:ext>
            </a:extLst>
          </p:cNvPr>
          <p:cNvSpPr txBox="1"/>
          <p:nvPr/>
        </p:nvSpPr>
        <p:spPr>
          <a:xfrm>
            <a:off x="211015" y="139644"/>
            <a:ext cx="9643200" cy="584775"/>
          </a:xfrm>
          <a:prstGeom prst="rect">
            <a:avLst/>
          </a:prstGeom>
          <a:noFill/>
        </p:spPr>
        <p:txBody>
          <a:bodyPr wrap="square">
            <a:spAutoFit/>
          </a:bodyPr>
          <a:lstStyle/>
          <a:p>
            <a:r>
              <a:rPr lang="es-PY" sz="3200" b="1" dirty="0">
                <a:solidFill>
                  <a:srgbClr val="0070C0"/>
                </a:solidFill>
                <a:latin typeface="Calibri (cuerpo)"/>
                <a:cs typeface="Times New Roman" panose="02020603050405020304" pitchFamily="18" charset="0"/>
              </a:rPr>
              <a:t>Contexto histórico de las perdidas y daños de la UNFCCC</a:t>
            </a:r>
            <a:endParaRPr lang="es-PY" sz="1500" i="1" dirty="0">
              <a:solidFill>
                <a:srgbClr val="0070C0"/>
              </a:solidFill>
              <a:latin typeface="Calibri (cuerpo)"/>
              <a:cs typeface="Times New Roman" panose="02020603050405020304" pitchFamily="18" charset="0"/>
            </a:endParaRPr>
          </a:p>
        </p:txBody>
      </p:sp>
      <p:sp>
        <p:nvSpPr>
          <p:cNvPr id="5" name="TextBox 4">
            <a:extLst>
              <a:ext uri="{FF2B5EF4-FFF2-40B4-BE49-F238E27FC236}">
                <a16:creationId xmlns:a16="http://schemas.microsoft.com/office/drawing/2014/main" xmlns="" id="{9D3AC3E7-0FED-8A50-E3D7-2C665A6CF004}"/>
              </a:ext>
            </a:extLst>
          </p:cNvPr>
          <p:cNvSpPr txBox="1"/>
          <p:nvPr/>
        </p:nvSpPr>
        <p:spPr>
          <a:xfrm>
            <a:off x="565483" y="1376752"/>
            <a:ext cx="10515600" cy="1477328"/>
          </a:xfrm>
          <a:prstGeom prst="rect">
            <a:avLst/>
          </a:prstGeom>
          <a:noFill/>
        </p:spPr>
        <p:txBody>
          <a:bodyPr wrap="square">
            <a:spAutoFit/>
          </a:bodyPr>
          <a:lstStyle/>
          <a:p>
            <a:pPr algn="just"/>
            <a:r>
              <a:rPr lang="es-PY" dirty="0"/>
              <a:t>La </a:t>
            </a:r>
            <a:r>
              <a:rPr lang="es-PY" b="1" dirty="0"/>
              <a:t>COP 19 </a:t>
            </a:r>
            <a:r>
              <a:rPr lang="es-PY" dirty="0"/>
              <a:t>(2013) estableció el Mecanismo Internacional de Varsovia para Pérdidas y Daños (WIM) y su Comité Ejecutivo (</a:t>
            </a:r>
            <a:r>
              <a:rPr lang="es-PY" dirty="0" err="1"/>
              <a:t>ExCom</a:t>
            </a:r>
            <a:r>
              <a:rPr lang="es-PY" dirty="0"/>
              <a:t>) para abordar las pérdidas y daños asociados con los impactos del cambio climático en los países en desarrollo que son particularmente vulnerables a los efectos adversos del cambio climático.</a:t>
            </a:r>
          </a:p>
          <a:p>
            <a:pPr algn="just"/>
            <a:endParaRPr lang="es-PY" dirty="0"/>
          </a:p>
          <a:p>
            <a:pPr algn="just"/>
            <a:r>
              <a:rPr lang="es-PY" dirty="0"/>
              <a:t>La operativización de el WIM iría estableciéndose en los próximos años, así como su plan de trabajo…</a:t>
            </a:r>
          </a:p>
        </p:txBody>
      </p:sp>
      <p:sp>
        <p:nvSpPr>
          <p:cNvPr id="7" name="TextBox 6">
            <a:extLst>
              <a:ext uri="{FF2B5EF4-FFF2-40B4-BE49-F238E27FC236}">
                <a16:creationId xmlns:a16="http://schemas.microsoft.com/office/drawing/2014/main" xmlns="" id="{91396FE6-FD67-9902-EBFC-E9FB3E66192D}"/>
              </a:ext>
            </a:extLst>
          </p:cNvPr>
          <p:cNvSpPr txBox="1"/>
          <p:nvPr/>
        </p:nvSpPr>
        <p:spPr>
          <a:xfrm>
            <a:off x="3295367" y="3440049"/>
            <a:ext cx="7785716" cy="2862322"/>
          </a:xfrm>
          <a:prstGeom prst="rect">
            <a:avLst/>
          </a:prstGeom>
          <a:noFill/>
          <a:ln w="19050">
            <a:solidFill>
              <a:schemeClr val="tx1"/>
            </a:solidFill>
            <a:prstDash val="lgDash"/>
          </a:ln>
        </p:spPr>
        <p:txBody>
          <a:bodyPr wrap="square">
            <a:spAutoFit/>
          </a:bodyPr>
          <a:lstStyle/>
          <a:p>
            <a:pPr algn="just"/>
            <a:r>
              <a:rPr lang="en-US" dirty="0"/>
              <a:t>10 </a:t>
            </a:r>
            <a:r>
              <a:rPr lang="en-US" dirty="0" err="1"/>
              <a:t>miembros</a:t>
            </a:r>
            <a:r>
              <a:rPr lang="en-US" dirty="0"/>
              <a:t> de las </a:t>
            </a:r>
            <a:r>
              <a:rPr lang="en-US" dirty="0" err="1"/>
              <a:t>Partes</a:t>
            </a:r>
            <a:r>
              <a:rPr lang="en-US" dirty="0"/>
              <a:t> del Anexo 1</a:t>
            </a:r>
          </a:p>
          <a:p>
            <a:pPr algn="just"/>
            <a:r>
              <a:rPr lang="en-US" dirty="0"/>
              <a:t>10 </a:t>
            </a:r>
            <a:r>
              <a:rPr lang="en-US" dirty="0" err="1"/>
              <a:t>miembros</a:t>
            </a:r>
            <a:r>
              <a:rPr lang="en-US" dirty="0"/>
              <a:t> de </a:t>
            </a:r>
            <a:r>
              <a:rPr lang="en-US" dirty="0" err="1"/>
              <a:t>Partes</a:t>
            </a:r>
            <a:r>
              <a:rPr lang="en-US" dirty="0"/>
              <a:t> no </a:t>
            </a:r>
            <a:r>
              <a:rPr lang="en-US" dirty="0" err="1"/>
              <a:t>incluidas</a:t>
            </a:r>
            <a:r>
              <a:rPr lang="en-US" dirty="0"/>
              <a:t> </a:t>
            </a:r>
            <a:r>
              <a:rPr lang="en-US" dirty="0" err="1"/>
              <a:t>en</a:t>
            </a:r>
            <a:r>
              <a:rPr lang="en-US" dirty="0"/>
              <a:t> </a:t>
            </a:r>
            <a:r>
              <a:rPr lang="en-US" dirty="0" err="1"/>
              <a:t>el</a:t>
            </a:r>
            <a:r>
              <a:rPr lang="en-US" dirty="0"/>
              <a:t> Anexo 1 (</a:t>
            </a:r>
            <a:r>
              <a:rPr lang="en-US" i="1" dirty="0" err="1"/>
              <a:t>Representación</a:t>
            </a:r>
            <a:r>
              <a:rPr lang="en-US" i="1" dirty="0"/>
              <a:t> regional</a:t>
            </a:r>
            <a:r>
              <a:rPr lang="en-US" dirty="0"/>
              <a:t>)</a:t>
            </a:r>
          </a:p>
          <a:p>
            <a:pPr algn="just"/>
            <a:endParaRPr lang="en-US" dirty="0"/>
          </a:p>
          <a:p>
            <a:pPr algn="just"/>
            <a:r>
              <a:rPr lang="en-US" dirty="0"/>
              <a:t>El </a:t>
            </a:r>
            <a:r>
              <a:rPr lang="en-US" dirty="0" err="1"/>
              <a:t>Excom</a:t>
            </a:r>
            <a:r>
              <a:rPr lang="en-US" dirty="0"/>
              <a:t> </a:t>
            </a:r>
            <a:r>
              <a:rPr lang="en-US" dirty="0" err="1"/>
              <a:t>realiza</a:t>
            </a:r>
            <a:r>
              <a:rPr lang="en-US" dirty="0"/>
              <a:t> un plan de </a:t>
            </a:r>
            <a:r>
              <a:rPr lang="en-US" dirty="0" err="1"/>
              <a:t>trabajo</a:t>
            </a:r>
            <a:r>
              <a:rPr lang="en-US" dirty="0"/>
              <a:t> </a:t>
            </a:r>
            <a:r>
              <a:rPr lang="en-US" dirty="0" err="1"/>
              <a:t>por</a:t>
            </a:r>
            <a:r>
              <a:rPr lang="en-US" dirty="0"/>
              <a:t> 5 </a:t>
            </a:r>
            <a:r>
              <a:rPr lang="en-US" dirty="0" err="1"/>
              <a:t>años</a:t>
            </a:r>
            <a:r>
              <a:rPr lang="en-US" dirty="0"/>
              <a:t>, y </a:t>
            </a:r>
            <a:r>
              <a:rPr lang="en-US" dirty="0" err="1"/>
              <a:t>tiene</a:t>
            </a:r>
            <a:r>
              <a:rPr lang="en-US" dirty="0"/>
              <a:t> la </a:t>
            </a:r>
            <a:r>
              <a:rPr lang="en-US" dirty="0" err="1"/>
              <a:t>facultad</a:t>
            </a:r>
            <a:r>
              <a:rPr lang="en-US" dirty="0"/>
              <a:t> de </a:t>
            </a:r>
            <a:r>
              <a:rPr lang="en-US" dirty="0" err="1"/>
              <a:t>establecer</a:t>
            </a:r>
            <a:r>
              <a:rPr lang="en-US" dirty="0"/>
              <a:t> </a:t>
            </a:r>
            <a:r>
              <a:rPr lang="en-US" dirty="0" err="1"/>
              <a:t>grupos</a:t>
            </a:r>
            <a:r>
              <a:rPr lang="en-US" dirty="0"/>
              <a:t> de </a:t>
            </a:r>
            <a:r>
              <a:rPr lang="en-US" dirty="0" err="1"/>
              <a:t>expertos</a:t>
            </a:r>
            <a:r>
              <a:rPr lang="en-US" dirty="0"/>
              <a:t>, </a:t>
            </a:r>
            <a:r>
              <a:rPr lang="en-US" dirty="0" err="1"/>
              <a:t>subcomités</a:t>
            </a:r>
            <a:r>
              <a:rPr lang="en-US" dirty="0"/>
              <a:t>, </a:t>
            </a:r>
            <a:r>
              <a:rPr lang="en-US" dirty="0" err="1"/>
              <a:t>paneles</a:t>
            </a:r>
            <a:r>
              <a:rPr lang="en-US" dirty="0"/>
              <a:t>, </a:t>
            </a:r>
            <a:r>
              <a:rPr lang="en-US" dirty="0" err="1"/>
              <a:t>grupos</a:t>
            </a:r>
            <a:r>
              <a:rPr lang="en-US" dirty="0"/>
              <a:t> </a:t>
            </a:r>
            <a:r>
              <a:rPr lang="en-US" dirty="0" err="1"/>
              <a:t>asesores</a:t>
            </a:r>
            <a:r>
              <a:rPr lang="en-US" dirty="0"/>
              <a:t> </a:t>
            </a:r>
            <a:r>
              <a:rPr lang="en-US" dirty="0" err="1"/>
              <a:t>temáticos</a:t>
            </a:r>
            <a:r>
              <a:rPr lang="en-US" dirty="0"/>
              <a:t> o </a:t>
            </a:r>
            <a:r>
              <a:rPr lang="en-US" dirty="0" err="1"/>
              <a:t>grupos</a:t>
            </a:r>
            <a:r>
              <a:rPr lang="en-US" dirty="0"/>
              <a:t> de </a:t>
            </a:r>
            <a:r>
              <a:rPr lang="en-US" dirty="0" err="1"/>
              <a:t>trabajo</a:t>
            </a:r>
            <a:r>
              <a:rPr lang="en-US" dirty="0"/>
              <a:t> ad hoc </a:t>
            </a:r>
            <a:r>
              <a:rPr lang="en-US" dirty="0" err="1"/>
              <a:t>enfocados</a:t>
            </a:r>
            <a:r>
              <a:rPr lang="en-US" dirty="0"/>
              <a:t> </a:t>
            </a:r>
            <a:r>
              <a:rPr lang="en-US" dirty="0" err="1"/>
              <a:t>en</a:t>
            </a:r>
            <a:r>
              <a:rPr lang="en-US" dirty="0"/>
              <a:t> </a:t>
            </a:r>
            <a:r>
              <a:rPr lang="en-US" dirty="0" err="1"/>
              <a:t>tareas</a:t>
            </a:r>
            <a:r>
              <a:rPr lang="en-US" dirty="0"/>
              <a:t>, </a:t>
            </a:r>
            <a:r>
              <a:rPr lang="en-US" dirty="0" err="1"/>
              <a:t>en</a:t>
            </a:r>
            <a:r>
              <a:rPr lang="en-US" dirty="0"/>
              <a:t> </a:t>
            </a:r>
            <a:r>
              <a:rPr lang="en-US" dirty="0" err="1"/>
              <a:t>una</a:t>
            </a:r>
            <a:r>
              <a:rPr lang="en-US" dirty="0"/>
              <a:t> </a:t>
            </a:r>
            <a:r>
              <a:rPr lang="en-US" dirty="0" err="1"/>
              <a:t>función</a:t>
            </a:r>
            <a:r>
              <a:rPr lang="en-US" dirty="0"/>
              <a:t> </a:t>
            </a:r>
            <a:r>
              <a:rPr lang="en-US" dirty="0" err="1"/>
              <a:t>asesora</a:t>
            </a:r>
            <a:r>
              <a:rPr lang="en-US" dirty="0"/>
              <a:t>, para </a:t>
            </a:r>
            <a:r>
              <a:rPr lang="en-US" dirty="0" err="1"/>
              <a:t>ayudar</a:t>
            </a:r>
            <a:r>
              <a:rPr lang="en-US" dirty="0"/>
              <a:t> a </a:t>
            </a:r>
            <a:r>
              <a:rPr lang="en-US" dirty="0" err="1"/>
              <a:t>ejecutar</a:t>
            </a:r>
            <a:r>
              <a:rPr lang="en-US" dirty="0"/>
              <a:t> </a:t>
            </a:r>
            <a:r>
              <a:rPr lang="en-US" dirty="0" err="1"/>
              <a:t>el</a:t>
            </a:r>
            <a:r>
              <a:rPr lang="en-US" dirty="0"/>
              <a:t> </a:t>
            </a:r>
            <a:r>
              <a:rPr lang="en-US" dirty="0" err="1"/>
              <a:t>trabajo</a:t>
            </a:r>
            <a:r>
              <a:rPr lang="en-US" dirty="0"/>
              <a:t> del </a:t>
            </a:r>
            <a:r>
              <a:rPr lang="en-US" dirty="0" err="1"/>
              <a:t>Comité</a:t>
            </a:r>
            <a:r>
              <a:rPr lang="en-US" dirty="0"/>
              <a:t> </a:t>
            </a:r>
            <a:r>
              <a:rPr lang="en-US" dirty="0" err="1"/>
              <a:t>Ejecutivo</a:t>
            </a:r>
            <a:endParaRPr lang="en-US" dirty="0"/>
          </a:p>
          <a:p>
            <a:pPr algn="just"/>
            <a:r>
              <a:rPr lang="en-US" dirty="0"/>
              <a:t> </a:t>
            </a:r>
          </a:p>
          <a:p>
            <a:pPr algn="just"/>
            <a:r>
              <a:rPr lang="en-US" dirty="0"/>
              <a:t>El </a:t>
            </a:r>
            <a:r>
              <a:rPr lang="en-US" dirty="0" err="1"/>
              <a:t>Excom</a:t>
            </a:r>
            <a:r>
              <a:rPr lang="en-US" dirty="0"/>
              <a:t> se </a:t>
            </a:r>
            <a:r>
              <a:rPr lang="en-US" dirty="0" err="1"/>
              <a:t>reunirá</a:t>
            </a:r>
            <a:r>
              <a:rPr lang="en-US" dirty="0"/>
              <a:t> al </a:t>
            </a:r>
            <a:r>
              <a:rPr lang="en-US" dirty="0" err="1"/>
              <a:t>menos</a:t>
            </a:r>
            <a:r>
              <a:rPr lang="en-US" dirty="0"/>
              <a:t> dos </a:t>
            </a:r>
            <a:r>
              <a:rPr lang="en-US" dirty="0" err="1"/>
              <a:t>veces</a:t>
            </a:r>
            <a:r>
              <a:rPr lang="en-US" dirty="0"/>
              <a:t> al </a:t>
            </a:r>
            <a:r>
              <a:rPr lang="en-US" dirty="0" err="1"/>
              <a:t>año</a:t>
            </a:r>
            <a:r>
              <a:rPr lang="en-US" dirty="0"/>
              <a:t> para </a:t>
            </a:r>
            <a:r>
              <a:rPr lang="en-US" dirty="0" err="1"/>
              <a:t>revisar</a:t>
            </a:r>
            <a:r>
              <a:rPr lang="en-US" dirty="0"/>
              <a:t> </a:t>
            </a:r>
            <a:r>
              <a:rPr lang="en-US" dirty="0" err="1"/>
              <a:t>avances</a:t>
            </a:r>
            <a:r>
              <a:rPr lang="en-US" dirty="0"/>
              <a:t> </a:t>
            </a:r>
            <a:r>
              <a:rPr lang="en-US" dirty="0" err="1"/>
              <a:t>vinculados</a:t>
            </a:r>
            <a:r>
              <a:rPr lang="en-US" dirty="0"/>
              <a:t> al plan y a </a:t>
            </a:r>
            <a:r>
              <a:rPr lang="en-US" dirty="0" err="1"/>
              <a:t>los</a:t>
            </a:r>
            <a:r>
              <a:rPr lang="en-US" dirty="0"/>
              <a:t> </a:t>
            </a:r>
            <a:r>
              <a:rPr lang="en-US" dirty="0" err="1"/>
              <a:t>mandatos</a:t>
            </a:r>
            <a:r>
              <a:rPr lang="en-US" dirty="0"/>
              <a:t> de la COP</a:t>
            </a:r>
          </a:p>
        </p:txBody>
      </p:sp>
      <p:sp>
        <p:nvSpPr>
          <p:cNvPr id="8" name="Rectangle 7">
            <a:extLst>
              <a:ext uri="{FF2B5EF4-FFF2-40B4-BE49-F238E27FC236}">
                <a16:creationId xmlns:a16="http://schemas.microsoft.com/office/drawing/2014/main" xmlns="" id="{83D668AE-265A-75A1-087C-2563153EED8A}"/>
              </a:ext>
            </a:extLst>
          </p:cNvPr>
          <p:cNvSpPr/>
          <p:nvPr/>
        </p:nvSpPr>
        <p:spPr>
          <a:xfrm>
            <a:off x="338711" y="3545305"/>
            <a:ext cx="2683939" cy="2651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Y" dirty="0"/>
              <a:t>Estructura operativa</a:t>
            </a:r>
            <a:endParaRPr lang="en-US" dirty="0"/>
          </a:p>
        </p:txBody>
      </p:sp>
    </p:spTree>
    <p:extLst>
      <p:ext uri="{BB962C8B-B14F-4D97-AF65-F5344CB8AC3E}">
        <p14:creationId xmlns:p14="http://schemas.microsoft.com/office/powerpoint/2010/main" val="4101138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BD81D081-0F05-87FA-03A9-2D2451276111}"/>
              </a:ext>
            </a:extLst>
          </p:cNvPr>
          <p:cNvSpPr>
            <a:spLocks noGrp="1"/>
          </p:cNvSpPr>
          <p:nvPr>
            <p:ph type="body" idx="1"/>
          </p:nvPr>
        </p:nvSpPr>
        <p:spPr>
          <a:xfrm>
            <a:off x="838200" y="2910267"/>
            <a:ext cx="10515600" cy="3808089"/>
          </a:xfrm>
        </p:spPr>
        <p:txBody>
          <a:bodyPr/>
          <a:lstStyle/>
          <a:p>
            <a:pPr marL="285750" indent="-285750" algn="just">
              <a:buFont typeface="Arial" panose="020B0604020202020204" pitchFamily="34" charset="0"/>
              <a:buChar char="•"/>
            </a:pPr>
            <a:r>
              <a:rPr lang="es-ES" sz="1800" b="1" dirty="0">
                <a:solidFill>
                  <a:schemeClr val="tx1"/>
                </a:solidFill>
              </a:rPr>
              <a:t>Mejorar el conocimiento y la comprensión </a:t>
            </a:r>
            <a:r>
              <a:rPr lang="es-ES" sz="1800" dirty="0">
                <a:solidFill>
                  <a:schemeClr val="tx1"/>
                </a:solidFill>
              </a:rPr>
              <a:t>de los enfoques integrales de gestión de riesgos para abordar las pérdidas y los daños asociados con los efectos adversos del cambio climático, incluidos los impactos de evolución lenta </a:t>
            </a:r>
          </a:p>
          <a:p>
            <a:pPr marL="285750" indent="-285750" algn="just">
              <a:buFont typeface="Arial" panose="020B0604020202020204" pitchFamily="34" charset="0"/>
              <a:buChar char="•"/>
            </a:pPr>
            <a:r>
              <a:rPr lang="es-ES" sz="1800" b="1" dirty="0">
                <a:solidFill>
                  <a:schemeClr val="tx1"/>
                </a:solidFill>
              </a:rPr>
              <a:t>Fortalecimiento del diálogo</a:t>
            </a:r>
            <a:r>
              <a:rPr lang="es-ES" sz="1800" dirty="0">
                <a:solidFill>
                  <a:schemeClr val="tx1"/>
                </a:solidFill>
              </a:rPr>
              <a:t>, la coordinación, la coherencia y las sinergias entre las partes interesadas pertinentes </a:t>
            </a:r>
          </a:p>
          <a:p>
            <a:pPr marL="285750" indent="-285750" algn="just">
              <a:buFont typeface="Arial" panose="020B0604020202020204" pitchFamily="34" charset="0"/>
              <a:buChar char="•"/>
            </a:pPr>
            <a:r>
              <a:rPr lang="es-ES" sz="1800" b="1" dirty="0">
                <a:solidFill>
                  <a:schemeClr val="tx1"/>
                </a:solidFill>
              </a:rPr>
              <a:t>Mejorar la acción y el apoyo</a:t>
            </a:r>
            <a:r>
              <a:rPr lang="es-ES" sz="1800" dirty="0">
                <a:solidFill>
                  <a:schemeClr val="tx1"/>
                </a:solidFill>
              </a:rPr>
              <a:t>, incluidas las finanzas, la tecnología y la creación de capacidad, para hacer frente a las pérdidas y los daños asociados con los efectos adversos del cambio climático, para que los países puedan emprender acciones.</a:t>
            </a:r>
            <a:endParaRPr lang="en-US" sz="1800" dirty="0">
              <a:solidFill>
                <a:schemeClr val="tx1"/>
              </a:solidFill>
            </a:endParaRPr>
          </a:p>
        </p:txBody>
      </p:sp>
      <p:sp>
        <p:nvSpPr>
          <p:cNvPr id="4" name="CuadroTexto 3">
            <a:extLst>
              <a:ext uri="{FF2B5EF4-FFF2-40B4-BE49-F238E27FC236}">
                <a16:creationId xmlns:a16="http://schemas.microsoft.com/office/drawing/2014/main" xmlns="" id="{36A5567A-C9FC-B245-92D8-534AE81F8909}"/>
              </a:ext>
            </a:extLst>
          </p:cNvPr>
          <p:cNvSpPr txBox="1"/>
          <p:nvPr/>
        </p:nvSpPr>
        <p:spPr>
          <a:xfrm>
            <a:off x="211015" y="139644"/>
            <a:ext cx="9643200" cy="584775"/>
          </a:xfrm>
          <a:prstGeom prst="rect">
            <a:avLst/>
          </a:prstGeom>
          <a:noFill/>
        </p:spPr>
        <p:txBody>
          <a:bodyPr wrap="square">
            <a:spAutoFit/>
          </a:bodyPr>
          <a:lstStyle/>
          <a:p>
            <a:r>
              <a:rPr lang="es-PY" sz="3200" b="1" dirty="0">
                <a:solidFill>
                  <a:srgbClr val="0070C0"/>
                </a:solidFill>
                <a:latin typeface="Calibri (cuerpo)"/>
                <a:cs typeface="Times New Roman" panose="02020603050405020304" pitchFamily="18" charset="0"/>
              </a:rPr>
              <a:t>Contexto histórico de las perdidas y daños de la UNFCCC</a:t>
            </a:r>
            <a:endParaRPr lang="es-PY" sz="1500" i="1" dirty="0">
              <a:solidFill>
                <a:srgbClr val="0070C0"/>
              </a:solidFill>
              <a:latin typeface="Calibri (cuerpo)"/>
              <a:cs typeface="Times New Roman" panose="02020603050405020304" pitchFamily="18" charset="0"/>
            </a:endParaRPr>
          </a:p>
        </p:txBody>
      </p:sp>
      <p:sp>
        <p:nvSpPr>
          <p:cNvPr id="6" name="TextBox 5">
            <a:extLst>
              <a:ext uri="{FF2B5EF4-FFF2-40B4-BE49-F238E27FC236}">
                <a16:creationId xmlns:a16="http://schemas.microsoft.com/office/drawing/2014/main" xmlns="" id="{78EE1D00-E111-DF04-0B16-6F911E605A14}"/>
              </a:ext>
            </a:extLst>
          </p:cNvPr>
          <p:cNvSpPr txBox="1"/>
          <p:nvPr/>
        </p:nvSpPr>
        <p:spPr>
          <a:xfrm>
            <a:off x="432269" y="2418052"/>
            <a:ext cx="6094520" cy="369332"/>
          </a:xfrm>
          <a:prstGeom prst="rect">
            <a:avLst/>
          </a:prstGeom>
          <a:noFill/>
        </p:spPr>
        <p:txBody>
          <a:bodyPr wrap="square">
            <a:spAutoFit/>
          </a:bodyPr>
          <a:lstStyle/>
          <a:p>
            <a:pPr algn="just"/>
            <a:r>
              <a:rPr lang="es-PY" b="1" dirty="0"/>
              <a:t>Objetivos del WIM</a:t>
            </a:r>
          </a:p>
        </p:txBody>
      </p:sp>
    </p:spTree>
    <p:extLst>
      <p:ext uri="{BB962C8B-B14F-4D97-AF65-F5344CB8AC3E}">
        <p14:creationId xmlns:p14="http://schemas.microsoft.com/office/powerpoint/2010/main" val="423230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C604C66-C81B-46D8-AD62-FF5BF8569218}"/>
              </a:ext>
            </a:extLst>
          </p:cNvPr>
          <p:cNvSpPr>
            <a:spLocks noGrp="1"/>
          </p:cNvSpPr>
          <p:nvPr>
            <p:ph type="body" idx="1"/>
          </p:nvPr>
        </p:nvSpPr>
        <p:spPr>
          <a:xfrm>
            <a:off x="838200" y="1154280"/>
            <a:ext cx="10515600" cy="6064623"/>
          </a:xfrm>
        </p:spPr>
        <p:txBody>
          <a:bodyPr>
            <a:normAutofit/>
          </a:bodyPr>
          <a:lstStyle/>
          <a:p>
            <a:pPr algn="just"/>
            <a:endParaRPr lang="es-PY" sz="1800" dirty="0">
              <a:solidFill>
                <a:schemeClr val="tx1"/>
              </a:solidFill>
            </a:endParaRPr>
          </a:p>
          <a:p>
            <a:pPr algn="just"/>
            <a:endParaRPr lang="es-PY" sz="1800" b="1" i="1" dirty="0">
              <a:solidFill>
                <a:schemeClr val="tx1"/>
              </a:solidFill>
              <a:effectLst/>
              <a:latin typeface="Times New Roman" panose="02020603050405020304" pitchFamily="18" charset="0"/>
            </a:endParaRPr>
          </a:p>
        </p:txBody>
      </p:sp>
      <p:sp>
        <p:nvSpPr>
          <p:cNvPr id="4" name="CuadroTexto 3">
            <a:extLst>
              <a:ext uri="{FF2B5EF4-FFF2-40B4-BE49-F238E27FC236}">
                <a16:creationId xmlns:a16="http://schemas.microsoft.com/office/drawing/2014/main" xmlns="" id="{2A87C0AC-65D1-40B9-9265-19E53EA8AF21}"/>
              </a:ext>
            </a:extLst>
          </p:cNvPr>
          <p:cNvSpPr txBox="1"/>
          <p:nvPr/>
        </p:nvSpPr>
        <p:spPr>
          <a:xfrm>
            <a:off x="211014" y="139644"/>
            <a:ext cx="11980986" cy="815608"/>
          </a:xfrm>
          <a:prstGeom prst="rect">
            <a:avLst/>
          </a:prstGeom>
          <a:noFill/>
        </p:spPr>
        <p:txBody>
          <a:bodyPr wrap="square">
            <a:spAutoFit/>
          </a:bodyPr>
          <a:lstStyle/>
          <a:p>
            <a:r>
              <a:rPr lang="es-PY" sz="3200" b="1" dirty="0">
                <a:solidFill>
                  <a:srgbClr val="0070C0"/>
                </a:solidFill>
                <a:latin typeface="Calibri (cuerpo)"/>
                <a:cs typeface="Times New Roman" panose="02020603050405020304" pitchFamily="18" charset="0"/>
              </a:rPr>
              <a:t>Contexto histórico de las perdidas y daños de la UNFCCC </a:t>
            </a:r>
          </a:p>
          <a:p>
            <a:r>
              <a:rPr lang="es-PY" sz="1500" i="1" dirty="0">
                <a:solidFill>
                  <a:srgbClr val="0070C0"/>
                </a:solidFill>
                <a:latin typeface="Calibri (cuerpo)"/>
                <a:cs typeface="Times New Roman" panose="02020603050405020304" pitchFamily="18" charset="0"/>
              </a:rPr>
              <a:t>(</a:t>
            </a:r>
            <a:r>
              <a:rPr lang="es-PY" sz="1500" i="1" dirty="0">
                <a:solidFill>
                  <a:srgbClr val="0070C0"/>
                </a:solidFill>
                <a:cs typeface="Times New Roman" panose="02020603050405020304" pitchFamily="18" charset="0"/>
              </a:rPr>
              <a:t>20 minutos</a:t>
            </a:r>
            <a:r>
              <a:rPr lang="es-PY" sz="1500" i="1" dirty="0">
                <a:solidFill>
                  <a:srgbClr val="0070C0"/>
                </a:solidFill>
                <a:latin typeface="Calibri (cuerpo)"/>
                <a:cs typeface="Times New Roman" panose="02020603050405020304" pitchFamily="18" charset="0"/>
              </a:rPr>
              <a:t>)</a:t>
            </a:r>
          </a:p>
        </p:txBody>
      </p:sp>
      <p:pic>
        <p:nvPicPr>
          <p:cNvPr id="5" name="Picture 4" descr="Diagram&#10;&#10;Description automatically generated">
            <a:extLst>
              <a:ext uri="{FF2B5EF4-FFF2-40B4-BE49-F238E27FC236}">
                <a16:creationId xmlns:a16="http://schemas.microsoft.com/office/drawing/2014/main" xmlns="" id="{2EC8F94F-F985-3682-9AC1-5F182C466A20}"/>
              </a:ext>
            </a:extLst>
          </p:cNvPr>
          <p:cNvPicPr>
            <a:picLocks noChangeAspect="1"/>
          </p:cNvPicPr>
          <p:nvPr/>
        </p:nvPicPr>
        <p:blipFill>
          <a:blip r:embed="rId2"/>
          <a:stretch>
            <a:fillRect/>
          </a:stretch>
        </p:blipFill>
        <p:spPr>
          <a:xfrm>
            <a:off x="211014" y="955252"/>
            <a:ext cx="7604560" cy="5448043"/>
          </a:xfrm>
          <a:prstGeom prst="rect">
            <a:avLst/>
          </a:prstGeom>
        </p:spPr>
      </p:pic>
      <p:sp>
        <p:nvSpPr>
          <p:cNvPr id="15" name="TextBox 14">
            <a:extLst>
              <a:ext uri="{FF2B5EF4-FFF2-40B4-BE49-F238E27FC236}">
                <a16:creationId xmlns:a16="http://schemas.microsoft.com/office/drawing/2014/main" xmlns="" id="{282A73CF-28BC-925E-A543-F3B887CEA36B}"/>
              </a:ext>
            </a:extLst>
          </p:cNvPr>
          <p:cNvSpPr txBox="1"/>
          <p:nvPr/>
        </p:nvSpPr>
        <p:spPr>
          <a:xfrm>
            <a:off x="8027632" y="1324982"/>
            <a:ext cx="3468950" cy="5078313"/>
          </a:xfrm>
          <a:prstGeom prst="rect">
            <a:avLst/>
          </a:prstGeom>
          <a:noFill/>
        </p:spPr>
        <p:txBody>
          <a:bodyPr wrap="square">
            <a:spAutoFit/>
          </a:bodyPr>
          <a:lstStyle/>
          <a:p>
            <a:pPr algn="just"/>
            <a:r>
              <a:rPr lang="en-US" b="1" dirty="0"/>
              <a:t>Los </a:t>
            </a:r>
            <a:r>
              <a:rPr lang="en-US" b="1" dirty="0" err="1"/>
              <a:t>grupos</a:t>
            </a:r>
            <a:r>
              <a:rPr lang="en-US" b="1" dirty="0"/>
              <a:t> de </a:t>
            </a:r>
            <a:r>
              <a:rPr lang="en-US" b="1" dirty="0" err="1"/>
              <a:t>expertos</a:t>
            </a:r>
            <a:r>
              <a:rPr lang="en-US" b="1" dirty="0"/>
              <a:t> </a:t>
            </a:r>
            <a:r>
              <a:rPr lang="en-US" b="1" dirty="0" err="1"/>
              <a:t>asisten</a:t>
            </a:r>
            <a:r>
              <a:rPr lang="en-US" b="1" dirty="0"/>
              <a:t> al ExCom </a:t>
            </a:r>
            <a:r>
              <a:rPr lang="en-US" b="1" dirty="0" err="1"/>
              <a:t>en</a:t>
            </a:r>
            <a:r>
              <a:rPr lang="en-US" b="1" dirty="0"/>
              <a:t> </a:t>
            </a:r>
            <a:r>
              <a:rPr lang="en-US" b="1" dirty="0" err="1"/>
              <a:t>el</a:t>
            </a:r>
            <a:r>
              <a:rPr lang="en-US" b="1" dirty="0"/>
              <a:t> </a:t>
            </a:r>
            <a:r>
              <a:rPr lang="en-US" b="1" dirty="0" err="1"/>
              <a:t>cumplimiento</a:t>
            </a:r>
            <a:r>
              <a:rPr lang="en-US" b="1" dirty="0"/>
              <a:t> de </a:t>
            </a:r>
            <a:r>
              <a:rPr lang="en-US" b="1" dirty="0" err="1"/>
              <a:t>los</a:t>
            </a:r>
            <a:r>
              <a:rPr lang="en-US" b="1" dirty="0"/>
              <a:t> </a:t>
            </a:r>
            <a:r>
              <a:rPr lang="en-US" b="1" dirty="0" err="1"/>
              <a:t>mandatos</a:t>
            </a:r>
            <a:r>
              <a:rPr lang="en-US" b="1" dirty="0"/>
              <a:t> </a:t>
            </a:r>
            <a:r>
              <a:rPr lang="en-US" dirty="0" err="1"/>
              <a:t>pertinentes</a:t>
            </a:r>
            <a:r>
              <a:rPr lang="en-US" dirty="0"/>
              <a:t> de las </a:t>
            </a:r>
            <a:r>
              <a:rPr lang="en-US" dirty="0" err="1"/>
              <a:t>Partes</a:t>
            </a:r>
            <a:r>
              <a:rPr lang="en-US" dirty="0"/>
              <a:t> y </a:t>
            </a:r>
            <a:r>
              <a:rPr lang="en-US" dirty="0" err="1"/>
              <a:t>en</a:t>
            </a:r>
            <a:r>
              <a:rPr lang="en-US" dirty="0"/>
              <a:t> la </a:t>
            </a:r>
            <a:r>
              <a:rPr lang="en-US" dirty="0" err="1"/>
              <a:t>realización</a:t>
            </a:r>
            <a:r>
              <a:rPr lang="en-US" dirty="0"/>
              <a:t> de </a:t>
            </a:r>
            <a:r>
              <a:rPr lang="en-US" dirty="0" err="1"/>
              <a:t>actividades</a:t>
            </a:r>
            <a:r>
              <a:rPr lang="en-US" dirty="0"/>
              <a:t> </a:t>
            </a:r>
            <a:r>
              <a:rPr lang="en-US" dirty="0" err="1"/>
              <a:t>contenidas</a:t>
            </a:r>
            <a:r>
              <a:rPr lang="en-US" dirty="0"/>
              <a:t> </a:t>
            </a:r>
            <a:r>
              <a:rPr lang="en-US" dirty="0" err="1"/>
              <a:t>en</a:t>
            </a:r>
            <a:r>
              <a:rPr lang="en-US" dirty="0"/>
              <a:t> </a:t>
            </a:r>
            <a:r>
              <a:rPr lang="en-US" dirty="0" err="1"/>
              <a:t>su</a:t>
            </a:r>
            <a:r>
              <a:rPr lang="en-US" dirty="0"/>
              <a:t> plan de </a:t>
            </a:r>
            <a:r>
              <a:rPr lang="en-US" dirty="0" err="1"/>
              <a:t>trabajo</a:t>
            </a:r>
            <a:r>
              <a:rPr lang="en-US" dirty="0"/>
              <a:t> </a:t>
            </a:r>
            <a:r>
              <a:rPr lang="en-US" dirty="0" err="1"/>
              <a:t>móvil</a:t>
            </a:r>
            <a:r>
              <a:rPr lang="en-US" dirty="0"/>
              <a:t> de </a:t>
            </a:r>
            <a:r>
              <a:rPr lang="en-US" dirty="0" err="1"/>
              <a:t>cinco</a:t>
            </a:r>
            <a:r>
              <a:rPr lang="en-US" dirty="0"/>
              <a:t> </a:t>
            </a:r>
            <a:r>
              <a:rPr lang="en-US" dirty="0" err="1"/>
              <a:t>años</a:t>
            </a:r>
            <a:r>
              <a:rPr lang="en-US" dirty="0"/>
              <a:t>.</a:t>
            </a:r>
          </a:p>
          <a:p>
            <a:pPr algn="just"/>
            <a:endParaRPr lang="en-US" dirty="0"/>
          </a:p>
          <a:p>
            <a:pPr algn="just"/>
            <a:r>
              <a:rPr lang="en-US" b="1" dirty="0" err="1"/>
              <a:t>Cada</a:t>
            </a:r>
            <a:r>
              <a:rPr lang="en-US" b="1" dirty="0"/>
              <a:t> uno de </a:t>
            </a:r>
            <a:r>
              <a:rPr lang="en-US" b="1" dirty="0" err="1"/>
              <a:t>los</a:t>
            </a:r>
            <a:r>
              <a:rPr lang="en-US" b="1" dirty="0"/>
              <a:t> </a:t>
            </a:r>
            <a:r>
              <a:rPr lang="en-US" b="1" dirty="0" err="1"/>
              <a:t>grupos</a:t>
            </a:r>
            <a:r>
              <a:rPr lang="en-US" b="1" dirty="0"/>
              <a:t> de </a:t>
            </a:r>
            <a:r>
              <a:rPr lang="en-US" b="1" dirty="0" err="1"/>
              <a:t>expertos</a:t>
            </a:r>
            <a:r>
              <a:rPr lang="en-US" b="1" dirty="0"/>
              <a:t> </a:t>
            </a:r>
            <a:r>
              <a:rPr lang="en-US" b="1" dirty="0" err="1"/>
              <a:t>tiene</a:t>
            </a:r>
            <a:r>
              <a:rPr lang="en-US" b="1" dirty="0"/>
              <a:t> la </a:t>
            </a:r>
            <a:r>
              <a:rPr lang="en-US" b="1" dirty="0" err="1"/>
              <a:t>tarea</a:t>
            </a:r>
            <a:r>
              <a:rPr lang="en-US" b="1" dirty="0"/>
              <a:t> de </a:t>
            </a:r>
            <a:r>
              <a:rPr lang="en-US" b="1" dirty="0" err="1"/>
              <a:t>desarrollar</a:t>
            </a:r>
            <a:r>
              <a:rPr lang="en-US" b="1" dirty="0"/>
              <a:t> un Plan de </a:t>
            </a:r>
            <a:r>
              <a:rPr lang="en-US" b="1" dirty="0" err="1"/>
              <a:t>Acción</a:t>
            </a:r>
            <a:r>
              <a:rPr lang="en-US" b="1" dirty="0"/>
              <a:t> </a:t>
            </a:r>
            <a:r>
              <a:rPr lang="en-US" dirty="0"/>
              <a:t>para </a:t>
            </a:r>
            <a:r>
              <a:rPr lang="en-US" dirty="0" err="1"/>
              <a:t>guiar</a:t>
            </a:r>
            <a:r>
              <a:rPr lang="en-US" dirty="0"/>
              <a:t> la </a:t>
            </a:r>
            <a:r>
              <a:rPr lang="en-US" dirty="0" err="1"/>
              <a:t>planificación</a:t>
            </a:r>
            <a:r>
              <a:rPr lang="en-US" dirty="0"/>
              <a:t> e </a:t>
            </a:r>
            <a:r>
              <a:rPr lang="en-US" dirty="0" err="1"/>
              <a:t>implementación</a:t>
            </a:r>
            <a:r>
              <a:rPr lang="en-US" dirty="0"/>
              <a:t> de </a:t>
            </a:r>
            <a:r>
              <a:rPr lang="en-US" dirty="0" err="1"/>
              <a:t>su</a:t>
            </a:r>
            <a:r>
              <a:rPr lang="en-US" dirty="0"/>
              <a:t> </a:t>
            </a:r>
            <a:r>
              <a:rPr lang="en-US" dirty="0" err="1"/>
              <a:t>trabajo</a:t>
            </a:r>
            <a:r>
              <a:rPr lang="en-US" dirty="0"/>
              <a:t>.</a:t>
            </a:r>
          </a:p>
          <a:p>
            <a:pPr algn="just"/>
            <a:endParaRPr lang="en-US" dirty="0"/>
          </a:p>
          <a:p>
            <a:pPr algn="just"/>
            <a:r>
              <a:rPr lang="en-US" dirty="0"/>
              <a:t>El ExCom y sus </a:t>
            </a:r>
            <a:r>
              <a:rPr lang="en-US" dirty="0" err="1"/>
              <a:t>grupos</a:t>
            </a:r>
            <a:r>
              <a:rPr lang="en-US" dirty="0"/>
              <a:t> de </a:t>
            </a:r>
            <a:r>
              <a:rPr lang="en-US" dirty="0" err="1"/>
              <a:t>expertos</a:t>
            </a:r>
            <a:r>
              <a:rPr lang="en-US" dirty="0"/>
              <a:t> </a:t>
            </a:r>
            <a:r>
              <a:rPr lang="en-US" dirty="0" err="1"/>
              <a:t>también</a:t>
            </a:r>
            <a:r>
              <a:rPr lang="en-US" dirty="0"/>
              <a:t> </a:t>
            </a:r>
            <a:r>
              <a:rPr lang="en-US" dirty="0" err="1"/>
              <a:t>tienen</a:t>
            </a:r>
            <a:r>
              <a:rPr lang="en-US" dirty="0"/>
              <a:t> la </a:t>
            </a:r>
            <a:r>
              <a:rPr lang="en-US" dirty="0" err="1"/>
              <a:t>tarea</a:t>
            </a:r>
            <a:r>
              <a:rPr lang="en-US" dirty="0"/>
              <a:t> de </a:t>
            </a:r>
            <a:r>
              <a:rPr lang="en-US" dirty="0" err="1"/>
              <a:t>desarrollar</a:t>
            </a:r>
            <a:r>
              <a:rPr lang="en-US" dirty="0"/>
              <a:t> </a:t>
            </a:r>
            <a:r>
              <a:rPr lang="en-US" b="1" dirty="0" err="1"/>
              <a:t>guías</a:t>
            </a:r>
            <a:r>
              <a:rPr lang="en-US" b="1" dirty="0"/>
              <a:t> </a:t>
            </a:r>
            <a:r>
              <a:rPr lang="en-US" b="1" dirty="0" err="1"/>
              <a:t>técnicas</a:t>
            </a:r>
            <a:r>
              <a:rPr lang="en-US" b="1" dirty="0"/>
              <a:t> </a:t>
            </a:r>
            <a:r>
              <a:rPr lang="en-US" b="1" dirty="0" err="1"/>
              <a:t>dentro</a:t>
            </a:r>
            <a:r>
              <a:rPr lang="en-US" b="1" dirty="0"/>
              <a:t> de </a:t>
            </a:r>
            <a:r>
              <a:rPr lang="en-US" b="1" dirty="0" err="1"/>
              <a:t>su</a:t>
            </a:r>
            <a:r>
              <a:rPr lang="en-US" b="1" dirty="0"/>
              <a:t> </a:t>
            </a:r>
            <a:r>
              <a:rPr lang="en-US" b="1" dirty="0" err="1"/>
              <a:t>trabajo</a:t>
            </a:r>
            <a:r>
              <a:rPr lang="en-US" b="1" dirty="0"/>
              <a:t> </a:t>
            </a:r>
            <a:r>
              <a:rPr lang="en-US" b="1" dirty="0" err="1"/>
              <a:t>en</a:t>
            </a:r>
            <a:r>
              <a:rPr lang="en-US" b="1" dirty="0"/>
              <a:t> </a:t>
            </a:r>
            <a:r>
              <a:rPr lang="en-US" b="1" dirty="0" err="1"/>
              <a:t>su</a:t>
            </a:r>
            <a:r>
              <a:rPr lang="en-US" b="1" dirty="0"/>
              <a:t> </a:t>
            </a:r>
            <a:r>
              <a:rPr lang="en-US" b="1" dirty="0" err="1"/>
              <a:t>área</a:t>
            </a:r>
            <a:r>
              <a:rPr lang="en-US" b="1" dirty="0"/>
              <a:t> </a:t>
            </a:r>
            <a:r>
              <a:rPr lang="en-US" b="1" dirty="0" err="1"/>
              <a:t>temática</a:t>
            </a:r>
            <a:r>
              <a:rPr lang="en-US" b="1" dirty="0"/>
              <a:t> </a:t>
            </a:r>
            <a:r>
              <a:rPr lang="en-US" b="1" dirty="0" err="1"/>
              <a:t>respectiva</a:t>
            </a:r>
            <a:r>
              <a:rPr lang="en-US" dirty="0"/>
              <a:t>.</a:t>
            </a:r>
          </a:p>
        </p:txBody>
      </p:sp>
    </p:spTree>
    <p:extLst>
      <p:ext uri="{BB962C8B-B14F-4D97-AF65-F5344CB8AC3E}">
        <p14:creationId xmlns:p14="http://schemas.microsoft.com/office/powerpoint/2010/main" val="402288715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3539</Words>
  <Application>Microsoft Office PowerPoint</Application>
  <PresentationFormat>Panorámica</PresentationFormat>
  <Paragraphs>171</Paragraphs>
  <Slides>23</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Calibri</vt:lpstr>
      <vt:lpstr>Calibri (cuerpo)</vt:lpstr>
      <vt:lpstr>Calibri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Koronivia Joint Work Agriculture</dc:title>
  <dc:creator>Agustin Carrizosa</dc:creator>
  <cp:lastModifiedBy>Tiana Jacquet</cp:lastModifiedBy>
  <cp:revision>34</cp:revision>
  <dcterms:created xsi:type="dcterms:W3CDTF">2021-06-02T14:07:07Z</dcterms:created>
  <dcterms:modified xsi:type="dcterms:W3CDTF">2022-10-24T13:16:13Z</dcterms:modified>
</cp:coreProperties>
</file>