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72" r:id="rId4"/>
    <p:sldId id="292" r:id="rId5"/>
    <p:sldId id="273" r:id="rId6"/>
    <p:sldId id="276" r:id="rId7"/>
    <p:sldId id="277" r:id="rId8"/>
    <p:sldId id="278" r:id="rId9"/>
    <p:sldId id="257" r:id="rId10"/>
    <p:sldId id="290" r:id="rId11"/>
    <p:sldId id="294" r:id="rId12"/>
    <p:sldId id="293" r:id="rId13"/>
    <p:sldId id="295" r:id="rId14"/>
    <p:sldId id="258" r:id="rId15"/>
  </p:sldIdLst>
  <p:sldSz cx="12192000" cy="6858000"/>
  <p:notesSz cx="6858000" cy="9144000"/>
  <p:embeddedFontLst>
    <p:embeddedFont>
      <p:font typeface="Gotham" charset="0"/>
      <p:regular r:id="rId17"/>
      <p:bold r:id="rId18"/>
      <p:italic r:id="rId19"/>
      <p:boldItalic r:id="rId20"/>
    </p:embeddedFont>
    <p:embeddedFont>
      <p:font typeface="Big Caslon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S-OI" initials="D" lastIdx="2" clrIdx="0">
    <p:extLst>
      <p:ext uri="{19B8F6BF-5375-455C-9EA6-DF929625EA0E}">
        <p15:presenceInfo xmlns:p15="http://schemas.microsoft.com/office/powerpoint/2012/main" xmlns="" userId="DPS-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01C"/>
    <a:srgbClr val="001C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08F2-5ED5-4338-B62C-79E45F37CC53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E4AD8-2B90-4391-8752-44C89E9A37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2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572000"/>
            <a:ext cx="5486400" cy="3600450"/>
          </a:xfrm>
        </p:spPr>
        <p:txBody>
          <a:bodyPr/>
          <a:lstStyle/>
          <a:p>
            <a:r>
              <a:rPr lang="es-PY" sz="1400" dirty="0"/>
              <a:t>Al ser parte de la SEN, me voy a referir específicamente a los daños y pérdidas relacionados con desastres.</a:t>
            </a:r>
          </a:p>
          <a:p>
            <a:endParaRPr lang="es-PY" sz="1400" dirty="0"/>
          </a:p>
          <a:p>
            <a:r>
              <a:rPr lang="es-PY" sz="1400" dirty="0"/>
              <a:t>Para ello necesariamente me tengo que referir al herramienta principal a nivel global sobre reducción del riesgo de Desastres: El Marco de Sendai</a:t>
            </a:r>
            <a:endParaRPr lang="en-U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E4AD8-2B90-4391-8752-44C89E9A37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11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9314" y="4368800"/>
            <a:ext cx="11553372" cy="81280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1C54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TÍTULO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84800"/>
            <a:ext cx="9144000" cy="1277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otha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xmlns="" val="21703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4115" y="885372"/>
            <a:ext cx="10802256" cy="53702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Título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15" y="1825625"/>
            <a:ext cx="10802256" cy="4110718"/>
          </a:xfrm>
          <a:prstGeom prst="rect">
            <a:avLst/>
          </a:prstGeom>
        </p:spPr>
        <p:txBody>
          <a:bodyPr/>
          <a:lstStyle>
            <a:lvl1pPr>
              <a:defRPr>
                <a:latin typeface="Big Caslon" panose="02000603090000020003" pitchFamily="2" charset="0"/>
              </a:defRPr>
            </a:lvl1pPr>
            <a:lvl2pPr>
              <a:defRPr>
                <a:latin typeface="Big Caslon" panose="02000603090000020003" pitchFamily="2" charset="0"/>
              </a:defRPr>
            </a:lvl2pPr>
            <a:lvl3pPr>
              <a:defRPr>
                <a:latin typeface="Big Caslon" panose="02000603090000020003" pitchFamily="2" charset="0"/>
              </a:defRPr>
            </a:lvl3pPr>
            <a:lvl4pPr>
              <a:defRPr>
                <a:latin typeface="Big Caslon" panose="02000603090000020003" pitchFamily="2" charset="0"/>
              </a:defRPr>
            </a:lvl4pPr>
            <a:lvl5pPr>
              <a:defRPr>
                <a:latin typeface="Big Caslon" panose="02000603090000020003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xmlns="" val="85677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¡MUCHAS GRACIAS!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xmlns="" val="414090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9314" y="4368800"/>
            <a:ext cx="11553372" cy="81280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1C54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TÍTULO</a:t>
            </a:r>
            <a:endParaRPr lang="x-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84800"/>
            <a:ext cx="9144000" cy="1277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otha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50348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4115" y="885372"/>
            <a:ext cx="10802256" cy="53702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Título</a:t>
            </a:r>
            <a:endParaRPr lang="x-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15" y="1825625"/>
            <a:ext cx="10802256" cy="4110718"/>
          </a:xfrm>
          <a:prstGeom prst="rect">
            <a:avLst/>
          </a:prstGeom>
        </p:spPr>
        <p:txBody>
          <a:bodyPr/>
          <a:lstStyle>
            <a:lvl1pPr>
              <a:defRPr>
                <a:latin typeface="Big Caslon" panose="02000603090000020003" pitchFamily="2" charset="0"/>
              </a:defRPr>
            </a:lvl1pPr>
            <a:lvl2pPr>
              <a:defRPr>
                <a:latin typeface="Big Caslon" panose="02000603090000020003" pitchFamily="2" charset="0"/>
              </a:defRPr>
            </a:lvl2pPr>
            <a:lvl3pPr>
              <a:defRPr>
                <a:latin typeface="Big Caslon" panose="02000603090000020003" pitchFamily="2" charset="0"/>
              </a:defRPr>
            </a:lvl3pPr>
            <a:lvl4pPr>
              <a:defRPr>
                <a:latin typeface="Big Caslon" panose="02000603090000020003" pitchFamily="2" charset="0"/>
              </a:defRPr>
            </a:lvl4pPr>
            <a:lvl5pPr>
              <a:defRPr>
                <a:latin typeface="Big Caslon" panose="02000603090000020003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67304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75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0876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57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64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SecretariadeEmergenciaNacionalParagua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twitter.com/senparagua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314" y="4153989"/>
            <a:ext cx="11553372" cy="1175657"/>
          </a:xfrm>
        </p:spPr>
        <p:txBody>
          <a:bodyPr/>
          <a:lstStyle/>
          <a:p>
            <a:r>
              <a:rPr lang="es-PY" sz="3000" dirty="0"/>
              <a:t>Conceptualización de las Pérdidas y Daños en Paraguay </a:t>
            </a:r>
            <a:endParaRPr lang="es-419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Y" b="1" dirty="0"/>
              <a:t>Octubre 2022</a:t>
            </a:r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xmlns="" val="427534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4CABF1-BA40-45B9-952D-652F911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Desafíos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885865-5EA4-4D40-86BC-779DDFAB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Generar y compartir datos requeridos por los indicadores que estén </a:t>
            </a:r>
            <a:r>
              <a:rPr lang="es-PY" b="1" dirty="0"/>
              <a:t>vinculados a desastres,</a:t>
            </a:r>
          </a:p>
          <a:p>
            <a:r>
              <a:rPr lang="es-PY" dirty="0"/>
              <a:t>Acordar una terminología unificada sobre reducción de riesgo de desastres,</a:t>
            </a:r>
          </a:p>
          <a:p>
            <a:r>
              <a:rPr lang="es-PY" dirty="0"/>
              <a:t>Acordar una metodología a nivel nacional para calcular las pérdidas económicas que ocasionan los desastres,</a:t>
            </a:r>
          </a:p>
          <a:p>
            <a:r>
              <a:rPr lang="es-PY" dirty="0"/>
              <a:t>Construir bases de datos y elaborar y difundir informes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9624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1FEF7F-6172-4FCC-B24C-A54252F6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Arreglos institucionales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7D3ACFA-799E-43BE-97AC-FDEB2E94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PY" sz="3000" b="1" i="0" u="none" strike="noStrike" baseline="0" dirty="0">
              <a:latin typeface="Big Caslon" panose="020B0604020202020204" charset="0"/>
            </a:endParaRPr>
          </a:p>
          <a:p>
            <a:pPr algn="l"/>
            <a:r>
              <a:rPr lang="es-PY" sz="3000" b="1" i="0" u="none" strike="noStrike" baseline="0" dirty="0">
                <a:latin typeface="Big Caslon" panose="020B0604020202020204" charset="0"/>
              </a:rPr>
              <a:t>Punto Focal Nacional: </a:t>
            </a:r>
            <a:r>
              <a:rPr lang="es-PY" sz="3000" i="0" u="none" strike="noStrike" baseline="0" dirty="0">
                <a:latin typeface="Big Caslon" panose="020B0604020202020204" charset="0"/>
              </a:rPr>
              <a:t>Secretaría de Emergencia Nacional</a:t>
            </a:r>
          </a:p>
          <a:p>
            <a:pPr algn="l"/>
            <a:r>
              <a:rPr lang="es-PY" sz="3000" b="1" i="0" u="none" strike="noStrike" baseline="0" dirty="0">
                <a:latin typeface="Big Caslon" panose="020B0604020202020204" charset="0"/>
              </a:rPr>
              <a:t>Identificación de las instituciones </a:t>
            </a:r>
            <a:r>
              <a:rPr lang="es-PY" sz="3000" b="0" i="0" u="none" strike="noStrike" baseline="0" dirty="0">
                <a:latin typeface="Big Caslon" panose="020B0604020202020204" charset="0"/>
              </a:rPr>
              <a:t>involucradas en el proceso de monitoreo</a:t>
            </a:r>
          </a:p>
          <a:p>
            <a:pPr algn="l"/>
            <a:r>
              <a:rPr lang="es-PY" sz="3000" b="1" i="0" u="none" strike="noStrike" baseline="0" dirty="0">
                <a:latin typeface="Big Caslon" panose="020B0604020202020204" charset="0"/>
              </a:rPr>
              <a:t>Definición de roles y responsabilidades</a:t>
            </a:r>
          </a:p>
          <a:p>
            <a:pPr marL="0" indent="0" algn="l">
              <a:buNone/>
            </a:pPr>
            <a:endParaRPr lang="en-US" sz="3000" dirty="0">
              <a:latin typeface="Big Caslo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09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122424-F76F-4F1F-88EE-893DCCA4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Hacia dónde queremos ir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7882A4F-96A0-473F-A990-AFFE913CB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  <a:p>
            <a:r>
              <a:rPr lang="es-PY" dirty="0"/>
              <a:t>Contar con procesos unificados de generación y recopilación de datos que nos permita una medición uniforme de nuestros avances como país para la formulación de políticas públicas de protección de la vida, los bienes y el medio ambiente así como de los beneficios de un desarrollo sustentable de nuestro país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1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¡MUCHAS GRACIAS!</a:t>
            </a: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838200" y="3729298"/>
            <a:ext cx="10515600" cy="218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2500" dirty="0">
                <a:latin typeface="Big Caslon" panose="02000603090000020003" pitchFamily="2" charset="0"/>
              </a:rPr>
              <a:t>Secretaría de Emergencia Nacional, Paraguay</a:t>
            </a:r>
          </a:p>
          <a:p>
            <a:pPr marL="0" indent="0" algn="ctr">
              <a:buNone/>
            </a:pPr>
            <a:r>
              <a:rPr lang="es-419" sz="2500" dirty="0">
                <a:latin typeface="Big Caslon" panose="02000603090000020003" pitchFamily="2" charset="0"/>
              </a:rPr>
              <a:t>(+595 21) 440 997/8</a:t>
            </a:r>
          </a:p>
          <a:p>
            <a:pPr marL="3671888" indent="0">
              <a:buNone/>
            </a:pPr>
            <a:r>
              <a:rPr lang="es-419" sz="2500" dirty="0">
                <a:latin typeface="Big Caslon" panose="02000603090000020003" pitchFamily="2" charset="0"/>
              </a:rPr>
              <a:t>¡</a:t>
            </a:r>
            <a:r>
              <a:rPr lang="es-419" sz="2500" dirty="0" err="1">
                <a:latin typeface="Big Caslon" panose="02000603090000020003" pitchFamily="2" charset="0"/>
              </a:rPr>
              <a:t>Seguinos</a:t>
            </a:r>
            <a:r>
              <a:rPr lang="es-419" sz="2500" dirty="0">
                <a:latin typeface="Big Caslon" panose="02000603090000020003" pitchFamily="2" charset="0"/>
              </a:rPr>
              <a:t>!</a:t>
            </a:r>
          </a:p>
        </p:txBody>
      </p:sp>
      <p:pic>
        <p:nvPicPr>
          <p:cNvPr id="6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823657"/>
            <a:ext cx="323038" cy="324000"/>
          </a:xfrm>
          <a:prstGeom prst="rect">
            <a:avLst/>
          </a:prstGeom>
        </p:spPr>
      </p:pic>
      <p:pic>
        <p:nvPicPr>
          <p:cNvPr id="7" name="5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650" y="4823657"/>
            <a:ext cx="323038" cy="32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300" y="4823657"/>
            <a:ext cx="323556" cy="3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5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Daños y Pérdidas vinculados a Desastres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801" y="1407614"/>
            <a:ext cx="10802256" cy="4110718"/>
          </a:xfrm>
        </p:spPr>
        <p:txBody>
          <a:bodyPr/>
          <a:lstStyle/>
          <a:p>
            <a:r>
              <a:rPr lang="es-PY" sz="3000" dirty="0"/>
              <a:t>El Marco de Sendai para la Reducción del Riesgo de Desastres 2015-2030 (Marco de Sendai) se adoptó en la tercera Conferencia Mundial de las Naciones Unidas celebrada en Sendai, Japón en marzo de 2015 y forma parte del marco normativo nacional </a:t>
            </a:r>
            <a:r>
              <a:rPr lang="es-ES" sz="3200" dirty="0"/>
              <a:t>a través del </a:t>
            </a:r>
            <a:r>
              <a:rPr lang="es-ES" sz="3200" b="1" dirty="0"/>
              <a:t>Decreto </a:t>
            </a:r>
            <a:r>
              <a:rPr lang="es-ES" sz="3200" b="1" dirty="0" err="1"/>
              <a:t>Nº</a:t>
            </a:r>
            <a:r>
              <a:rPr lang="es-ES" sz="3200" b="1" dirty="0"/>
              <a:t> 5965 del  19 de septiembre de 2016</a:t>
            </a:r>
          </a:p>
          <a:p>
            <a:endParaRPr lang="es-PY" sz="3000" dirty="0"/>
          </a:p>
          <a:p>
            <a:r>
              <a:rPr lang="es-PY" sz="3000" dirty="0"/>
              <a:t>El Marco de Sendai va de la mano con otros acuerdos como los Objetivos de Desarrollo Sostenible y el Acuerdo de París sobre Cambio Climático.</a:t>
            </a:r>
          </a:p>
          <a:p>
            <a:endParaRPr lang="es-PY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2F19CA-8784-4CC8-8DD2-6246663E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Vínculos entre las metas del MS y ODS </a:t>
            </a:r>
            <a:endParaRPr lang="en-US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EC1B4ED1-00D4-4E33-90A5-8E446A3D4E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4115" y="1541669"/>
            <a:ext cx="10802256" cy="411003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0FF7A973-17EA-4784-931C-49456CADFE5E}"/>
              </a:ext>
            </a:extLst>
          </p:cNvPr>
          <p:cNvSpPr/>
          <p:nvPr/>
        </p:nvSpPr>
        <p:spPr>
          <a:xfrm>
            <a:off x="3445565" y="2610679"/>
            <a:ext cx="3935896" cy="7156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4A800B19-BD7D-4127-BF87-5E1900119590}"/>
              </a:ext>
            </a:extLst>
          </p:cNvPr>
          <p:cNvSpPr/>
          <p:nvPr/>
        </p:nvSpPr>
        <p:spPr>
          <a:xfrm>
            <a:off x="3326295" y="3326297"/>
            <a:ext cx="4055165" cy="8878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MARCO DE SENDAI </a:t>
            </a:r>
            <a:r>
              <a:rPr lang="es-PY" sz="3200" b="1" i="0" u="none" strike="noStrike" baseline="0" dirty="0">
                <a:solidFill>
                  <a:srgbClr val="004085"/>
                </a:solidFill>
                <a:latin typeface="Calibri-Bold"/>
              </a:rPr>
              <a:t>(A/RES/69/283 - Junio 2015)</a:t>
            </a:r>
            <a:br>
              <a:rPr lang="es-PY" sz="3200" b="1" i="0" u="none" strike="noStrike" baseline="0" dirty="0">
                <a:solidFill>
                  <a:srgbClr val="004085"/>
                </a:solidFill>
                <a:latin typeface="Calibri-Bold"/>
              </a:rPr>
            </a:b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99DDA2-DBA5-4EA3-B67B-4AA8B759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5" y="1422400"/>
            <a:ext cx="10802256" cy="4497072"/>
          </a:xfrm>
        </p:spPr>
        <p:txBody>
          <a:bodyPr/>
          <a:lstStyle/>
          <a:p>
            <a:pPr algn="l"/>
            <a:endParaRPr lang="es-PY" sz="3200" b="0" i="0" u="none" strike="noStrike" baseline="0" dirty="0">
              <a:latin typeface="Big Caslon" panose="020B0604020202020204" charset="0"/>
            </a:endParaRPr>
          </a:p>
          <a:p>
            <a:pPr algn="l"/>
            <a:r>
              <a:rPr lang="es-PY" sz="3200" b="0" i="0" u="none" strike="noStrike" baseline="0" dirty="0">
                <a:latin typeface="Big Caslon" panose="020B0604020202020204" charset="0"/>
              </a:rPr>
              <a:t>Siete </a:t>
            </a:r>
            <a:r>
              <a:rPr lang="es-PY" sz="3200" b="1" i="0" u="none" strike="noStrike" baseline="0" dirty="0">
                <a:latin typeface="Big Caslon" panose="020B0604020202020204" charset="0"/>
              </a:rPr>
              <a:t>Metas Globales</a:t>
            </a:r>
            <a:r>
              <a:rPr lang="es-PY" sz="3200" b="0" i="0" u="none" strike="noStrike" baseline="0" dirty="0">
                <a:latin typeface="Big Caslon" panose="020B0604020202020204" charset="0"/>
              </a:rPr>
              <a:t>, acordadas por los Estados Miembros en Sendai.</a:t>
            </a:r>
          </a:p>
          <a:p>
            <a:pPr algn="l"/>
            <a:r>
              <a:rPr lang="es-PY" sz="3200" b="0" i="0" u="none" strike="noStrike" baseline="0" dirty="0">
                <a:latin typeface="Big Caslon" panose="020B0604020202020204" charset="0"/>
              </a:rPr>
              <a:t>Las metas son objetivas y mensurables, lo que permite un </a:t>
            </a:r>
            <a:r>
              <a:rPr lang="es-PY" sz="3200" b="1" i="0" u="none" strike="noStrike" baseline="0" dirty="0">
                <a:latin typeface="Big Caslon" panose="020B0604020202020204" charset="0"/>
              </a:rPr>
              <a:t>punto de referencia internacional del progreso </a:t>
            </a:r>
            <a:r>
              <a:rPr lang="es-PY" sz="3200" b="0" i="0" u="none" strike="noStrike" baseline="0" dirty="0">
                <a:latin typeface="Big Caslon" panose="020B0604020202020204" charset="0"/>
              </a:rPr>
              <a:t>en relación con una línea de base cuantitativa 2005-2015</a:t>
            </a:r>
          </a:p>
          <a:p>
            <a:r>
              <a:rPr lang="es-PY" sz="3200" b="0" i="0" u="none" strike="noStrike" baseline="0" dirty="0">
                <a:latin typeface="Big Caslon" panose="020B0604020202020204" charset="0"/>
              </a:rPr>
              <a:t>La reducción de las pérdidas por desastres se evalúa </a:t>
            </a:r>
            <a:r>
              <a:rPr lang="es-PY" sz="3200" b="1" i="0" u="none" strike="noStrike" baseline="0" dirty="0">
                <a:latin typeface="Big Caslon" panose="020B0604020202020204" charset="0"/>
              </a:rPr>
              <a:t>en relación al tamaño de la población y de la economía de un país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052" y="820057"/>
            <a:ext cx="10802256" cy="537028"/>
          </a:xfrm>
        </p:spPr>
        <p:txBody>
          <a:bodyPr/>
          <a:lstStyle/>
          <a:p>
            <a:r>
              <a:rPr lang="es-PY" dirty="0"/>
              <a:t>Monitoreo y Seguimiento del Marco de Sendai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177" y="1342300"/>
            <a:ext cx="10802256" cy="4110718"/>
          </a:xfrm>
        </p:spPr>
        <p:txBody>
          <a:bodyPr/>
          <a:lstStyle/>
          <a:p>
            <a:r>
              <a:rPr lang="es-PY" dirty="0"/>
              <a:t>Grupo de trabajo intergubernamental de expertos de composición abierta, compuesto de expertos nombrados por los Estados: </a:t>
            </a:r>
          </a:p>
          <a:p>
            <a:pPr algn="l"/>
            <a:r>
              <a:rPr lang="es-PY" b="1" i="0" u="none" strike="noStrike" baseline="0" dirty="0">
                <a:latin typeface="Big Caslon" panose="020B0604020202020204" charset="0"/>
              </a:rPr>
              <a:t>INDICADORES </a:t>
            </a:r>
            <a:r>
              <a:rPr lang="es-PY" b="0" i="0" u="none" strike="noStrike" baseline="0" dirty="0">
                <a:latin typeface="Big Caslon" panose="020B0604020202020204" charset="0"/>
              </a:rPr>
              <a:t>desarrollados para medir el progreso global en la implementación del Marco de Sendai</a:t>
            </a:r>
          </a:p>
          <a:p>
            <a:pPr algn="l"/>
            <a:r>
              <a:rPr lang="es-PY" b="1" i="0" u="none" strike="noStrike" baseline="0" dirty="0">
                <a:latin typeface="Big Caslon" panose="020B0604020202020204" charset="0"/>
              </a:rPr>
              <a:t>TERMINOLOGÍA </a:t>
            </a:r>
            <a:r>
              <a:rPr lang="es-PY" b="0" i="0" u="none" strike="noStrike" baseline="0" dirty="0">
                <a:latin typeface="Big Caslon" panose="020B0604020202020204" charset="0"/>
              </a:rPr>
              <a:t>actualizada sobre la reducción del riesgo de </a:t>
            </a:r>
            <a:r>
              <a:rPr lang="en-US" b="0" i="0" u="none" strike="noStrike" baseline="0" dirty="0" err="1">
                <a:latin typeface="Big Caslon" panose="020B0604020202020204" charset="0"/>
              </a:rPr>
              <a:t>Desastres</a:t>
            </a:r>
            <a:endParaRPr lang="en-US" b="0" i="0" u="none" strike="noStrike" baseline="0" dirty="0">
              <a:latin typeface="Big Caslon" panose="020B0604020202020204" charset="0"/>
            </a:endParaRPr>
          </a:p>
          <a:p>
            <a:pPr algn="l"/>
            <a:r>
              <a:rPr lang="es-PY" dirty="0"/>
              <a:t>Trabajo coherente con la del Grupo Interinstitucional y de Expertos sobre los Indicadores de los Objetivos de Desarrollo Sostenible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Meta C del Marco de Sendai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38D40D9-E1E4-42C1-89E8-28150E46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3200" b="1" i="1" u="none" strike="noStrike" baseline="0" dirty="0">
              <a:solidFill>
                <a:srgbClr val="004085"/>
              </a:solidFill>
              <a:latin typeface="Calibri-BoldItalic"/>
            </a:endParaRPr>
          </a:p>
          <a:p>
            <a:pPr algn="l"/>
            <a:endParaRPr lang="en-US" sz="3200" b="1" i="1" dirty="0">
              <a:solidFill>
                <a:srgbClr val="004085"/>
              </a:solidFill>
              <a:latin typeface="Calibri-BoldItalic"/>
            </a:endParaRPr>
          </a:p>
          <a:p>
            <a:pPr algn="l"/>
            <a:r>
              <a:rPr lang="en-US" sz="3200" b="1" i="1" u="none" strike="noStrike" baseline="0" dirty="0" err="1">
                <a:latin typeface="Calibri-BoldItalic"/>
              </a:rPr>
              <a:t>Reducir</a:t>
            </a:r>
            <a:r>
              <a:rPr lang="en-US" sz="3200" b="1" i="1" u="none" strike="noStrike" baseline="0" dirty="0">
                <a:latin typeface="Calibri-BoldItalic"/>
              </a:rPr>
              <a:t> las </a:t>
            </a:r>
            <a:r>
              <a:rPr lang="en-US" sz="3200" b="1" i="1" u="none" strike="noStrike" baseline="0" dirty="0" err="1">
                <a:latin typeface="Calibri-BoldItalic"/>
              </a:rPr>
              <a:t>pérdidas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n-US" sz="3200" b="1" i="1" u="none" strike="noStrike" baseline="0" dirty="0" err="1">
                <a:latin typeface="Calibri-BoldItalic"/>
              </a:rPr>
              <a:t>económicas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n-US" sz="3200" b="1" i="1" u="none" strike="noStrike" baseline="0" dirty="0" err="1">
                <a:latin typeface="Calibri-BoldItalic"/>
              </a:rPr>
              <a:t>causadas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n-US" sz="3200" b="1" i="1" u="none" strike="noStrike" baseline="0" dirty="0" err="1">
                <a:latin typeface="Calibri-BoldItalic"/>
              </a:rPr>
              <a:t>directamente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n-US" sz="3200" b="1" i="1" u="none" strike="noStrike" baseline="0" dirty="0" err="1">
                <a:latin typeface="Calibri-BoldItalic"/>
              </a:rPr>
              <a:t>por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n-US" sz="3200" b="1" i="1" u="none" strike="noStrike" baseline="0" dirty="0" err="1">
                <a:latin typeface="Calibri-BoldItalic"/>
              </a:rPr>
              <a:t>los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s-PY" sz="3200" b="1" i="1" u="none" strike="noStrike" baseline="0" dirty="0">
                <a:latin typeface="Calibri-BoldItalic"/>
              </a:rPr>
              <a:t>desastres en relación con el producto </a:t>
            </a:r>
            <a:r>
              <a:rPr lang="en-US" sz="3200" b="1" i="1" u="none" strike="noStrike" baseline="0" dirty="0" err="1">
                <a:latin typeface="Calibri-BoldItalic"/>
              </a:rPr>
              <a:t>interno</a:t>
            </a:r>
            <a:r>
              <a:rPr lang="en-US" sz="3200" b="1" i="1" u="none" strike="noStrike" baseline="0" dirty="0">
                <a:latin typeface="Calibri-BoldItalic"/>
              </a:rPr>
              <a:t> </a:t>
            </a:r>
            <a:r>
              <a:rPr lang="en-US" sz="3200" b="1" i="1" u="none" strike="noStrike" baseline="0" dirty="0" err="1">
                <a:latin typeface="Calibri-BoldItalic"/>
              </a:rPr>
              <a:t>bruto</a:t>
            </a:r>
            <a:r>
              <a:rPr lang="en-US" sz="3200" b="1" i="1" u="none" strike="noStrike" baseline="0" dirty="0">
                <a:latin typeface="Calibri-BoldItalic"/>
              </a:rPr>
              <a:t> (PIB) </a:t>
            </a:r>
            <a:r>
              <a:rPr lang="en-US" sz="3200" b="1" i="1" u="none" strike="noStrike" baseline="0" dirty="0" err="1">
                <a:latin typeface="Calibri-BoldItalic"/>
              </a:rPr>
              <a:t>mundial</a:t>
            </a:r>
            <a:r>
              <a:rPr lang="en-US" sz="3200" b="1" i="1" u="none" strike="noStrike" baseline="0" dirty="0">
                <a:latin typeface="Calibri-BoldItalic"/>
              </a:rPr>
              <a:t> para 2030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052" y="820057"/>
            <a:ext cx="10802256" cy="537028"/>
          </a:xfrm>
        </p:spPr>
        <p:txBody>
          <a:bodyPr/>
          <a:lstStyle/>
          <a:p>
            <a:r>
              <a:rPr lang="es-PY" dirty="0"/>
              <a:t>Indicadores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052" y="1357085"/>
            <a:ext cx="10802256" cy="4473872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C65A11"/>
                </a:solidFill>
                <a:latin typeface="Calibri-Bold"/>
              </a:rPr>
              <a:t>C-1 </a:t>
            </a:r>
            <a:r>
              <a:rPr lang="es-PY" sz="1800" b="1" i="0" u="none" strike="noStrike" baseline="0" dirty="0">
                <a:solidFill>
                  <a:srgbClr val="000000"/>
                </a:solidFill>
                <a:latin typeface="Calibri-Bold"/>
              </a:rPr>
              <a:t>Pérdidas económicas directas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atribuidas a los desastres en relación con el producto interno bruto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Mundial.</a:t>
            </a:r>
          </a:p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Calibri-Bold"/>
              </a:rPr>
              <a:t>C-2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-Bold"/>
              </a:rPr>
              <a:t>Pérdidas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-Bold"/>
              </a:rPr>
              <a:t>agrícolas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atribuidas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desastres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 entiende que la agricultura abarca los sectores de cultivos, ganadería, pesca, apicultura, acuicultura y silvicultura, así como las instalaciones e infraestructuras afines.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Calibri-Bold"/>
              </a:rPr>
              <a:t>C-3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Pérdidas económicas directas con respecto a todos los demás </a:t>
            </a:r>
            <a:r>
              <a:rPr lang="es-PY" sz="1800" b="1" i="0" u="none" strike="noStrike" baseline="0" dirty="0">
                <a:solidFill>
                  <a:srgbClr val="000000"/>
                </a:solidFill>
                <a:latin typeface="Calibri-Bold"/>
              </a:rPr>
              <a:t>bienes de producción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dañados o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destruídos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atribuidas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desastres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 bienes productivos se desglosarían por sector económico, incluidos los servicios, con arreglo a las clasificaciones internacionales uniformes. Los países informarían sobre los sectores económicos pertinentes para sus economías. Esto se describiría en los metadatos asociados.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C000"/>
                </a:solidFill>
                <a:latin typeface="Calibri-Bold"/>
              </a:rPr>
              <a:t>C-4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Pérdidas económicas directas en el </a:t>
            </a:r>
            <a:r>
              <a:rPr lang="es-PY" sz="1800" b="1" i="0" u="none" strike="noStrike" baseline="0" dirty="0">
                <a:solidFill>
                  <a:srgbClr val="000000"/>
                </a:solidFill>
                <a:latin typeface="Calibri-Bold"/>
              </a:rPr>
              <a:t>sector de vivienda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atribuidas a los desastres. Los datos se desglosarían en viviendas dañadas y viviendas destruidas.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92D050"/>
                </a:solidFill>
                <a:latin typeface="Calibri-Bold"/>
              </a:rPr>
              <a:t>C-5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Pérdidas económicas directas derivadas de los daños o la destrucción de </a:t>
            </a:r>
            <a:r>
              <a:rPr lang="es-PY" sz="1800" b="1" i="0" u="none" strike="noStrike" baseline="0" dirty="0">
                <a:solidFill>
                  <a:srgbClr val="000000"/>
                </a:solidFill>
                <a:latin typeface="Calibri-Bold"/>
              </a:rPr>
              <a:t>infraestructuras vitales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atribuidas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desastres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PY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decisión sobre los elementos de las infraestructuras vitales que vayan a incluirse en el cálculo se dejará a los Estados Miembros y se describirá en los metadatos acompañantes. Se incluirá cuando proceda la infraestructura de protección y la infraestructura verde.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70C0"/>
                </a:solidFill>
                <a:latin typeface="Calibri-Bold"/>
              </a:rPr>
              <a:t>C-6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Pérdidas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económicas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-Bold"/>
              </a:rPr>
              <a:t>patrimonio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-Bold"/>
              </a:rPr>
              <a:t> cultural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dañado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destruido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atribuidas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desastres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90717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115" y="1108111"/>
            <a:ext cx="10802256" cy="537028"/>
          </a:xfrm>
        </p:spPr>
        <p:txBody>
          <a:bodyPr/>
          <a:lstStyle/>
          <a:p>
            <a:r>
              <a:rPr lang="es-ES" dirty="0"/>
              <a:t>  Terminología</a:t>
            </a:r>
            <a:endParaRPr lang="x-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284" y="1649779"/>
            <a:ext cx="10802256" cy="4110718"/>
          </a:xfrm>
        </p:spPr>
        <p:txBody>
          <a:bodyPr/>
          <a:lstStyle/>
          <a:p>
            <a:pPr algn="l"/>
            <a:r>
              <a:rPr lang="en-US" sz="2400" b="1" i="0" u="none" strike="noStrike" baseline="0" dirty="0" err="1">
                <a:latin typeface="Big Caslon" panose="020B0604020202020204" charset="0"/>
              </a:rPr>
              <a:t>Pérdidas</a:t>
            </a:r>
            <a:r>
              <a:rPr lang="en-US" sz="2400" b="1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1" i="0" u="none" strike="noStrike" baseline="0" dirty="0" err="1">
                <a:latin typeface="Big Caslon" panose="020B0604020202020204" charset="0"/>
              </a:rPr>
              <a:t>económicas</a:t>
            </a:r>
            <a:r>
              <a:rPr lang="en-US" sz="2400" b="1" i="0" u="none" strike="noStrike" baseline="0" dirty="0">
                <a:latin typeface="Big Caslon" panose="020B0604020202020204" charset="0"/>
              </a:rPr>
              <a:t>: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Impacto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económico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total,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compuesto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por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pérdidas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económicas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tanto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directas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como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indirectas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.</a:t>
            </a:r>
          </a:p>
          <a:p>
            <a:pPr algn="l"/>
            <a:r>
              <a:rPr lang="es-PY" sz="2400" b="1" i="0" u="none" strike="noStrike" baseline="0" dirty="0">
                <a:latin typeface="Big Caslon" panose="020B0604020202020204" charset="0"/>
              </a:rPr>
              <a:t>Pérdidas económicas directas</a:t>
            </a:r>
            <a:r>
              <a:rPr lang="es-PY" sz="2400" b="0" i="0" u="none" strike="noStrike" baseline="0" dirty="0">
                <a:latin typeface="Big Caslon" panose="020B0604020202020204" charset="0"/>
              </a:rPr>
              <a:t>: Valor monetario de la destrucción total o parcial de los activos físicos existentes en la zona afectada.</a:t>
            </a:r>
          </a:p>
          <a:p>
            <a:pPr algn="l"/>
            <a:r>
              <a:rPr lang="es-PY" sz="2400" b="0" i="0" u="none" strike="noStrike" baseline="0" dirty="0">
                <a:latin typeface="Big Caslon" panose="020B0604020202020204" charset="0"/>
              </a:rPr>
              <a:t>Las pérdidas económicas directas son casi equivalentes a los daños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físicos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.</a:t>
            </a:r>
          </a:p>
          <a:p>
            <a:pPr algn="l"/>
            <a:r>
              <a:rPr lang="es-PY" sz="2400" b="1" i="0" u="none" strike="noStrike" baseline="0" dirty="0">
                <a:latin typeface="Big Caslon" panose="020B0604020202020204" charset="0"/>
              </a:rPr>
              <a:t>Pérdidas económicas indirectas</a:t>
            </a:r>
            <a:r>
              <a:rPr lang="es-PY" sz="2400" b="0" i="0" u="none" strike="noStrike" baseline="0" dirty="0">
                <a:latin typeface="Big Caslon" panose="020B0604020202020204" charset="0"/>
              </a:rPr>
              <a:t>: Disminución del valor económico agregado a consecuencia de las pérdidas económicas directas o los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efectos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humanos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 y </a:t>
            </a:r>
            <a:r>
              <a:rPr lang="en-US" sz="2400" b="0" i="0" u="none" strike="noStrike" baseline="0" dirty="0" err="1">
                <a:latin typeface="Big Caslon" panose="020B0604020202020204" charset="0"/>
              </a:rPr>
              <a:t>ambientales</a:t>
            </a:r>
            <a:r>
              <a:rPr lang="en-US" sz="2400" b="0" i="0" u="none" strike="noStrike" baseline="0" dirty="0">
                <a:latin typeface="Big Caslon" panose="020B0604020202020204" charset="0"/>
              </a:rPr>
              <a:t>.</a:t>
            </a:r>
          </a:p>
          <a:p>
            <a:pPr algn="l"/>
            <a:r>
              <a:rPr lang="es-PY" sz="2400" b="1" i="0" u="none" strike="noStrike" baseline="0" dirty="0">
                <a:latin typeface="Big Caslon" panose="020B0604020202020204" charset="0"/>
              </a:rPr>
              <a:t>Costo del reemplazo: </a:t>
            </a:r>
            <a:r>
              <a:rPr lang="es-PY" sz="2400" b="0" i="0" u="none" strike="noStrike" baseline="0" dirty="0">
                <a:latin typeface="Big Caslon" panose="020B0604020202020204" charset="0"/>
              </a:rPr>
              <a:t>El costo de reemplazar los bienes y activos dañados con materiales de tipo y calidad equivalentes.</a:t>
            </a:r>
            <a:endParaRPr lang="x-none" sz="2400" dirty="0">
              <a:latin typeface="Big Caslo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88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EBFA74-B5A8-4C23-BF72-8D212F6C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Desagregación de los datos</a:t>
            </a:r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12AFF893-1101-4E35-BC4B-F51093E5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5" y="1422400"/>
            <a:ext cx="10802256" cy="4110718"/>
          </a:xfrm>
        </p:spPr>
        <p:txBody>
          <a:bodyPr/>
          <a:lstStyle/>
          <a:p>
            <a:pPr algn="l"/>
            <a:r>
              <a:rPr lang="en-US" b="1" i="0" u="none" strike="noStrike" baseline="0" dirty="0">
                <a:latin typeface="Big Caslon" panose="020B0604020202020204" charset="0"/>
              </a:rPr>
              <a:t>Por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amenazas</a:t>
            </a:r>
            <a:endParaRPr lang="en-US" b="1" i="0" u="none" strike="noStrike" baseline="0" dirty="0">
              <a:latin typeface="Big Caslon" panose="020B0604020202020204" charset="0"/>
            </a:endParaRPr>
          </a:p>
          <a:p>
            <a:pPr algn="l"/>
            <a:r>
              <a:rPr lang="en-US" b="1" i="0" u="none" strike="noStrike" baseline="0" dirty="0" err="1">
                <a:latin typeface="Big Caslon" panose="020B0604020202020204" charset="0"/>
              </a:rPr>
              <a:t>Geografía</a:t>
            </a:r>
            <a:endParaRPr lang="en-US" b="1" i="0" u="none" strike="noStrike" baseline="0" dirty="0">
              <a:latin typeface="Big Caslon" panose="020B0604020202020204" charset="0"/>
            </a:endParaRPr>
          </a:p>
          <a:p>
            <a:pPr algn="l"/>
            <a:r>
              <a:rPr lang="en-US" b="1" i="0" u="none" strike="noStrike" baseline="0" dirty="0">
                <a:latin typeface="Big Caslon" panose="020B0604020202020204" charset="0"/>
              </a:rPr>
              <a:t>Subsector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agrícola</a:t>
            </a:r>
            <a:r>
              <a:rPr lang="en-US" b="1" i="0" u="none" strike="noStrike" baseline="0" dirty="0">
                <a:latin typeface="Big Caslon" panose="020B0604020202020204" charset="0"/>
              </a:rPr>
              <a:t> (C2)</a:t>
            </a:r>
          </a:p>
          <a:p>
            <a:pPr algn="l"/>
            <a:r>
              <a:rPr lang="en-US" b="1" i="0" u="none" strike="noStrike" baseline="0" dirty="0" err="1">
                <a:latin typeface="Big Caslon" panose="020B0604020202020204" charset="0"/>
              </a:rPr>
              <a:t>Bienes</a:t>
            </a:r>
            <a:r>
              <a:rPr lang="en-US" b="1" i="0" u="none" strike="noStrike" baseline="0" dirty="0">
                <a:latin typeface="Big Caslon" panose="020B0604020202020204" charset="0"/>
              </a:rPr>
              <a:t>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productivos</a:t>
            </a:r>
            <a:r>
              <a:rPr lang="en-US" b="1" i="0" u="none" strike="noStrike" baseline="0" dirty="0">
                <a:latin typeface="Big Caslon" panose="020B0604020202020204" charset="0"/>
              </a:rPr>
              <a:t> (C3)</a:t>
            </a:r>
          </a:p>
          <a:p>
            <a:pPr algn="l"/>
            <a:r>
              <a:rPr lang="en-US" b="1" i="0" u="none" strike="noStrike" baseline="0" dirty="0">
                <a:latin typeface="Big Caslon" panose="020B0604020202020204" charset="0"/>
              </a:rPr>
              <a:t>Sector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vivienda</a:t>
            </a:r>
            <a:r>
              <a:rPr lang="en-US" b="1" i="0" u="none" strike="noStrike" baseline="0" dirty="0">
                <a:latin typeface="Big Caslon" panose="020B0604020202020204" charset="0"/>
              </a:rPr>
              <a:t> (C4)</a:t>
            </a:r>
          </a:p>
          <a:p>
            <a:pPr algn="l"/>
            <a:r>
              <a:rPr lang="en-US" b="1" i="0" u="none" strike="noStrike" baseline="0" dirty="0" err="1">
                <a:latin typeface="Big Caslon" panose="020B0604020202020204" charset="0"/>
              </a:rPr>
              <a:t>Otra</a:t>
            </a:r>
            <a:r>
              <a:rPr lang="en-US" b="1" i="0" u="none" strike="noStrike" baseline="0" dirty="0">
                <a:latin typeface="Big Caslon" panose="020B0604020202020204" charset="0"/>
              </a:rPr>
              <a:t>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infraestructura</a:t>
            </a:r>
            <a:r>
              <a:rPr lang="en-US" b="1" i="0" u="none" strike="noStrike" baseline="0" dirty="0">
                <a:latin typeface="Big Caslon" panose="020B0604020202020204" charset="0"/>
              </a:rPr>
              <a:t>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crítica</a:t>
            </a:r>
            <a:r>
              <a:rPr lang="en-US" b="1" i="0" u="none" strike="noStrike" baseline="0" dirty="0">
                <a:latin typeface="Big Caslon" panose="020B0604020202020204" charset="0"/>
              </a:rPr>
              <a:t> (C5)</a:t>
            </a:r>
          </a:p>
          <a:p>
            <a:pPr algn="l"/>
            <a:r>
              <a:rPr lang="en-US" b="1" i="0" u="none" strike="noStrike" baseline="0" dirty="0" err="1">
                <a:latin typeface="Big Caslon" panose="020B0604020202020204" charset="0"/>
              </a:rPr>
              <a:t>Unidades</a:t>
            </a:r>
            <a:r>
              <a:rPr lang="en-US" b="1" i="0" u="none" strike="noStrike" baseline="0" dirty="0">
                <a:latin typeface="Big Caslon" panose="020B0604020202020204" charset="0"/>
              </a:rPr>
              <a:t> de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salud</a:t>
            </a:r>
            <a:r>
              <a:rPr lang="en-US" b="1" i="0" u="none" strike="noStrike" baseline="0" dirty="0">
                <a:latin typeface="Big Caslon" panose="020B0604020202020204" charset="0"/>
              </a:rPr>
              <a:t> (D2)</a:t>
            </a:r>
          </a:p>
          <a:p>
            <a:pPr algn="l"/>
            <a:r>
              <a:rPr lang="en-US" b="1" i="0" u="none" strike="noStrike" baseline="0" dirty="0" err="1">
                <a:latin typeface="Big Caslon" panose="020B0604020202020204" charset="0"/>
              </a:rPr>
              <a:t>Unidades</a:t>
            </a:r>
            <a:r>
              <a:rPr lang="en-US" b="1" i="0" u="none" strike="noStrike" baseline="0" dirty="0">
                <a:latin typeface="Big Caslon" panose="020B0604020202020204" charset="0"/>
              </a:rPr>
              <a:t> </a:t>
            </a:r>
            <a:r>
              <a:rPr lang="en-US" b="1" i="0" u="none" strike="noStrike" baseline="0" dirty="0" err="1">
                <a:latin typeface="Big Caslon" panose="020B0604020202020204" charset="0"/>
              </a:rPr>
              <a:t>educativas</a:t>
            </a:r>
            <a:r>
              <a:rPr lang="en-US" b="1" i="0" u="none" strike="noStrike" baseline="0" dirty="0">
                <a:latin typeface="Big Caslon" panose="020B0604020202020204" charset="0"/>
              </a:rPr>
              <a:t> (D3)</a:t>
            </a:r>
            <a:endParaRPr lang="en-US" dirty="0">
              <a:latin typeface="Big Caslo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748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SEN 2018-2023">
      <a:dk1>
        <a:sysClr val="windowText" lastClr="000000"/>
      </a:dk1>
      <a:lt1>
        <a:sysClr val="window" lastClr="FFFFFF"/>
      </a:lt1>
      <a:dk2>
        <a:srgbClr val="001C54"/>
      </a:dk2>
      <a:lt2>
        <a:srgbClr val="BBC4CA"/>
      </a:lt2>
      <a:accent1>
        <a:srgbClr val="ED1C24"/>
      </a:accent1>
      <a:accent2>
        <a:srgbClr val="17479D"/>
      </a:accent2>
      <a:accent3>
        <a:srgbClr val="A5A5A5"/>
      </a:accent3>
      <a:accent4>
        <a:srgbClr val="FFC000"/>
      </a:accent4>
      <a:accent5>
        <a:srgbClr val="61C539"/>
      </a:accent5>
      <a:accent6>
        <a:srgbClr val="2A9CC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SEN 2018-2023">
      <a:dk1>
        <a:sysClr val="windowText" lastClr="000000"/>
      </a:dk1>
      <a:lt1>
        <a:sysClr val="window" lastClr="FFFFFF"/>
      </a:lt1>
      <a:dk2>
        <a:srgbClr val="001C54"/>
      </a:dk2>
      <a:lt2>
        <a:srgbClr val="BBC4CA"/>
      </a:lt2>
      <a:accent1>
        <a:srgbClr val="ED1C24"/>
      </a:accent1>
      <a:accent2>
        <a:srgbClr val="17479D"/>
      </a:accent2>
      <a:accent3>
        <a:srgbClr val="A5A5A5"/>
      </a:accent3>
      <a:accent4>
        <a:srgbClr val="FFC000"/>
      </a:accent4>
      <a:accent5>
        <a:srgbClr val="61C539"/>
      </a:accent5>
      <a:accent6>
        <a:srgbClr val="2A9CC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822</Words>
  <Application>Microsoft Office PowerPoint</Application>
  <PresentationFormat>Personalizado</PresentationFormat>
  <Paragraphs>64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Gotham</vt:lpstr>
      <vt:lpstr>Big Caslon</vt:lpstr>
      <vt:lpstr>Calibri</vt:lpstr>
      <vt:lpstr>Calibri-Bold</vt:lpstr>
      <vt:lpstr>Calibri-BoldItalic</vt:lpstr>
      <vt:lpstr>Tema de Office</vt:lpstr>
      <vt:lpstr>1_Tema de Office</vt:lpstr>
      <vt:lpstr>Conceptualización de las Pérdidas y Daños en Paraguay </vt:lpstr>
      <vt:lpstr>Daños y Pérdidas vinculados a Desastres</vt:lpstr>
      <vt:lpstr>Vínculos entre las metas del MS y ODS </vt:lpstr>
      <vt:lpstr>MARCO DE SENDAI (A/RES/69/283 - Junio 2015) </vt:lpstr>
      <vt:lpstr>Monitoreo y Seguimiento del Marco de Sendai</vt:lpstr>
      <vt:lpstr>Meta C del Marco de Sendai</vt:lpstr>
      <vt:lpstr>Indicadores</vt:lpstr>
      <vt:lpstr>  Terminología</vt:lpstr>
      <vt:lpstr>Desagregación de los datos</vt:lpstr>
      <vt:lpstr>Desafíos</vt:lpstr>
      <vt:lpstr>Arreglos institucionales</vt:lpstr>
      <vt:lpstr>Hacia dónde queremos ir</vt:lpstr>
      <vt:lpstr>¡MUCHAS GRACIAS!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L. Heÿn</dc:creator>
  <cp:lastModifiedBy>Usuario</cp:lastModifiedBy>
  <cp:revision>169</cp:revision>
  <dcterms:created xsi:type="dcterms:W3CDTF">2018-08-30T13:33:20Z</dcterms:created>
  <dcterms:modified xsi:type="dcterms:W3CDTF">2022-10-24T11:36:25Z</dcterms:modified>
</cp:coreProperties>
</file>