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12543" r:id="rId3"/>
    <p:sldId id="12539" r:id="rId4"/>
    <p:sldId id="12540" r:id="rId5"/>
    <p:sldId id="12542" r:id="rId6"/>
    <p:sldId id="12541" r:id="rId7"/>
    <p:sldId id="12536" r:id="rId8"/>
    <p:sldId id="12544" r:id="rId9"/>
    <p:sldId id="12537" r:id="rId10"/>
    <p:sldId id="12546" r:id="rId11"/>
    <p:sldId id="12547" r:id="rId12"/>
    <p:sldId id="12550" r:id="rId13"/>
    <p:sldId id="12548" r:id="rId14"/>
    <p:sldId id="12549" r:id="rId15"/>
    <p:sldId id="268" r:id="rId16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85CA3A"/>
    <a:srgbClr val="FFC000"/>
    <a:srgbClr val="EE000C"/>
    <a:srgbClr val="00E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2\Compartidas\Desarrollo%20Sustentable\Comit&#233;%20de%20Etica\Base%20soporte%20WUR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6182936740321"/>
          <c:y val="5.0446348715432812E-2"/>
          <c:w val="0.76560243497966085"/>
          <c:h val="0.9495536512845671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90-46F1-8A71-1B797BD16E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90-46F1-8A71-1B797BD16E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A90-46F1-8A71-1B797BD16E16}"/>
              </c:ext>
            </c:extLst>
          </c:dPt>
          <c:dLbls>
            <c:dLbl>
              <c:idx val="0"/>
              <c:layout>
                <c:manualLayout>
                  <c:x val="-6.2816733669069008E-2"/>
                  <c:y val="-2.55567755015308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A90-46F1-8A71-1B797BD16E16}"/>
                </c:ext>
                <c:ext xmlns:c15="http://schemas.microsoft.com/office/drawing/2012/chart" uri="{CE6537A1-D6FC-4f65-9D91-7224C49458BB}">
                  <c15:layout>
                    <c:manualLayout>
                      <c:w val="0.27587058898936762"/>
                      <c:h val="0.194025787009773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9892382349196166E-2"/>
                  <c:y val="2.20657952870042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A90-46F1-8A71-1B797BD16E1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541861396347066E-2"/>
                  <c:y val="4.73856454908984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A90-46F1-8A71-1B797BD16E16}"/>
                </c:ext>
                <c:ext xmlns:c15="http://schemas.microsoft.com/office/drawing/2012/chart" uri="{CE6537A1-D6FC-4f65-9D91-7224C49458BB}">
                  <c15:layout>
                    <c:manualLayout>
                      <c:w val="0.36393681586688642"/>
                      <c:h val="0.1437111838725940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Graficos!$B$32:$B$34</c:f>
              <c:strCache>
                <c:ptCount val="3"/>
                <c:pt idx="0">
                  <c:v>Electricidad</c:v>
                </c:pt>
                <c:pt idx="1">
                  <c:v>Biomasa</c:v>
                </c:pt>
                <c:pt idx="2">
                  <c:v>Hidrocarburos</c:v>
                </c:pt>
              </c:strCache>
            </c:strRef>
          </c:cat>
          <c:val>
            <c:numRef>
              <c:f>Graficos!$C$32:$C$34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0.34</c:v>
                </c:pt>
                <c:pt idx="2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90-46F1-8A71-1B797BD16E1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A90-46F1-8A71-1B797BD16E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A90-46F1-8A71-1B797BD16E1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A90-46F1-8A71-1B797BD16E16}"/>
              </c:ext>
            </c:extLst>
          </c:dPt>
          <c:dLbls>
            <c:dLbl>
              <c:idx val="0"/>
              <c:layout>
                <c:manualLayout>
                  <c:x val="0.14104930440744487"/>
                  <c:y val="3.8899609566894873E-2"/>
                </c:manualLayout>
              </c:layout>
              <c:tx>
                <c:rich>
                  <a:bodyPr/>
                  <a:lstStyle/>
                  <a:p>
                    <a:fld id="{B01312DB-9993-48EF-931A-D0C71F0E9403}" type="VALUE">
                      <a:rPr lang="en-US" sz="1800"/>
                      <a:pPr/>
                      <a:t>[VALOR]</a:t>
                    </a:fld>
                    <a:r>
                      <a:rPr lang="en-US" sz="1800" dirty="0"/>
                      <a:t> </a:t>
                    </a:r>
                  </a:p>
                  <a:p>
                    <a:r>
                      <a:rPr lang="en-US" sz="1800" dirty="0"/>
                      <a:t>E </a:t>
                    </a:r>
                    <a:r>
                      <a:rPr lang="en-US" sz="1800" dirty="0" err="1"/>
                      <a:t>Renovable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A90-46F1-8A71-1B797BD16E16}"/>
                </c:ext>
                <c:ext xmlns:c15="http://schemas.microsoft.com/office/drawing/2012/chart" uri="{CE6537A1-D6FC-4f65-9D91-7224C49458BB}">
                  <c15:layout>
                    <c:manualLayout>
                      <c:w val="0.40576745361975164"/>
                      <c:h val="0.187867482786801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5.3667919165852979E-2"/>
                  <c:y val="-0.1025234832255080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192FC5-BB96-4AD5-BFF6-14C871B1BDCE}" type="VALUE">
                      <a:rPr lang="en-US" sz="1800"/>
                      <a:pPr algn="l">
                        <a:defRPr sz="2000"/>
                      </a:pPr>
                      <a:t>[VALOR]</a:t>
                    </a:fld>
                    <a:r>
                      <a:rPr lang="en-US" sz="1800" dirty="0"/>
                      <a:t> E. No </a:t>
                    </a:r>
                    <a:r>
                      <a:rPr lang="en-US" sz="1800" dirty="0" err="1"/>
                      <a:t>Renovable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A90-46F1-8A71-1B797BD16E16}"/>
                </c:ext>
                <c:ext xmlns:c15="http://schemas.microsoft.com/office/drawing/2012/chart" uri="{CE6537A1-D6FC-4f65-9D91-7224C49458BB}">
                  <c15:layout>
                    <c:manualLayout>
                      <c:w val="0.59421998012803201"/>
                      <c:h val="0.1134267888363096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Graficos!$B$32:$B$34</c:f>
              <c:strCache>
                <c:ptCount val="3"/>
                <c:pt idx="0">
                  <c:v>Electricidad</c:v>
                </c:pt>
                <c:pt idx="1">
                  <c:v>Biomasa</c:v>
                </c:pt>
                <c:pt idx="2">
                  <c:v>Hidrocarburos</c:v>
                </c:pt>
              </c:strCache>
            </c:strRef>
          </c:cat>
          <c:val>
            <c:numRef>
              <c:f>Graficos!$D$32:$D$34</c:f>
              <c:numCache>
                <c:formatCode>General</c:formatCode>
                <c:ptCount val="3"/>
                <c:pt idx="0" formatCode="0%">
                  <c:v>0.91</c:v>
                </c:pt>
                <c:pt idx="2" formatCode="0%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A90-46F1-8A71-1B797BD16E16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A90-46F1-8A71-1B797BD16E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A90-46F1-8A71-1B797BD16E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A90-46F1-8A71-1B797BD16E16}"/>
              </c:ext>
            </c:extLst>
          </c:dPt>
          <c:dLbls>
            <c:delete val="1"/>
          </c:dLbls>
          <c:cat>
            <c:strRef>
              <c:f>Graficos!$B$32:$B$34</c:f>
              <c:strCache>
                <c:ptCount val="3"/>
                <c:pt idx="0">
                  <c:v>Electricidad</c:v>
                </c:pt>
                <c:pt idx="1">
                  <c:v>Biomasa</c:v>
                </c:pt>
                <c:pt idx="2">
                  <c:v>Hidrocarburos</c:v>
                </c:pt>
              </c:strCache>
            </c:strRef>
          </c:cat>
          <c:val>
            <c:numRef>
              <c:f>Graficos!$E$32:$E$34</c:f>
              <c:numCache>
                <c:formatCode>General</c:formatCode>
                <c:ptCount val="3"/>
                <c:pt idx="0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A90-46F1-8A71-1B797BD16E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 sz="2400"/>
      </a:pPr>
      <a:endParaRPr lang="es-P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bg1"/>
                </a:solidFill>
              </a:rPr>
              <a:t>Kilocalorías por litro vendido</a:t>
            </a:r>
          </a:p>
        </c:rich>
      </c:tx>
      <c:layout>
        <c:manualLayout>
          <c:xMode val="edge"/>
          <c:yMode val="edge"/>
          <c:x val="5.8812865197236039E-2"/>
          <c:y val="5.9341443287440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9.5691225563198451E-2"/>
          <c:y val="8.3941728268559848E-2"/>
          <c:w val="0.90430880897162669"/>
          <c:h val="0.7842228639410069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FE001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F0-413D-BF01-6420593F7AF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3.9561028337533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F0-413D-BF01-6420593F7A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YTD 2022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336.80422687509054</c:v>
                </c:pt>
                <c:pt idx="1">
                  <c:v>328.77083316049982</c:v>
                </c:pt>
                <c:pt idx="2">
                  <c:v>333.29343807518865</c:v>
                </c:pt>
                <c:pt idx="3">
                  <c:v>324</c:v>
                </c:pt>
                <c:pt idx="4" formatCode="_(* #,##0_);_(* \(#,##0\);_(* &quot;-&quot;_);_(@_)">
                  <c:v>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F0-413D-BF01-6420593F7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09971888"/>
        <c:axId val="209972280"/>
      </c:barChart>
      <c:catAx>
        <c:axId val="2099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209972280"/>
        <c:crosses val="autoZero"/>
        <c:auto val="1"/>
        <c:lblAlgn val="ctr"/>
        <c:lblOffset val="100"/>
        <c:noMultiLvlLbl val="0"/>
      </c:catAx>
      <c:valAx>
        <c:axId val="209972280"/>
        <c:scaling>
          <c:orientation val="minMax"/>
          <c:max val="350"/>
          <c:min val="310"/>
        </c:scaling>
        <c:delete val="1"/>
        <c:axPos val="l"/>
        <c:numFmt formatCode="0.0" sourceLinked="1"/>
        <c:majorTickMark val="out"/>
        <c:minorTickMark val="none"/>
        <c:tickLblPos val="nextTo"/>
        <c:crossAx val="20997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6D39-95BA-4283-A054-00C84F8322B2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5D936-7489-4893-BD6D-532C40EE6B3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7604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5A2145-EC2F-4DC7-8FC1-6C1044377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7B39D98-41C0-4140-91EB-5A4D8287B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17CDE8F-4FD7-4401-80F3-98BA3638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A7F8-1BBD-410E-BEAF-362755CD018E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77096B7-1A42-4C15-B4E1-4B75B5A0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79DD7FF-D106-4DEA-9209-533EB52B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6E80-3231-48FC-B38B-037C1930AB1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6450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D3C1C3-A143-4348-910D-9B852EBB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5822FEC-6DAD-41DC-A6DD-C9384F52A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5AADC1E-8AD8-40D6-B96E-5C9C11B4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A7F8-1BBD-410E-BEAF-362755CD018E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F8F5DEB-5532-4662-8DB3-9D08C5CD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977B643-8D1A-4CFE-A500-6CA9E7A7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6E80-3231-48FC-B38B-037C1930AB1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7705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079ED22-0B65-46B6-8EBD-F3F88EC7B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48E3019-6096-48FE-AA66-DACBB7116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21270BA-6391-47BC-8234-182AAC4D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A7F8-1BBD-410E-BEAF-362755CD018E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15BCD80-EC25-4A3A-8FCA-24DF153B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3629EF7-5EC2-44F4-BF86-E222E19E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6E80-3231-48FC-B38B-037C1930AB1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9984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52B7F7-897F-4356-B23B-60319508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7B4CF7A-239F-4285-9FA5-59E2D343B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8E3E7FE-30DA-49C8-B16C-7C58199F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A7F8-1BBD-410E-BEAF-362755CD018E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F8F5BA8-5279-46B4-A40D-20F12A7B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C34420C-CD2E-4BBE-9B74-8932A20B5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6E80-3231-48FC-B38B-037C1930AB1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3637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0250E2-B5D6-4D12-B250-F02FCE43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15ABE9-0999-4D66-A2A6-68C5F433B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6BFBF7D-47D0-4BC5-B437-DF4849B45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A7F8-1BBD-410E-BEAF-362755CD018E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8C5D062-9029-434F-8379-46535921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3DC295A-4B34-4346-B173-D1B2091C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6E80-3231-48FC-B38B-037C1930AB1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0962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01868C-E1A5-4927-9D5B-8A2352AE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5E79FD6-059D-4E54-BC40-2A2C3F8A8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674EF1F-9948-4ECA-9C39-6A4322C48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44862FC-4A5D-4999-9C24-9E869DC9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A7F8-1BBD-410E-BEAF-362755CD018E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0D10136-57B4-4643-817C-48359EE1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3A21361-BB64-448C-B551-CDE0AFCE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6E80-3231-48FC-B38B-037C1930AB1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007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28579B-D7B7-415F-9729-5A1A0BB1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EF2D361-7AE2-4694-B272-DF79C63EC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A80F190-3B7A-43AD-9BCD-0510029E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ABBFB36-177C-46C8-AB41-DB50D1A5F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372FD66-D939-4FC1-85AB-6C5375D18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DC97E14-901F-463A-99F8-A6122116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A7F8-1BBD-410E-BEAF-362755CD018E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2C319F5-F85A-4EFB-8FE7-27E412A9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B9C44606-1A4A-4010-AA38-CBD0C57D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6E80-3231-48FC-B38B-037C1930AB1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1278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634F22-2981-4149-BB77-C253CBFE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F56CF33-20EC-4AF2-AF13-3990EEAA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A7F8-1BBD-410E-BEAF-362755CD018E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05DBE1C-1260-41FF-9923-C5E87FA7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05C79FB-6B85-4C1D-A7DD-A5A01F4B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6E80-3231-48FC-B38B-037C1930AB1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6887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5EBC820-D1EB-4FA7-B7FE-F8417055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A7F8-1BBD-410E-BEAF-362755CD018E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8992961-7590-4226-B315-068A25CA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AD22010-7EF8-4196-8342-546E941E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6E80-3231-48FC-B38B-037C1930AB1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0464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79CD65-50AA-42F2-9685-3B0188BE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B7142ED-0441-47D3-B199-84DE5A42B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36B95EB-CAAA-484F-BF26-7A5074896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CB579FF-CB47-446A-91CB-160734A4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A7F8-1BBD-410E-BEAF-362755CD018E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3C9DC5D-4C9A-4E71-A043-055FC66F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DC676DE-5645-4496-9D69-9B7F065E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6E80-3231-48FC-B38B-037C1930AB1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8560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C2D606-D302-4183-8ECA-E9B95CE9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47707C4-A4E9-42BB-9919-DE72A30DC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3DFE02A-2AA4-4BDD-8A8D-1952D914E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A2D0DD4-3905-4B10-A2C5-B2B86237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A7F8-1BBD-410E-BEAF-362755CD018E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3E564A7-DF70-4DED-AEA3-88F2D8B5A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1A4E035-F865-43F6-A760-9AAE381A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6E80-3231-48FC-B38B-037C1930AB1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6962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CB6F001-80B8-4F52-8F59-C8353382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ECFED94-36D3-46A9-87DA-FB4008915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B167584-E712-43CB-8518-0476C22EA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5A7F8-1BBD-410E-BEAF-362755CD018E}" type="datetimeFigureOut">
              <a:rPr lang="es-PY" smtClean="0"/>
              <a:t>24/10/2022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2699D0B-C437-4FFA-98AB-A706B5DDA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A49ABC0-EF39-4380-B726-5EE843609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6E80-3231-48FC-B38B-037C1930AB1C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946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4.emf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emf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3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4.emf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36.jpeg"/><Relationship Id="rId4" Type="http://schemas.openxmlformats.org/officeDocument/2006/relationships/image" Target="../media/image4.emf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emf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em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4.emf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chart" Target="../charts/chart1.xml"/><Relationship Id="rId17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4.emf"/><Relationship Id="rId9" Type="http://schemas.openxmlformats.org/officeDocument/2006/relationships/image" Target="../media/image17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91F3BFEB-FD99-43EA-99D9-709393C0A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="" xmlns:a16="http://schemas.microsoft.com/office/drawing/2014/main" id="{93DEED58-4356-4324-9324-F3E6B4877426}"/>
              </a:ext>
            </a:extLst>
          </p:cNvPr>
          <p:cNvSpPr/>
          <p:nvPr/>
        </p:nvSpPr>
        <p:spPr>
          <a:xfrm rot="16200000">
            <a:off x="6840625" y="1245938"/>
            <a:ext cx="5305923" cy="5396822"/>
          </a:xfrm>
          <a:prstGeom prst="rtTriangle">
            <a:avLst/>
          </a:prstGeom>
          <a:solidFill>
            <a:schemeClr val="tx1">
              <a:alpha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CE810744-2079-4496-9B7B-ED917DC7C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6" name="56 CuadroTexto">
            <a:extLst>
              <a:ext uri="{FF2B5EF4-FFF2-40B4-BE49-F238E27FC236}">
                <a16:creationId xmlns="" xmlns:a16="http://schemas.microsoft.com/office/drawing/2014/main" id="{5035200C-9135-45D8-8C04-1AD71AEB5576}"/>
              </a:ext>
            </a:extLst>
          </p:cNvPr>
          <p:cNvSpPr txBox="1"/>
          <p:nvPr/>
        </p:nvSpPr>
        <p:spPr>
          <a:xfrm>
            <a:off x="-2" y="11770"/>
            <a:ext cx="112145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b="1" dirty="0">
                <a:solidFill>
                  <a:schemeClr val="bg1"/>
                </a:solidFill>
              </a:rPr>
              <a:t> </a:t>
            </a:r>
            <a:r>
              <a:rPr lang="es-ES" sz="3200" b="1" dirty="0">
                <a:solidFill>
                  <a:schemeClr val="bg1"/>
                </a:solidFill>
              </a:rPr>
              <a:t>Andina Paraguay / Cambio Climático y Protección del Clima</a:t>
            </a:r>
            <a:endParaRPr lang="es-ES" sz="3800" b="1" dirty="0">
              <a:solidFill>
                <a:schemeClr val="bg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766EF976-3470-4FA9-BCDE-FA8BF8AD41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30125" y="95065"/>
            <a:ext cx="448974" cy="64982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9AABCC0-99F6-46BF-843D-98E4884FAC58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51" name="Picture 2">
            <a:extLst>
              <a:ext uri="{FF2B5EF4-FFF2-40B4-BE49-F238E27FC236}">
                <a16:creationId xmlns="" xmlns:a16="http://schemas.microsoft.com/office/drawing/2014/main" id="{54E0B521-7459-411D-9EE2-4EF61FF3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742714" y="4734641"/>
            <a:ext cx="2787411" cy="83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56 CuadroTexto">
            <a:extLst>
              <a:ext uri="{FF2B5EF4-FFF2-40B4-BE49-F238E27FC236}">
                <a16:creationId xmlns="" xmlns:a16="http://schemas.microsoft.com/office/drawing/2014/main" id="{E3349A70-C665-49B3-8E64-C2F1B4F8492B}"/>
              </a:ext>
            </a:extLst>
          </p:cNvPr>
          <p:cNvSpPr txBox="1"/>
          <p:nvPr/>
        </p:nvSpPr>
        <p:spPr>
          <a:xfrm>
            <a:off x="7994175" y="5558742"/>
            <a:ext cx="428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Año 2022</a:t>
            </a:r>
          </a:p>
        </p:txBody>
      </p:sp>
    </p:spTree>
    <p:extLst>
      <p:ext uri="{BB962C8B-B14F-4D97-AF65-F5344CB8AC3E}">
        <p14:creationId xmlns:p14="http://schemas.microsoft.com/office/powerpoint/2010/main" val="29942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12916" y="662172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defRPr/>
            </a:pPr>
            <a:endParaRPr lang="es-PY" sz="24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9AABCC0-99F6-46BF-843D-98E4884FAC58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1394EEAC-C992-4CE1-BD3F-BB6709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543701" y="6045484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B520D45-7581-4196-8C46-DCBE64C7977B}"/>
              </a:ext>
            </a:extLst>
          </p:cNvPr>
          <p:cNvSpPr/>
          <p:nvPr/>
        </p:nvSpPr>
        <p:spPr>
          <a:xfrm>
            <a:off x="1533043" y="6254337"/>
            <a:ext cx="2013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ES" sz="1100" dirty="0">
                <a:solidFill>
                  <a:srgbClr val="000000"/>
                </a:solidFill>
              </a:rPr>
              <a:t>Valor del mes fuera de objetivo.</a:t>
            </a:r>
            <a:endParaRPr lang="es-ES" sz="1100" dirty="0"/>
          </a:p>
        </p:txBody>
      </p:sp>
      <p:sp>
        <p:nvSpPr>
          <p:cNvPr id="13" name="56 CuadroTexto">
            <a:extLst>
              <a:ext uri="{FF2B5EF4-FFF2-40B4-BE49-F238E27FC236}">
                <a16:creationId xmlns="" xmlns:a16="http://schemas.microsoft.com/office/drawing/2014/main" id="{694CD405-4CC8-AE6C-7E39-9B0CFE2A8D01}"/>
              </a:ext>
            </a:extLst>
          </p:cNvPr>
          <p:cNvSpPr txBox="1"/>
          <p:nvPr/>
        </p:nvSpPr>
        <p:spPr>
          <a:xfrm>
            <a:off x="-1" y="11770"/>
            <a:ext cx="10779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    </a:t>
            </a:r>
            <a:r>
              <a:rPr lang="es-AR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Principales iniciativas para reducción – Alcance 3</a:t>
            </a:r>
            <a:endParaRPr lang="es-ES" sz="8000" b="1" i="1" dirty="0">
              <a:solidFill>
                <a:schemeClr val="bg1"/>
              </a:solidFill>
            </a:endParaRPr>
          </a:p>
          <a:p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9CEB7BDC-5618-97F7-6757-A3E9DA0AA514}"/>
              </a:ext>
            </a:extLst>
          </p:cNvPr>
          <p:cNvSpPr txBox="1"/>
          <p:nvPr/>
        </p:nvSpPr>
        <p:spPr>
          <a:xfrm>
            <a:off x="-1081586" y="2508697"/>
            <a:ext cx="8404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PY" sz="1800" b="1" kern="0" dirty="0">
                <a:solidFill>
                  <a:schemeClr val="bg1">
                    <a:lumMod val="95000"/>
                  </a:schemeClr>
                </a:solidFill>
              </a:rPr>
              <a:t>Disminución del contenido de azúcar en </a:t>
            </a:r>
            <a:r>
              <a:rPr lang="es-PY" b="1" kern="0" dirty="0">
                <a:solidFill>
                  <a:schemeClr val="bg1">
                    <a:lumMod val="95000"/>
                  </a:schemeClr>
                </a:solidFill>
              </a:rPr>
              <a:t>nuestros </a:t>
            </a:r>
            <a:r>
              <a:rPr lang="es-PY" sz="1800" b="1" kern="0" dirty="0">
                <a:solidFill>
                  <a:schemeClr val="bg1">
                    <a:lumMod val="95000"/>
                  </a:schemeClr>
                </a:solidFill>
              </a:rPr>
              <a:t>productos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="" xmlns:a16="http://schemas.microsoft.com/office/drawing/2014/main" id="{C9C7A907-40F1-2ACA-5048-418841FA1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561507"/>
              </p:ext>
            </p:extLst>
          </p:nvPr>
        </p:nvGraphicFramePr>
        <p:xfrm>
          <a:off x="8588" y="3020566"/>
          <a:ext cx="6224001" cy="256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Tabla 10">
            <a:extLst>
              <a:ext uri="{FF2B5EF4-FFF2-40B4-BE49-F238E27FC236}">
                <a16:creationId xmlns="" xmlns:a16="http://schemas.microsoft.com/office/drawing/2014/main" id="{C2E8643A-F982-9660-02EF-49541A51C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43664"/>
              </p:ext>
            </p:extLst>
          </p:nvPr>
        </p:nvGraphicFramePr>
        <p:xfrm>
          <a:off x="378272" y="5682163"/>
          <a:ext cx="5861393" cy="738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537">
                  <a:extLst>
                    <a:ext uri="{9D8B030D-6E8A-4147-A177-3AD203B41FA5}">
                      <a16:colId xmlns="" xmlns:a16="http://schemas.microsoft.com/office/drawing/2014/main" val="1478381261"/>
                    </a:ext>
                  </a:extLst>
                </a:gridCol>
                <a:gridCol w="943778">
                  <a:extLst>
                    <a:ext uri="{9D8B030D-6E8A-4147-A177-3AD203B41FA5}">
                      <a16:colId xmlns="" xmlns:a16="http://schemas.microsoft.com/office/drawing/2014/main" val="488422883"/>
                    </a:ext>
                  </a:extLst>
                </a:gridCol>
                <a:gridCol w="1038157">
                  <a:extLst>
                    <a:ext uri="{9D8B030D-6E8A-4147-A177-3AD203B41FA5}">
                      <a16:colId xmlns="" xmlns:a16="http://schemas.microsoft.com/office/drawing/2014/main" val="1018678185"/>
                    </a:ext>
                  </a:extLst>
                </a:gridCol>
                <a:gridCol w="1038157">
                  <a:extLst>
                    <a:ext uri="{9D8B030D-6E8A-4147-A177-3AD203B41FA5}">
                      <a16:colId xmlns="" xmlns:a16="http://schemas.microsoft.com/office/drawing/2014/main" val="1558902176"/>
                    </a:ext>
                  </a:extLst>
                </a:gridCol>
                <a:gridCol w="1152587">
                  <a:extLst>
                    <a:ext uri="{9D8B030D-6E8A-4147-A177-3AD203B41FA5}">
                      <a16:colId xmlns="" xmlns:a16="http://schemas.microsoft.com/office/drawing/2014/main" val="2844264143"/>
                    </a:ext>
                  </a:extLst>
                </a:gridCol>
                <a:gridCol w="1065177">
                  <a:extLst>
                    <a:ext uri="{9D8B030D-6E8A-4147-A177-3AD203B41FA5}">
                      <a16:colId xmlns="" xmlns:a16="http://schemas.microsoft.com/office/drawing/2014/main" val="256986966"/>
                    </a:ext>
                  </a:extLst>
                </a:gridCol>
              </a:tblGrid>
              <a:tr h="246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100" b="1" dirty="0">
                          <a:solidFill>
                            <a:schemeClr val="tx1"/>
                          </a:solidFill>
                        </a:rPr>
                        <a:t>SA% Core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Y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35007"/>
                  </a:ext>
                </a:extLst>
              </a:tr>
              <a:tr h="24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100" b="1" dirty="0"/>
                        <a:t>%Einstein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Y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5204420"/>
                  </a:ext>
                </a:extLst>
              </a:tr>
              <a:tr h="246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100" b="1" dirty="0"/>
                        <a:t>SA%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Y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3437704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790D3675-C6E0-9B3A-4508-B151C0C7B068}"/>
              </a:ext>
            </a:extLst>
          </p:cNvPr>
          <p:cNvSpPr txBox="1"/>
          <p:nvPr/>
        </p:nvSpPr>
        <p:spPr>
          <a:xfrm>
            <a:off x="5590160" y="3663442"/>
            <a:ext cx="53486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Y" sz="1050" dirty="0"/>
              <a:t>Vs AA 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6A2424AA-2185-0B98-19D0-9391FF351E3C}"/>
              </a:ext>
            </a:extLst>
          </p:cNvPr>
          <p:cNvSpPr/>
          <p:nvPr/>
        </p:nvSpPr>
        <p:spPr>
          <a:xfrm>
            <a:off x="5715608" y="3318524"/>
            <a:ext cx="249396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>
              <a:defRPr/>
            </a:pPr>
            <a:r>
              <a:rPr lang="es-PY" sz="825" b="1" dirty="0">
                <a:solidFill>
                  <a:schemeClr val="tx1"/>
                </a:solidFill>
                <a:latin typeface="Calibri"/>
              </a:rPr>
              <a:t>-</a:t>
            </a:r>
            <a:r>
              <a:rPr lang="es-PY" sz="1000" b="1" dirty="0">
                <a:solidFill>
                  <a:schemeClr val="tx1"/>
                </a:solidFill>
                <a:latin typeface="Calibri"/>
              </a:rPr>
              <a:t>2.4</a:t>
            </a:r>
            <a:endParaRPr lang="es-PY" sz="825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3CAC831E-D5D6-2127-B7BE-6BF9D8E08F7E}"/>
              </a:ext>
            </a:extLst>
          </p:cNvPr>
          <p:cNvSpPr txBox="1"/>
          <p:nvPr/>
        </p:nvSpPr>
        <p:spPr>
          <a:xfrm>
            <a:off x="5590160" y="1271783"/>
            <a:ext cx="6544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PY" sz="1800" b="1" kern="0" dirty="0">
                <a:solidFill>
                  <a:schemeClr val="bg1">
                    <a:lumMod val="95000"/>
                  </a:schemeClr>
                </a:solidFill>
              </a:rPr>
              <a:t>Fomentar la retornabilidad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EE2C96D8-1D90-70FD-DDAC-35885B01B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8819" y="1691663"/>
            <a:ext cx="5006406" cy="383427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E652858F-FEA4-F174-B0A3-72818F743E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093" y="979464"/>
            <a:ext cx="37719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7204" y="735045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defRPr/>
            </a:pPr>
            <a:endParaRPr lang="es-PY" sz="24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9AABCC0-99F6-46BF-843D-98E4884FAC58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1394EEAC-C992-4CE1-BD3F-BB6709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543701" y="6045484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B520D45-7581-4196-8C46-DCBE64C7977B}"/>
              </a:ext>
            </a:extLst>
          </p:cNvPr>
          <p:cNvSpPr/>
          <p:nvPr/>
        </p:nvSpPr>
        <p:spPr>
          <a:xfrm>
            <a:off x="1533043" y="6254337"/>
            <a:ext cx="2013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ES" sz="1100" dirty="0">
                <a:solidFill>
                  <a:srgbClr val="000000"/>
                </a:solidFill>
              </a:rPr>
              <a:t>Valor del mes fuera de objetivo.</a:t>
            </a:r>
            <a:endParaRPr lang="es-ES" sz="1100" dirty="0"/>
          </a:p>
        </p:txBody>
      </p:sp>
      <p:sp>
        <p:nvSpPr>
          <p:cNvPr id="13" name="56 CuadroTexto">
            <a:extLst>
              <a:ext uri="{FF2B5EF4-FFF2-40B4-BE49-F238E27FC236}">
                <a16:creationId xmlns="" xmlns:a16="http://schemas.microsoft.com/office/drawing/2014/main" id="{694CD405-4CC8-AE6C-7E39-9B0CFE2A8D01}"/>
              </a:ext>
            </a:extLst>
          </p:cNvPr>
          <p:cNvSpPr txBox="1"/>
          <p:nvPr/>
        </p:nvSpPr>
        <p:spPr>
          <a:xfrm>
            <a:off x="-1" y="11770"/>
            <a:ext cx="10779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    </a:t>
            </a:r>
            <a:r>
              <a:rPr lang="es-AR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Principales iniciativas para reducción – Alcance 3</a:t>
            </a:r>
            <a:endParaRPr lang="es-ES" sz="8000" b="1" i="1" dirty="0">
              <a:solidFill>
                <a:schemeClr val="bg1"/>
              </a:solidFill>
            </a:endParaRPr>
          </a:p>
          <a:p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1C8FF91C-5667-56C3-56D6-D5538F7642C6}"/>
              </a:ext>
            </a:extLst>
          </p:cNvPr>
          <p:cNvSpPr txBox="1"/>
          <p:nvPr/>
        </p:nvSpPr>
        <p:spPr>
          <a:xfrm>
            <a:off x="-1077534" y="1238073"/>
            <a:ext cx="6975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PY" sz="1800" b="1" kern="0" dirty="0">
                <a:solidFill>
                  <a:schemeClr val="bg1">
                    <a:lumMod val="95000"/>
                  </a:schemeClr>
                </a:solidFill>
              </a:rPr>
              <a:t>Incorporación de </a:t>
            </a:r>
            <a:r>
              <a:rPr lang="es-PY" sz="1800" b="1" kern="0" dirty="0" err="1">
                <a:solidFill>
                  <a:schemeClr val="bg1">
                    <a:lumMod val="95000"/>
                  </a:schemeClr>
                </a:solidFill>
              </a:rPr>
              <a:t>rPet</a:t>
            </a:r>
            <a:r>
              <a:rPr lang="es-PY" sz="1800" b="1" kern="0" dirty="0">
                <a:solidFill>
                  <a:schemeClr val="bg1">
                    <a:lumMod val="95000"/>
                  </a:schemeClr>
                </a:solidFill>
              </a:rPr>
              <a:t> reciclado en las  botellas OW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8A8320EA-9BC7-421F-42BA-76E7CF7C13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056" y="4735878"/>
            <a:ext cx="9929657" cy="13650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A75E407B-3596-4B1D-8A48-9F5E27D3DB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528" y="1690406"/>
            <a:ext cx="9144104" cy="271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6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7204" y="735045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defRPr/>
            </a:pPr>
            <a:endParaRPr lang="es-PY" sz="24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1394EEAC-C992-4CE1-BD3F-BB6709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543701" y="6045484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B520D45-7581-4196-8C46-DCBE64C7977B}"/>
              </a:ext>
            </a:extLst>
          </p:cNvPr>
          <p:cNvSpPr/>
          <p:nvPr/>
        </p:nvSpPr>
        <p:spPr>
          <a:xfrm>
            <a:off x="1533043" y="6254337"/>
            <a:ext cx="2013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ES" sz="1100" dirty="0">
                <a:solidFill>
                  <a:srgbClr val="000000"/>
                </a:solidFill>
              </a:rPr>
              <a:t>Valor del mes fuera de objetivo.</a:t>
            </a:r>
            <a:endParaRPr lang="es-ES" sz="1100" dirty="0"/>
          </a:p>
        </p:txBody>
      </p:sp>
      <p:sp>
        <p:nvSpPr>
          <p:cNvPr id="13" name="56 CuadroTexto">
            <a:extLst>
              <a:ext uri="{FF2B5EF4-FFF2-40B4-BE49-F238E27FC236}">
                <a16:creationId xmlns="" xmlns:a16="http://schemas.microsoft.com/office/drawing/2014/main" id="{694CD405-4CC8-AE6C-7E39-9B0CFE2A8D01}"/>
              </a:ext>
            </a:extLst>
          </p:cNvPr>
          <p:cNvSpPr txBox="1"/>
          <p:nvPr/>
        </p:nvSpPr>
        <p:spPr>
          <a:xfrm>
            <a:off x="-87091" y="0"/>
            <a:ext cx="10779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    </a:t>
            </a:r>
            <a:r>
              <a:rPr lang="es-AR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Principales iniciativas para reducción – Alcance 3</a:t>
            </a:r>
            <a:endParaRPr lang="es-ES" sz="8000" b="1" i="1" dirty="0">
              <a:solidFill>
                <a:schemeClr val="bg1"/>
              </a:solidFill>
            </a:endParaRPr>
          </a:p>
          <a:p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1C8FF91C-5667-56C3-56D6-D5538F7642C6}"/>
              </a:ext>
            </a:extLst>
          </p:cNvPr>
          <p:cNvSpPr txBox="1"/>
          <p:nvPr/>
        </p:nvSpPr>
        <p:spPr>
          <a:xfrm>
            <a:off x="-971603" y="1342115"/>
            <a:ext cx="9036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PY" b="1" kern="0" dirty="0">
                <a:solidFill>
                  <a:schemeClr val="bg1">
                    <a:lumMod val="95000"/>
                  </a:schemeClr>
                </a:solidFill>
              </a:rPr>
              <a:t>Aligeramiento de los materiales de empaques (</a:t>
            </a:r>
            <a:r>
              <a:rPr lang="es-PY" b="1" kern="0" dirty="0" err="1">
                <a:solidFill>
                  <a:schemeClr val="bg1">
                    <a:lumMod val="95000"/>
                  </a:schemeClr>
                </a:solidFill>
              </a:rPr>
              <a:t>lightweithing</a:t>
            </a:r>
            <a:r>
              <a:rPr lang="es-PY" b="1" kern="0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s-PY" sz="1800" b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="" xmlns:a16="http://schemas.microsoft.com/office/drawing/2014/main" id="{F2441060-05D8-9BA1-1F4B-784EE35F0A9E}"/>
              </a:ext>
            </a:extLst>
          </p:cNvPr>
          <p:cNvSpPr txBox="1"/>
          <p:nvPr/>
        </p:nvSpPr>
        <p:spPr>
          <a:xfrm>
            <a:off x="5605459" y="5813656"/>
            <a:ext cx="6514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Proyección de cierre: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68.517 MUC; +0,5% vs. AA; -1,9% vs. BP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25201DD-FE16-DF73-F25C-97A3163172F7}"/>
              </a:ext>
            </a:extLst>
          </p:cNvPr>
          <p:cNvSpPr txBox="1">
            <a:spLocks/>
          </p:cNvSpPr>
          <p:nvPr/>
        </p:nvSpPr>
        <p:spPr>
          <a:xfrm>
            <a:off x="2881086" y="964260"/>
            <a:ext cx="4158343" cy="4535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1BBC51FD-269A-2CBB-5CF6-2C6262425555}"/>
              </a:ext>
            </a:extLst>
          </p:cNvPr>
          <p:cNvSpPr txBox="1">
            <a:spLocks/>
          </p:cNvSpPr>
          <p:nvPr/>
        </p:nvSpPr>
        <p:spPr>
          <a:xfrm>
            <a:off x="3967670" y="964260"/>
            <a:ext cx="4158343" cy="4535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es-AR" dirty="0">
              <a:solidFill>
                <a:srgbClr val="FF0000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DC425D87-FFC9-0379-DE78-8F046880C310}"/>
              </a:ext>
            </a:extLst>
          </p:cNvPr>
          <p:cNvGrpSpPr/>
          <p:nvPr/>
        </p:nvGrpSpPr>
        <p:grpSpPr>
          <a:xfrm>
            <a:off x="0" y="6720090"/>
            <a:ext cx="12192000" cy="149382"/>
            <a:chOff x="162962" y="2681316"/>
            <a:chExt cx="11675269" cy="244444"/>
          </a:xfrm>
        </p:grpSpPr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73B8BA77-93A4-98A9-CF72-D91E576DD7C6}"/>
                </a:ext>
              </a:extLst>
            </p:cNvPr>
            <p:cNvSpPr/>
            <p:nvPr/>
          </p:nvSpPr>
          <p:spPr>
            <a:xfrm>
              <a:off x="162962" y="2681316"/>
              <a:ext cx="1674892" cy="244444"/>
            </a:xfrm>
            <a:prstGeom prst="rect">
              <a:avLst/>
            </a:prstGeom>
            <a:solidFill>
              <a:srgbClr val="DB9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="" xmlns:a16="http://schemas.microsoft.com/office/drawing/2014/main" id="{CBCB9B99-D800-F6FC-DD72-E76146B70287}"/>
                </a:ext>
              </a:extLst>
            </p:cNvPr>
            <p:cNvSpPr/>
            <p:nvPr/>
          </p:nvSpPr>
          <p:spPr>
            <a:xfrm>
              <a:off x="1831262" y="2681316"/>
              <a:ext cx="1674892" cy="244444"/>
            </a:xfrm>
            <a:prstGeom prst="rect">
              <a:avLst/>
            </a:prstGeom>
            <a:solidFill>
              <a:srgbClr val="8DB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759E839A-7248-052F-E6E9-493764EBE2B1}"/>
                </a:ext>
              </a:extLst>
            </p:cNvPr>
            <p:cNvSpPr/>
            <p:nvPr/>
          </p:nvSpPr>
          <p:spPr>
            <a:xfrm>
              <a:off x="3506154" y="2681316"/>
              <a:ext cx="1674892" cy="244444"/>
            </a:xfrm>
            <a:prstGeom prst="rect">
              <a:avLst/>
            </a:prstGeom>
            <a:solidFill>
              <a:srgbClr val="397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99579B6E-F5A9-71EF-2FEE-C2C592238327}"/>
                </a:ext>
              </a:extLst>
            </p:cNvPr>
            <p:cNvSpPr/>
            <p:nvPr/>
          </p:nvSpPr>
          <p:spPr>
            <a:xfrm>
              <a:off x="5174454" y="2681316"/>
              <a:ext cx="1674892" cy="244444"/>
            </a:xfrm>
            <a:prstGeom prst="rect">
              <a:avLst/>
            </a:prstGeom>
            <a:solidFill>
              <a:srgbClr val="07A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="" xmlns:a16="http://schemas.microsoft.com/office/drawing/2014/main" id="{083CDC53-085D-D333-7BD7-3952581FEAAF}"/>
                </a:ext>
              </a:extLst>
            </p:cNvPr>
            <p:cNvSpPr/>
            <p:nvPr/>
          </p:nvSpPr>
          <p:spPr>
            <a:xfrm>
              <a:off x="6825292" y="2681316"/>
              <a:ext cx="1674892" cy="244444"/>
            </a:xfrm>
            <a:prstGeom prst="rect">
              <a:avLst/>
            </a:prstGeom>
            <a:solidFill>
              <a:srgbClr val="8F3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3C2407A0-72A7-4062-66DC-2670B0EA1ED1}"/>
                </a:ext>
              </a:extLst>
            </p:cNvPr>
            <p:cNvSpPr/>
            <p:nvPr/>
          </p:nvSpPr>
          <p:spPr>
            <a:xfrm>
              <a:off x="8493592" y="2681316"/>
              <a:ext cx="1674892" cy="244444"/>
            </a:xfrm>
            <a:prstGeom prst="rect">
              <a:avLst/>
            </a:prstGeom>
            <a:solidFill>
              <a:srgbClr val="C32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12C5ABAE-EB2E-4ECC-64F6-5F54EF6A9FF7}"/>
                </a:ext>
              </a:extLst>
            </p:cNvPr>
            <p:cNvSpPr/>
            <p:nvPr/>
          </p:nvSpPr>
          <p:spPr>
            <a:xfrm>
              <a:off x="10163339" y="2681316"/>
              <a:ext cx="1674892" cy="244444"/>
            </a:xfrm>
            <a:prstGeom prst="rect">
              <a:avLst/>
            </a:prstGeom>
            <a:solidFill>
              <a:srgbClr val="EE1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16" name="Picture 6" descr="Image result for Krones logo">
            <a:extLst>
              <a:ext uri="{FF2B5EF4-FFF2-40B4-BE49-F238E27FC236}">
                <a16:creationId xmlns="" xmlns:a16="http://schemas.microsoft.com/office/drawing/2014/main" id="{920F89BA-6784-CD3E-41CD-A2AFF6AA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60" y="2535069"/>
            <a:ext cx="1586984" cy="536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Imagen 17" descr="Imagen que contiene Diagrama&#10;&#10;Descripción generada automáticamente">
            <a:extLst>
              <a:ext uri="{FF2B5EF4-FFF2-40B4-BE49-F238E27FC236}">
                <a16:creationId xmlns="" xmlns:a16="http://schemas.microsoft.com/office/drawing/2014/main" id="{C4CA085C-CA5B-A26C-0257-AE43D3BA3F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7" t="15252" r="13182" b="70920"/>
          <a:stretch/>
        </p:blipFill>
        <p:spPr>
          <a:xfrm>
            <a:off x="2844598" y="5893740"/>
            <a:ext cx="2457893" cy="628193"/>
          </a:xfrm>
          <a:prstGeom prst="rect">
            <a:avLst/>
          </a:prstGeom>
        </p:spPr>
      </p:pic>
      <p:sp>
        <p:nvSpPr>
          <p:cNvPr id="20" name="Google Shape;80;p15">
            <a:extLst>
              <a:ext uri="{FF2B5EF4-FFF2-40B4-BE49-F238E27FC236}">
                <a16:creationId xmlns="" xmlns:a16="http://schemas.microsoft.com/office/drawing/2014/main" id="{455FA501-84C8-33B7-7810-19C3D8F1F686}"/>
              </a:ext>
            </a:extLst>
          </p:cNvPr>
          <p:cNvSpPr/>
          <p:nvPr/>
        </p:nvSpPr>
        <p:spPr>
          <a:xfrm>
            <a:off x="1316949" y="4811972"/>
            <a:ext cx="306499" cy="7767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E34EB654-92D6-FC48-421D-615DC6FB51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5" y="3982091"/>
            <a:ext cx="1206625" cy="2773262"/>
          </a:xfrm>
          <a:prstGeom prst="rect">
            <a:avLst/>
          </a:prstGeom>
        </p:spPr>
      </p:pic>
      <p:sp>
        <p:nvSpPr>
          <p:cNvPr id="23" name="Google Shape;82;p15">
            <a:extLst>
              <a:ext uri="{FF2B5EF4-FFF2-40B4-BE49-F238E27FC236}">
                <a16:creationId xmlns="" xmlns:a16="http://schemas.microsoft.com/office/drawing/2014/main" id="{FA37856F-D88A-F9BC-0542-4EFD98B39ED1}"/>
              </a:ext>
            </a:extLst>
          </p:cNvPr>
          <p:cNvSpPr txBox="1"/>
          <p:nvPr/>
        </p:nvSpPr>
        <p:spPr>
          <a:xfrm>
            <a:off x="676867" y="4033905"/>
            <a:ext cx="79920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" sz="1200" b="1" kern="0" dirty="0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15</a:t>
            </a:r>
            <a:r>
              <a:rPr lang="es-PY" sz="1200" b="1" kern="0" dirty="0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gr</a:t>
            </a:r>
            <a:endParaRPr sz="12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82;p15">
            <a:extLst>
              <a:ext uri="{FF2B5EF4-FFF2-40B4-BE49-F238E27FC236}">
                <a16:creationId xmlns="" xmlns:a16="http://schemas.microsoft.com/office/drawing/2014/main" id="{7D88BF12-96EA-2679-DD31-DC9E12FDB4A8}"/>
              </a:ext>
            </a:extLst>
          </p:cNvPr>
          <p:cNvSpPr txBox="1"/>
          <p:nvPr/>
        </p:nvSpPr>
        <p:spPr>
          <a:xfrm>
            <a:off x="2352999" y="4044078"/>
            <a:ext cx="79920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" sz="1200" b="1" kern="0" dirty="0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12</a:t>
            </a:r>
            <a:r>
              <a:rPr lang="es-PY" sz="1200" b="1" kern="0" dirty="0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gr</a:t>
            </a:r>
            <a:endParaRPr sz="12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="" xmlns:a16="http://schemas.microsoft.com/office/drawing/2014/main" id="{0DDEB3E0-970A-E9C4-73AF-043A89DAFEA0}"/>
              </a:ext>
            </a:extLst>
          </p:cNvPr>
          <p:cNvSpPr/>
          <p:nvPr/>
        </p:nvSpPr>
        <p:spPr>
          <a:xfrm>
            <a:off x="8892351" y="1417824"/>
            <a:ext cx="2853566" cy="94027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peso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Línea 7 (nueva).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Jul-Dic 2022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="" xmlns:a16="http://schemas.microsoft.com/office/drawing/2014/main" id="{2F83426D-9F0E-FDAA-E99C-84433143AD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4078" y="3865373"/>
            <a:ext cx="1206626" cy="293375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C1055FC5-CC11-A2ED-3617-728E7D99DB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3544" y="2637906"/>
            <a:ext cx="7803923" cy="31047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64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7204" y="735045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defRPr/>
            </a:pPr>
            <a:r>
              <a:rPr lang="es-PY" sz="2400" kern="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9AABCC0-99F6-46BF-843D-98E4884FAC58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1394EEAC-C992-4CE1-BD3F-BB6709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543701" y="6045484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B520D45-7581-4196-8C46-DCBE64C7977B}"/>
              </a:ext>
            </a:extLst>
          </p:cNvPr>
          <p:cNvSpPr/>
          <p:nvPr/>
        </p:nvSpPr>
        <p:spPr>
          <a:xfrm>
            <a:off x="1533043" y="5533120"/>
            <a:ext cx="2013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ES" sz="1100" dirty="0">
                <a:solidFill>
                  <a:srgbClr val="000000"/>
                </a:solidFill>
              </a:rPr>
              <a:t>Valor del mes fuera de objetivo.</a:t>
            </a:r>
            <a:endParaRPr lang="es-ES" sz="1100" dirty="0"/>
          </a:p>
        </p:txBody>
      </p:sp>
      <p:sp>
        <p:nvSpPr>
          <p:cNvPr id="13" name="56 CuadroTexto">
            <a:extLst>
              <a:ext uri="{FF2B5EF4-FFF2-40B4-BE49-F238E27FC236}">
                <a16:creationId xmlns="" xmlns:a16="http://schemas.microsoft.com/office/drawing/2014/main" id="{694CD405-4CC8-AE6C-7E39-9B0CFE2A8D01}"/>
              </a:ext>
            </a:extLst>
          </p:cNvPr>
          <p:cNvSpPr txBox="1"/>
          <p:nvPr/>
        </p:nvSpPr>
        <p:spPr>
          <a:xfrm>
            <a:off x="-1" y="11770"/>
            <a:ext cx="10779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    </a:t>
            </a:r>
            <a:r>
              <a:rPr lang="es-AR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Principales iniciativas para reducción – Alcance 3</a:t>
            </a:r>
            <a:endParaRPr lang="es-ES" sz="8000" b="1" i="1" dirty="0">
              <a:solidFill>
                <a:schemeClr val="bg1"/>
              </a:solidFill>
            </a:endParaRPr>
          </a:p>
          <a:p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AF7A017-5DEE-3B1C-AAC3-48D4B52AA66F}"/>
              </a:ext>
            </a:extLst>
          </p:cNvPr>
          <p:cNvSpPr txBox="1"/>
          <p:nvPr/>
        </p:nvSpPr>
        <p:spPr>
          <a:xfrm>
            <a:off x="-681794" y="1186547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PY" sz="1800" b="1" kern="0" dirty="0">
                <a:solidFill>
                  <a:schemeClr val="bg1">
                    <a:lumMod val="95000"/>
                  </a:schemeClr>
                </a:solidFill>
              </a:rPr>
              <a:t>Renovación de la flota de camiones terceros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9E25F3A-3E23-F83D-1509-48B272C9E7BD}"/>
              </a:ext>
            </a:extLst>
          </p:cNvPr>
          <p:cNvSpPr txBox="1"/>
          <p:nvPr/>
        </p:nvSpPr>
        <p:spPr>
          <a:xfrm>
            <a:off x="5053368" y="1241751"/>
            <a:ext cx="6727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PY" sz="1800" b="1" kern="0" dirty="0">
                <a:solidFill>
                  <a:schemeClr val="bg1">
                    <a:lumMod val="95000"/>
                  </a:schemeClr>
                </a:solidFill>
              </a:rPr>
              <a:t>Optimización del uso del camión en la entrega</a:t>
            </a:r>
          </a:p>
        </p:txBody>
      </p:sp>
      <p:pic>
        <p:nvPicPr>
          <p:cNvPr id="3" name="Imagen 2" descr="Un camión de bomberos en la calle&#10;&#10;Descripción generada automáticamente con confianza media">
            <a:extLst>
              <a:ext uri="{FF2B5EF4-FFF2-40B4-BE49-F238E27FC236}">
                <a16:creationId xmlns="" xmlns:a16="http://schemas.microsoft.com/office/drawing/2014/main" id="{3597E11C-6D6E-C8DD-93B3-17E0CEFC23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1" y="2105667"/>
            <a:ext cx="31496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09EF33D-98A5-F42E-DDF4-B389228C68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985" y="3953723"/>
            <a:ext cx="22352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Camión de carga&#10;&#10;Descripción generada automáticamente con confianza media">
            <a:extLst>
              <a:ext uri="{FF2B5EF4-FFF2-40B4-BE49-F238E27FC236}">
                <a16:creationId xmlns="" xmlns:a16="http://schemas.microsoft.com/office/drawing/2014/main" id="{0E9C682A-CBC3-A68D-D7EC-0C666E2DF7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31" y="2157790"/>
            <a:ext cx="1642037" cy="21893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AE232E06-14FE-6560-733C-EB928BC01178}"/>
              </a:ext>
            </a:extLst>
          </p:cNvPr>
          <p:cNvSpPr txBox="1"/>
          <p:nvPr/>
        </p:nvSpPr>
        <p:spPr>
          <a:xfrm>
            <a:off x="3172432" y="4603807"/>
            <a:ext cx="224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kern="0" dirty="0">
                <a:solidFill>
                  <a:schemeClr val="bg1">
                    <a:lumMod val="95000"/>
                  </a:schemeClr>
                </a:solidFill>
              </a:rPr>
              <a:t>62 unidades O km en </a:t>
            </a:r>
          </a:p>
          <a:p>
            <a:r>
              <a:rPr lang="es-PY" b="1" kern="0" dirty="0">
                <a:solidFill>
                  <a:schemeClr val="bg1">
                    <a:lumMod val="95000"/>
                  </a:schemeClr>
                </a:solidFill>
              </a:rPr>
              <a:t>los últimos 3 años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2F313528-FC2C-77BF-57D4-F1853C3FA506}"/>
              </a:ext>
            </a:extLst>
          </p:cNvPr>
          <p:cNvSpPr txBox="1"/>
          <p:nvPr/>
        </p:nvSpPr>
        <p:spPr>
          <a:xfrm>
            <a:off x="5627268" y="4724650"/>
            <a:ext cx="6727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>
              <a:defRPr/>
            </a:pPr>
            <a:r>
              <a:rPr lang="es-PY" sz="1800" b="1" kern="0" dirty="0">
                <a:solidFill>
                  <a:schemeClr val="bg1">
                    <a:lumMod val="95000"/>
                  </a:schemeClr>
                </a:solidFill>
              </a:rPr>
              <a:t>Trabajo en conjunto con RTM y Logística para optimización de rutas</a:t>
            </a:r>
          </a:p>
        </p:txBody>
      </p:sp>
      <p:pic>
        <p:nvPicPr>
          <p:cNvPr id="1026" name="Imagen 1">
            <a:extLst>
              <a:ext uri="{FF2B5EF4-FFF2-40B4-BE49-F238E27FC236}">
                <a16:creationId xmlns="" xmlns:a16="http://schemas.microsoft.com/office/drawing/2014/main" id="{B984653E-14DE-3EA7-6833-5A4E4441D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75" y="2168009"/>
            <a:ext cx="5521076" cy="227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24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7204" y="722166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defRPr/>
            </a:pPr>
            <a:endParaRPr lang="es-PY" sz="24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9AABCC0-99F6-46BF-843D-98E4884FAC58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1394EEAC-C992-4CE1-BD3F-BB6709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543701" y="6045484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B520D45-7581-4196-8C46-DCBE64C7977B}"/>
              </a:ext>
            </a:extLst>
          </p:cNvPr>
          <p:cNvSpPr/>
          <p:nvPr/>
        </p:nvSpPr>
        <p:spPr>
          <a:xfrm>
            <a:off x="1533043" y="6254337"/>
            <a:ext cx="2013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ES" sz="1100" dirty="0">
                <a:solidFill>
                  <a:srgbClr val="000000"/>
                </a:solidFill>
              </a:rPr>
              <a:t>Valor del mes fuera de objetivo.</a:t>
            </a:r>
            <a:endParaRPr lang="es-ES" sz="1100" dirty="0"/>
          </a:p>
        </p:txBody>
      </p:sp>
      <p:sp>
        <p:nvSpPr>
          <p:cNvPr id="13" name="56 CuadroTexto">
            <a:extLst>
              <a:ext uri="{FF2B5EF4-FFF2-40B4-BE49-F238E27FC236}">
                <a16:creationId xmlns="" xmlns:a16="http://schemas.microsoft.com/office/drawing/2014/main" id="{694CD405-4CC8-AE6C-7E39-9B0CFE2A8D01}"/>
              </a:ext>
            </a:extLst>
          </p:cNvPr>
          <p:cNvSpPr txBox="1"/>
          <p:nvPr/>
        </p:nvSpPr>
        <p:spPr>
          <a:xfrm>
            <a:off x="-1" y="11770"/>
            <a:ext cx="10779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    </a:t>
            </a:r>
            <a:r>
              <a:rPr lang="es-AR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Principales iniciativas para reducción – Alcance 3</a:t>
            </a:r>
            <a:endParaRPr lang="es-ES" sz="8000" b="1" i="1" dirty="0">
              <a:solidFill>
                <a:schemeClr val="bg1"/>
              </a:solidFill>
            </a:endParaRPr>
          </a:p>
          <a:p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5A8EBAC-DE59-BA01-867B-036040402609}"/>
              </a:ext>
            </a:extLst>
          </p:cNvPr>
          <p:cNvSpPr txBox="1"/>
          <p:nvPr/>
        </p:nvSpPr>
        <p:spPr>
          <a:xfrm>
            <a:off x="3905527" y="1090283"/>
            <a:ext cx="809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PY" sz="1800" b="1" kern="0" dirty="0">
                <a:solidFill>
                  <a:schemeClr val="bg1">
                    <a:lumMod val="95000"/>
                  </a:schemeClr>
                </a:solidFill>
              </a:rPr>
              <a:t>Uso de equipos de frío de bajo consumo y con gases ecológicos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865E39B-3407-D2D8-CD9A-84C17194D59A}"/>
              </a:ext>
            </a:extLst>
          </p:cNvPr>
          <p:cNvSpPr txBox="1"/>
          <p:nvPr/>
        </p:nvSpPr>
        <p:spPr>
          <a:xfrm>
            <a:off x="-935466" y="1126365"/>
            <a:ext cx="6544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PY" sz="1800" b="1" kern="0" dirty="0">
                <a:solidFill>
                  <a:schemeClr val="bg1">
                    <a:lumMod val="95000"/>
                  </a:schemeClr>
                </a:solidFill>
              </a:rPr>
              <a:t>Desarrollo de proveedores locales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="" xmlns:a16="http://schemas.microsoft.com/office/drawing/2014/main" id="{B76D56B4-E907-57C4-6F02-117F1880C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2282" y="1968946"/>
            <a:ext cx="2315213" cy="34691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D1CD618-5C0F-7A0A-440C-F3FC21E4F5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8275" y="1921342"/>
            <a:ext cx="2140268" cy="2471664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FC0860D4-06EF-E3EF-589B-7D1C97D17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086283"/>
              </p:ext>
            </p:extLst>
          </p:nvPr>
        </p:nvGraphicFramePr>
        <p:xfrm>
          <a:off x="8093731" y="2723170"/>
          <a:ext cx="3719594" cy="1176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979">
                  <a:extLst>
                    <a:ext uri="{9D8B030D-6E8A-4147-A177-3AD203B41FA5}">
                      <a16:colId xmlns="" xmlns:a16="http://schemas.microsoft.com/office/drawing/2014/main" val="302498424"/>
                    </a:ext>
                  </a:extLst>
                </a:gridCol>
                <a:gridCol w="692640">
                  <a:extLst>
                    <a:ext uri="{9D8B030D-6E8A-4147-A177-3AD203B41FA5}">
                      <a16:colId xmlns="" xmlns:a16="http://schemas.microsoft.com/office/drawing/2014/main" val="1894266812"/>
                    </a:ext>
                  </a:extLst>
                </a:gridCol>
                <a:gridCol w="1020975">
                  <a:extLst>
                    <a:ext uri="{9D8B030D-6E8A-4147-A177-3AD203B41FA5}">
                      <a16:colId xmlns="" xmlns:a16="http://schemas.microsoft.com/office/drawing/2014/main" val="3443046441"/>
                    </a:ext>
                  </a:extLst>
                </a:gridCol>
              </a:tblGrid>
              <a:tr h="361260">
                <a:tc>
                  <a:txBody>
                    <a:bodyPr/>
                    <a:lstStyle/>
                    <a:p>
                      <a:r>
                        <a:rPr lang="es-PY" sz="1000">
                          <a:effectLst/>
                        </a:rPr>
                        <a:t>Gases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PY" sz="1000">
                          <a:effectLst/>
                        </a:rPr>
                        <a:t>Total EDF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>
                          <a:effectLst/>
                        </a:rPr>
                        <a:t>%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577355586"/>
                  </a:ext>
                </a:extLst>
              </a:tr>
              <a:tr h="201703">
                <a:tc>
                  <a:txBody>
                    <a:bodyPr/>
                    <a:lstStyle/>
                    <a:p>
                      <a:r>
                        <a:rPr lang="es-PY" sz="1000">
                          <a:effectLst/>
                        </a:rPr>
                        <a:t>R-134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>
                          <a:effectLst/>
                        </a:rPr>
                        <a:t>36.143</a:t>
                      </a:r>
                      <a:endParaRPr lang="es-P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>
                          <a:effectLst/>
                        </a:rPr>
                        <a:t>56%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851941017"/>
                  </a:ext>
                </a:extLst>
              </a:tr>
              <a:tr h="201703">
                <a:tc>
                  <a:txBody>
                    <a:bodyPr/>
                    <a:lstStyle/>
                    <a:p>
                      <a:r>
                        <a:rPr lang="es-PY" sz="1000">
                          <a:effectLst/>
                        </a:rPr>
                        <a:t>R-290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>
                          <a:effectLst/>
                        </a:rPr>
                        <a:t>20.658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>
                          <a:effectLst/>
                        </a:rPr>
                        <a:t>32%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93733061"/>
                  </a:ext>
                </a:extLst>
              </a:tr>
              <a:tr h="201703">
                <a:tc>
                  <a:txBody>
                    <a:bodyPr/>
                    <a:lstStyle/>
                    <a:p>
                      <a:r>
                        <a:rPr lang="es-PY" sz="1000">
                          <a:effectLst/>
                        </a:rPr>
                        <a:t>CO2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>
                          <a:effectLst/>
                        </a:rPr>
                        <a:t>7.572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>
                          <a:effectLst/>
                        </a:rPr>
                        <a:t>12%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747695732"/>
                  </a:ext>
                </a:extLst>
              </a:tr>
              <a:tr h="209983">
                <a:tc>
                  <a:txBody>
                    <a:bodyPr/>
                    <a:lstStyle/>
                    <a:p>
                      <a:r>
                        <a:rPr lang="es-PY" sz="1000">
                          <a:effectLst/>
                        </a:rPr>
                        <a:t>Total general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>
                          <a:effectLst/>
                        </a:rPr>
                        <a:t>64.373</a:t>
                      </a:r>
                      <a:endParaRPr lang="es-P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000" dirty="0">
                          <a:effectLst/>
                        </a:rPr>
                        <a:t>100%</a:t>
                      </a:r>
                      <a:endParaRPr lang="es-P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18826327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5DF1482D-072F-B1BA-35B0-25B42FE7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724" y="4971117"/>
            <a:ext cx="1331772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Y" altLang="es-PY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s-PY" altLang="es-P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A768AFD-23BE-8847-0DCC-0DEBAD859156}"/>
              </a:ext>
            </a:extLst>
          </p:cNvPr>
          <p:cNvSpPr txBox="1"/>
          <p:nvPr/>
        </p:nvSpPr>
        <p:spPr>
          <a:xfrm>
            <a:off x="5985382" y="4704043"/>
            <a:ext cx="620661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-</a:t>
            </a:r>
            <a:r>
              <a:rPr lang="es-PY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Desde el </a:t>
            </a:r>
            <a:r>
              <a:rPr lang="es-PY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2018 todos los equipo comprados son con gas R-290</a:t>
            </a:r>
          </a:p>
          <a:p>
            <a:r>
              <a:rPr lang="es-PY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PY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L</a:t>
            </a:r>
            <a:r>
              <a:rPr lang="es-PY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 </a:t>
            </a:r>
            <a:r>
              <a:rPr lang="es-PY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EDFs</a:t>
            </a:r>
            <a:r>
              <a:rPr lang="es-PY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 capacidad mayor a 400 </a:t>
            </a:r>
            <a:r>
              <a:rPr lang="es-PY" sz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ltrs</a:t>
            </a:r>
            <a:r>
              <a:rPr lang="es-PY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cuentan con controladores electrónicos con conectividad.</a:t>
            </a:r>
          </a:p>
          <a:p>
            <a:r>
              <a:rPr lang="es-PY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-Los equipos con gas R-290 consumen en promedio -50% que los otros gases (CO2 y R-134)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51BBF3F-63E7-8B45-D385-B59F30C2AA76}"/>
              </a:ext>
            </a:extLst>
          </p:cNvPr>
          <p:cNvSpPr txBox="1"/>
          <p:nvPr/>
        </p:nvSpPr>
        <p:spPr>
          <a:xfrm>
            <a:off x="5993313" y="5799262"/>
            <a:ext cx="429625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-</a:t>
            </a:r>
            <a:r>
              <a:rPr lang="es-PY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Actualmente en desarrollo pruebas de relajación de temperatura (5°-7°C)</a:t>
            </a:r>
            <a:endParaRPr lang="es-PY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7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1FADBB3-CF2C-4828-A97A-C1F3F088D9A5}"/>
              </a:ext>
            </a:extLst>
          </p:cNvPr>
          <p:cNvSpPr/>
          <p:nvPr/>
        </p:nvSpPr>
        <p:spPr>
          <a:xfrm>
            <a:off x="5841242" y="0"/>
            <a:ext cx="6350758" cy="684623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" name="Imagen 2" descr="Imagen que contiene coche, camioneta, camión, exterior&#10;&#10;Descripción generada automáticamente">
            <a:extLst>
              <a:ext uri="{FF2B5EF4-FFF2-40B4-BE49-F238E27FC236}">
                <a16:creationId xmlns="" xmlns:a16="http://schemas.microsoft.com/office/drawing/2014/main" id="{689111CD-8516-46DE-8320-72D6AC52F58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70"/>
            <a:ext cx="5841242" cy="6858000"/>
          </a:xfrm>
          <a:prstGeom prst="rect">
            <a:avLst/>
          </a:prstGeom>
        </p:spPr>
      </p:pic>
      <p:sp>
        <p:nvSpPr>
          <p:cNvPr id="56" name="56 CuadroTexto">
            <a:extLst>
              <a:ext uri="{FF2B5EF4-FFF2-40B4-BE49-F238E27FC236}">
                <a16:creationId xmlns="" xmlns:a16="http://schemas.microsoft.com/office/drawing/2014/main" id="{BC2DC63E-87AB-4162-8827-EFE044B3E637}"/>
              </a:ext>
            </a:extLst>
          </p:cNvPr>
          <p:cNvSpPr txBox="1"/>
          <p:nvPr/>
        </p:nvSpPr>
        <p:spPr>
          <a:xfrm>
            <a:off x="6096000" y="2475870"/>
            <a:ext cx="5941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Muchas Gracias!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EC1A7E6-EBF4-4AD4-BD20-5415CFBC1A72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920E4B8E-839D-46F8-B51D-38681D80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19210" y="5962530"/>
            <a:ext cx="1834864" cy="54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8FC44FF4-62B0-494B-AF9B-1F43DF6374A4}"/>
              </a:ext>
            </a:extLst>
          </p:cNvPr>
          <p:cNvCxnSpPr>
            <a:cxnSpLocks/>
          </p:cNvCxnSpPr>
          <p:nvPr/>
        </p:nvCxnSpPr>
        <p:spPr>
          <a:xfrm>
            <a:off x="6208295" y="3944815"/>
            <a:ext cx="5645779" cy="0"/>
          </a:xfrm>
          <a:prstGeom prst="line">
            <a:avLst/>
          </a:prstGeom>
          <a:solidFill>
            <a:srgbClr val="990000"/>
          </a:solidFill>
          <a:ln w="762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84899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-1451" y="747222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6" name="56 CuadroTexto">
            <a:extLst>
              <a:ext uri="{FF2B5EF4-FFF2-40B4-BE49-F238E27FC236}">
                <a16:creationId xmlns="" xmlns:a16="http://schemas.microsoft.com/office/drawing/2014/main" id="{5035200C-9135-45D8-8C04-1AD71AEB5576}"/>
              </a:ext>
            </a:extLst>
          </p:cNvPr>
          <p:cNvSpPr txBox="1"/>
          <p:nvPr/>
        </p:nvSpPr>
        <p:spPr>
          <a:xfrm>
            <a:off x="-1" y="11770"/>
            <a:ext cx="997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i="1" dirty="0">
                <a:solidFill>
                  <a:schemeClr val="bg1"/>
                </a:solidFill>
              </a:rPr>
              <a:t>Reporte Huella de Carbono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95387A4-FD21-3780-48C9-868E75FA1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12" y="832604"/>
            <a:ext cx="10262235" cy="600886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DE2D5286-C432-00A9-31F1-A431822E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29000" y="6242303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78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16951" y="753631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6" name="56 CuadroTexto">
            <a:extLst>
              <a:ext uri="{FF2B5EF4-FFF2-40B4-BE49-F238E27FC236}">
                <a16:creationId xmlns="" xmlns:a16="http://schemas.microsoft.com/office/drawing/2014/main" id="{5035200C-9135-45D8-8C04-1AD71AEB5576}"/>
              </a:ext>
            </a:extLst>
          </p:cNvPr>
          <p:cNvSpPr txBox="1"/>
          <p:nvPr/>
        </p:nvSpPr>
        <p:spPr>
          <a:xfrm>
            <a:off x="-1" y="11770"/>
            <a:ext cx="9457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AR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Límites del Organizacionales</a:t>
            </a:r>
            <a:endParaRPr lang="es-ES" sz="4400" b="1" i="1" dirty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9AABCC0-99F6-46BF-843D-98E4884FAC58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1394EEAC-C992-4CE1-BD3F-BB6709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204513" y="6003290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9D9EC081-ACBB-EC3E-5997-D9372ECDEF2F}"/>
              </a:ext>
            </a:extLst>
          </p:cNvPr>
          <p:cNvSpPr/>
          <p:nvPr/>
        </p:nvSpPr>
        <p:spPr>
          <a:xfrm>
            <a:off x="0" y="6555346"/>
            <a:ext cx="9144000" cy="302654"/>
          </a:xfrm>
          <a:prstGeom prst="rect">
            <a:avLst/>
          </a:prstGeom>
          <a:solidFill>
            <a:srgbClr val="EE0012"/>
          </a:solidFill>
          <a:ln>
            <a:solidFill>
              <a:srgbClr val="EE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8E3D70B-E655-8886-5A47-E9DBDD5A2F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428"/>
          <a:stretch/>
        </p:blipFill>
        <p:spPr>
          <a:xfrm>
            <a:off x="1115061" y="1123678"/>
            <a:ext cx="9458325" cy="5219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53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-1451" y="623701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6" name="56 CuadroTexto">
            <a:extLst>
              <a:ext uri="{FF2B5EF4-FFF2-40B4-BE49-F238E27FC236}">
                <a16:creationId xmlns="" xmlns:a16="http://schemas.microsoft.com/office/drawing/2014/main" id="{5035200C-9135-45D8-8C04-1AD71AEB5576}"/>
              </a:ext>
            </a:extLst>
          </p:cNvPr>
          <p:cNvSpPr txBox="1"/>
          <p:nvPr/>
        </p:nvSpPr>
        <p:spPr>
          <a:xfrm>
            <a:off x="-1" y="11770"/>
            <a:ext cx="9457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AR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Alcances considerados</a:t>
            </a:r>
            <a:endParaRPr lang="es-ES" sz="4400" b="1" i="1" dirty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9AABCC0-99F6-46BF-843D-98E4884FAC58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1394EEAC-C992-4CE1-BD3F-BB6709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204513" y="6003290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F1CDD2F-CE9B-3413-94DC-7CB957F7F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297" y="832604"/>
            <a:ext cx="93249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3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1438" y="700646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9AABCC0-99F6-46BF-843D-98E4884FAC58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1394EEAC-C992-4CE1-BD3F-BB6709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14558" y="246303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56 CuadroTexto">
            <a:extLst>
              <a:ext uri="{FF2B5EF4-FFF2-40B4-BE49-F238E27FC236}">
                <a16:creationId xmlns="" xmlns:a16="http://schemas.microsoft.com/office/drawing/2014/main" id="{AA7A6286-8E7D-7613-2160-695E632C9F5D}"/>
              </a:ext>
            </a:extLst>
          </p:cNvPr>
          <p:cNvSpPr txBox="1"/>
          <p:nvPr/>
        </p:nvSpPr>
        <p:spPr>
          <a:xfrm>
            <a:off x="-1" y="11770"/>
            <a:ext cx="9457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   </a:t>
            </a:r>
            <a:r>
              <a:rPr lang="es-ES" sz="4400" b="1" i="1" dirty="0">
                <a:solidFill>
                  <a:schemeClr val="bg1"/>
                </a:solidFill>
              </a:rPr>
              <a:t>Resultados 2021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51347C5-A1E9-1A48-295F-B83AB51886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3605" t="11157" r="3605" b="7968"/>
          <a:stretch/>
        </p:blipFill>
        <p:spPr>
          <a:xfrm>
            <a:off x="-57094" y="877363"/>
            <a:ext cx="10836256" cy="5851428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41A4CF2A-968A-1A05-62D8-6E4164D73815}"/>
              </a:ext>
            </a:extLst>
          </p:cNvPr>
          <p:cNvGrpSpPr/>
          <p:nvPr/>
        </p:nvGrpSpPr>
        <p:grpSpPr>
          <a:xfrm>
            <a:off x="684903" y="866494"/>
            <a:ext cx="9534862" cy="5750229"/>
            <a:chOff x="684903" y="866494"/>
            <a:chExt cx="9534862" cy="5750229"/>
          </a:xfrm>
        </p:grpSpPr>
        <p:sp>
          <p:nvSpPr>
            <p:cNvPr id="10" name="Rectángulo 9">
              <a:extLst>
                <a:ext uri="{FF2B5EF4-FFF2-40B4-BE49-F238E27FC236}">
                  <a16:creationId xmlns="" xmlns:a16="http://schemas.microsoft.com/office/drawing/2014/main" id="{66F40482-3DBF-9E30-BB03-3CA2B8D8E4A7}"/>
                </a:ext>
              </a:extLst>
            </p:cNvPr>
            <p:cNvSpPr/>
            <p:nvPr/>
          </p:nvSpPr>
          <p:spPr>
            <a:xfrm>
              <a:off x="8638391" y="877363"/>
              <a:ext cx="1581374" cy="8331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6B520D45-7581-4196-8C46-DCBE64C7977B}"/>
                </a:ext>
              </a:extLst>
            </p:cNvPr>
            <p:cNvSpPr/>
            <p:nvPr/>
          </p:nvSpPr>
          <p:spPr>
            <a:xfrm>
              <a:off x="684903" y="6254337"/>
              <a:ext cx="201369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altLang="es-ES" sz="1100" dirty="0">
                  <a:solidFill>
                    <a:srgbClr val="000000"/>
                  </a:solidFill>
                </a:rPr>
                <a:t>Valor del mes fuera de objetivo.</a:t>
              </a:r>
              <a:endParaRPr lang="es-ES" sz="1100" dirty="0"/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="" xmlns:a16="http://schemas.microsoft.com/office/drawing/2014/main" id="{A6A37FB6-8BFB-6E5A-487A-066EB57BF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9736" y="6360488"/>
              <a:ext cx="0" cy="25623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Imagen 6">
              <a:extLst>
                <a:ext uri="{FF2B5EF4-FFF2-40B4-BE49-F238E27FC236}">
                  <a16:creationId xmlns="" xmlns:a16="http://schemas.microsoft.com/office/drawing/2014/main" id="{E06179C1-8C71-1CF8-F324-326E938FD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13589" y="866494"/>
              <a:ext cx="1006176" cy="1106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89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-1451" y="598364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6" name="56 CuadroTexto">
            <a:extLst>
              <a:ext uri="{FF2B5EF4-FFF2-40B4-BE49-F238E27FC236}">
                <a16:creationId xmlns="" xmlns:a16="http://schemas.microsoft.com/office/drawing/2014/main" id="{5035200C-9135-45D8-8C04-1AD71AEB5576}"/>
              </a:ext>
            </a:extLst>
          </p:cNvPr>
          <p:cNvSpPr txBox="1"/>
          <p:nvPr/>
        </p:nvSpPr>
        <p:spPr>
          <a:xfrm>
            <a:off x="-1" y="11770"/>
            <a:ext cx="10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 </a:t>
            </a:r>
            <a:r>
              <a:rPr lang="es-AR" sz="4000" b="1" i="1" dirty="0">
                <a:solidFill>
                  <a:schemeClr val="bg1"/>
                </a:solidFill>
                <a:latin typeface="Calibri" panose="020F0502020204030204" pitchFamily="34" charset="0"/>
              </a:rPr>
              <a:t>Resumen por sitio</a:t>
            </a:r>
            <a:endParaRPr lang="es-ES" sz="4000" b="1" i="1" dirty="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9AABCC0-99F6-46BF-843D-98E4884FAC58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8D52286C-68AE-9DB6-7FFE-4680B1B1EF1C}"/>
              </a:ext>
            </a:extLst>
          </p:cNvPr>
          <p:cNvGrpSpPr/>
          <p:nvPr/>
        </p:nvGrpSpPr>
        <p:grpSpPr>
          <a:xfrm>
            <a:off x="818057" y="830183"/>
            <a:ext cx="10092691" cy="5783120"/>
            <a:chOff x="321552" y="857303"/>
            <a:chExt cx="10092691" cy="5783120"/>
          </a:xfrm>
        </p:grpSpPr>
        <p:pic>
          <p:nvPicPr>
            <p:cNvPr id="9" name="Imagen 8">
              <a:extLst>
                <a:ext uri="{FF2B5EF4-FFF2-40B4-BE49-F238E27FC236}">
                  <a16:creationId xmlns="" xmlns:a16="http://schemas.microsoft.com/office/drawing/2014/main" id="{3BA11148-BEAD-1911-9029-8D532BCAE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519" b="7370"/>
            <a:stretch/>
          </p:blipFill>
          <p:spPr>
            <a:xfrm>
              <a:off x="321552" y="857303"/>
              <a:ext cx="10092691" cy="548835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D45D9BDB-058E-F378-16F8-D0FA119AA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73245" y="6129714"/>
              <a:ext cx="1628775" cy="504825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="" xmlns:a16="http://schemas.microsoft.com/office/drawing/2014/main" id="{AA947C55-F264-93E8-ABCB-16E0F3529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552" y="6259636"/>
              <a:ext cx="7649530" cy="347301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="" xmlns:a16="http://schemas.microsoft.com/office/drawing/2014/main" id="{7A59EFD7-4996-0ABF-029B-452301C29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54373" y="6305084"/>
              <a:ext cx="859870" cy="335339"/>
            </a:xfrm>
            <a:prstGeom prst="rect">
              <a:avLst/>
            </a:prstGeom>
          </p:spPr>
        </p:pic>
      </p:grp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36EA9279-99E9-97CD-E01A-84FC6BF15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25499" y="142498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83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-10467" y="722819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9AABCC0-99F6-46BF-843D-98E4884FAC58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1394EEAC-C992-4CE1-BD3F-BB6709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24572" y="129262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6 CuadroTexto">
            <a:extLst>
              <a:ext uri="{FF2B5EF4-FFF2-40B4-BE49-F238E27FC236}">
                <a16:creationId xmlns="" xmlns:a16="http://schemas.microsoft.com/office/drawing/2014/main" id="{75E0CB34-F27F-AEAD-EC25-97AC1190AF6D}"/>
              </a:ext>
            </a:extLst>
          </p:cNvPr>
          <p:cNvSpPr txBox="1"/>
          <p:nvPr/>
        </p:nvSpPr>
        <p:spPr>
          <a:xfrm>
            <a:off x="-19483" y="23154"/>
            <a:ext cx="11382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    </a:t>
            </a:r>
            <a:r>
              <a:rPr lang="es-ES" sz="4400" b="1" i="1" dirty="0">
                <a:solidFill>
                  <a:schemeClr val="bg1"/>
                </a:solidFill>
              </a:rPr>
              <a:t>10 Principales fuentes de emisión</a:t>
            </a:r>
            <a:endParaRPr lang="es-ES" sz="3200" b="1" i="1" dirty="0">
              <a:solidFill>
                <a:schemeClr val="bg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79D1587B-297B-D0D8-073C-E4CE9F79EEAB}"/>
              </a:ext>
            </a:extLst>
          </p:cNvPr>
          <p:cNvGrpSpPr/>
          <p:nvPr/>
        </p:nvGrpSpPr>
        <p:grpSpPr>
          <a:xfrm>
            <a:off x="828662" y="681089"/>
            <a:ext cx="10274481" cy="5919899"/>
            <a:chOff x="828662" y="681089"/>
            <a:chExt cx="10274481" cy="5919899"/>
          </a:xfrm>
        </p:grpSpPr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6B520D45-7581-4196-8C46-DCBE64C7977B}"/>
                </a:ext>
              </a:extLst>
            </p:cNvPr>
            <p:cNvSpPr/>
            <p:nvPr/>
          </p:nvSpPr>
          <p:spPr>
            <a:xfrm>
              <a:off x="1533043" y="6254337"/>
              <a:ext cx="201369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altLang="es-ES" sz="1100" dirty="0">
                  <a:solidFill>
                    <a:srgbClr val="000000"/>
                  </a:solidFill>
                </a:rPr>
                <a:t>Valor del mes fuera de objetivo.</a:t>
              </a:r>
              <a:endParaRPr lang="es-ES" sz="1100" dirty="0"/>
            </a:p>
          </p:txBody>
        </p:sp>
        <p:pic>
          <p:nvPicPr>
            <p:cNvPr id="4" name="Imagen 3">
              <a:extLst>
                <a:ext uri="{FF2B5EF4-FFF2-40B4-BE49-F238E27FC236}">
                  <a16:creationId xmlns="" xmlns:a16="http://schemas.microsoft.com/office/drawing/2014/main" id="{813560F9-12BE-5FFA-0111-B3159C2C5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776" t="13988" r="4350"/>
            <a:stretch/>
          </p:blipFill>
          <p:spPr>
            <a:xfrm>
              <a:off x="828662" y="681089"/>
              <a:ext cx="10274481" cy="5919899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="" xmlns:a16="http://schemas.microsoft.com/office/drawing/2014/main" id="{CB2DEBDD-B61A-5086-1088-223D3AFC11E4}"/>
                </a:ext>
              </a:extLst>
            </p:cNvPr>
            <p:cNvSpPr/>
            <p:nvPr/>
          </p:nvSpPr>
          <p:spPr>
            <a:xfrm>
              <a:off x="828662" y="6068270"/>
              <a:ext cx="2895819" cy="429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</p:grpSp>
    </p:spTree>
    <p:extLst>
      <p:ext uri="{BB962C8B-B14F-4D97-AF65-F5344CB8AC3E}">
        <p14:creationId xmlns:p14="http://schemas.microsoft.com/office/powerpoint/2010/main" val="21450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-10467" y="722819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9AABCC0-99F6-46BF-843D-98E4884FAC58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1394EEAC-C992-4CE1-BD3F-BB6709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73828" y="121026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B520D45-7581-4196-8C46-DCBE64C7977B}"/>
              </a:ext>
            </a:extLst>
          </p:cNvPr>
          <p:cNvSpPr/>
          <p:nvPr/>
        </p:nvSpPr>
        <p:spPr>
          <a:xfrm>
            <a:off x="1533043" y="6254337"/>
            <a:ext cx="2013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ES" sz="1100" dirty="0">
                <a:solidFill>
                  <a:srgbClr val="000000"/>
                </a:solidFill>
              </a:rPr>
              <a:t>Valor del mes fuera de objetivo.</a:t>
            </a:r>
            <a:endParaRPr lang="es-ES" sz="1100" dirty="0"/>
          </a:p>
        </p:txBody>
      </p:sp>
      <p:sp>
        <p:nvSpPr>
          <p:cNvPr id="13" name="56 CuadroTexto">
            <a:extLst>
              <a:ext uri="{FF2B5EF4-FFF2-40B4-BE49-F238E27FC236}">
                <a16:creationId xmlns="" xmlns:a16="http://schemas.microsoft.com/office/drawing/2014/main" id="{75E0CB34-F27F-AEAD-EC25-97AC1190AF6D}"/>
              </a:ext>
            </a:extLst>
          </p:cNvPr>
          <p:cNvSpPr txBox="1"/>
          <p:nvPr/>
        </p:nvSpPr>
        <p:spPr>
          <a:xfrm>
            <a:off x="-19483" y="23154"/>
            <a:ext cx="11382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 </a:t>
            </a:r>
            <a:r>
              <a:rPr lang="es-ES" sz="4400" b="1" i="1" dirty="0">
                <a:solidFill>
                  <a:schemeClr val="bg1"/>
                </a:solidFill>
              </a:rPr>
              <a:t>Grupo ANDINA</a:t>
            </a:r>
            <a:endParaRPr lang="es-ES" sz="3200" b="1" i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327D7CC-C17E-9653-D079-D140CF1C8E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143" y="836876"/>
            <a:ext cx="10204916" cy="57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1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Vista aérea de una ciudad&#10;&#10;Descripción generada automáticamente">
            <a:extLst>
              <a:ext uri="{FF2B5EF4-FFF2-40B4-BE49-F238E27FC236}">
                <a16:creationId xmlns="" xmlns:a16="http://schemas.microsoft.com/office/drawing/2014/main" id="{A583B09C-6F56-4AE1-AEB3-D4AC8B1A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2"/>
          <a:stretch/>
        </p:blipFill>
        <p:spPr>
          <a:xfrm>
            <a:off x="-4328" y="700646"/>
            <a:ext cx="12192000" cy="615735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7BDAD1B-8DE7-4902-9192-3A72A6570A43}"/>
              </a:ext>
            </a:extLst>
          </p:cNvPr>
          <p:cNvSpPr/>
          <p:nvPr/>
        </p:nvSpPr>
        <p:spPr>
          <a:xfrm>
            <a:off x="0" y="820836"/>
            <a:ext cx="12189123" cy="6234299"/>
          </a:xfrm>
          <a:prstGeom prst="rect">
            <a:avLst/>
          </a:prstGeom>
          <a:solidFill>
            <a:schemeClr val="tx1">
              <a:alpha val="78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>
              <a:defRPr/>
            </a:pPr>
            <a:endParaRPr lang="es-PY" sz="24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805290C-A001-4C58-8FB7-D309FB587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"/>
            <a:ext cx="5638800" cy="742496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8A9C173D-01F3-47CE-8F79-C145F64E6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8504" b="43903"/>
          <a:stretch/>
        </p:blipFill>
        <p:spPr>
          <a:xfrm>
            <a:off x="11556251" y="95065"/>
            <a:ext cx="448974" cy="6498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E32CDA5-130C-4841-BBB8-DE06A6091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19773" cy="82083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9AABCC0-99F6-46BF-843D-98E4884FAC58}"/>
              </a:ext>
            </a:extLst>
          </p:cNvPr>
          <p:cNvSpPr/>
          <p:nvPr/>
        </p:nvSpPr>
        <p:spPr>
          <a:xfrm>
            <a:off x="-1" y="6597311"/>
            <a:ext cx="12192001" cy="248919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1394EEAC-C992-4CE1-BD3F-BB6709B0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29000" y="324149"/>
            <a:ext cx="1576225" cy="4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B520D45-7581-4196-8C46-DCBE64C7977B}"/>
              </a:ext>
            </a:extLst>
          </p:cNvPr>
          <p:cNvSpPr/>
          <p:nvPr/>
        </p:nvSpPr>
        <p:spPr>
          <a:xfrm>
            <a:off x="1533043" y="6254337"/>
            <a:ext cx="2013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ES" sz="1100" dirty="0">
                <a:solidFill>
                  <a:srgbClr val="000000"/>
                </a:solidFill>
              </a:rPr>
              <a:t>Valor del mes fuera de objetivo.</a:t>
            </a:r>
            <a:endParaRPr lang="es-ES" sz="1100" dirty="0"/>
          </a:p>
        </p:txBody>
      </p:sp>
      <p:sp>
        <p:nvSpPr>
          <p:cNvPr id="13" name="56 CuadroTexto">
            <a:extLst>
              <a:ext uri="{FF2B5EF4-FFF2-40B4-BE49-F238E27FC236}">
                <a16:creationId xmlns="" xmlns:a16="http://schemas.microsoft.com/office/drawing/2014/main" id="{694CD405-4CC8-AE6C-7E39-9B0CFE2A8D01}"/>
              </a:ext>
            </a:extLst>
          </p:cNvPr>
          <p:cNvSpPr txBox="1"/>
          <p:nvPr/>
        </p:nvSpPr>
        <p:spPr>
          <a:xfrm>
            <a:off x="-1" y="11770"/>
            <a:ext cx="10779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    </a:t>
            </a:r>
            <a:r>
              <a:rPr lang="es-AR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Principales iniciativas para reducción. Alcance 1 y 2</a:t>
            </a:r>
            <a:endParaRPr lang="es-ES" sz="4400" b="1" i="1" dirty="0">
              <a:solidFill>
                <a:schemeClr val="bg1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1DC13035-4B43-3AB0-C762-06AB42C87D73}"/>
              </a:ext>
            </a:extLst>
          </p:cNvPr>
          <p:cNvGrpSpPr/>
          <p:nvPr/>
        </p:nvGrpSpPr>
        <p:grpSpPr>
          <a:xfrm>
            <a:off x="766306" y="966822"/>
            <a:ext cx="10823968" cy="1134894"/>
            <a:chOff x="362111" y="1013025"/>
            <a:chExt cx="10823968" cy="1134894"/>
          </a:xfrm>
        </p:grpSpPr>
        <p:pic>
          <p:nvPicPr>
            <p:cNvPr id="3" name="Imagen 2">
              <a:extLst>
                <a:ext uri="{FF2B5EF4-FFF2-40B4-BE49-F238E27FC236}">
                  <a16:creationId xmlns="" xmlns:a16="http://schemas.microsoft.com/office/drawing/2014/main" id="{D0165E3A-7648-DF5A-207A-8D2E0DFB6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76457" y="1013748"/>
              <a:ext cx="3609622" cy="1134171"/>
            </a:xfrm>
            <a:prstGeom prst="rect">
              <a:avLst/>
            </a:prstGeom>
          </p:spPr>
        </p:pic>
        <p:grpSp>
          <p:nvGrpSpPr>
            <p:cNvPr id="8" name="Grupo 7">
              <a:extLst>
                <a:ext uri="{FF2B5EF4-FFF2-40B4-BE49-F238E27FC236}">
                  <a16:creationId xmlns="" xmlns:a16="http://schemas.microsoft.com/office/drawing/2014/main" id="{1D9B00CA-3F5D-B855-CD52-642EE7D6A578}"/>
                </a:ext>
              </a:extLst>
            </p:cNvPr>
            <p:cNvGrpSpPr/>
            <p:nvPr/>
          </p:nvGrpSpPr>
          <p:grpSpPr>
            <a:xfrm>
              <a:off x="362111" y="1022163"/>
              <a:ext cx="5542934" cy="1112693"/>
              <a:chOff x="1237323" y="986581"/>
              <a:chExt cx="5542934" cy="1112693"/>
            </a:xfrm>
          </p:grpSpPr>
          <p:pic>
            <p:nvPicPr>
              <p:cNvPr id="5" name="Imagen 4">
                <a:extLst>
                  <a:ext uri="{FF2B5EF4-FFF2-40B4-BE49-F238E27FC236}">
                    <a16:creationId xmlns="" xmlns:a16="http://schemas.microsoft.com/office/drawing/2014/main" id="{282D6047-107E-2110-94A0-36220BF44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2682" y="986581"/>
                <a:ext cx="3457575" cy="1112693"/>
              </a:xfrm>
              <a:prstGeom prst="rect">
                <a:avLst/>
              </a:prstGeom>
            </p:spPr>
          </p:pic>
          <p:pic>
            <p:nvPicPr>
              <p:cNvPr id="7" name="Imagen 6">
                <a:extLst>
                  <a:ext uri="{FF2B5EF4-FFF2-40B4-BE49-F238E27FC236}">
                    <a16:creationId xmlns="" xmlns:a16="http://schemas.microsoft.com/office/drawing/2014/main" id="{84F28070-899C-4B14-C1EF-E64F4A3C9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7323" y="986582"/>
                <a:ext cx="2237472" cy="1112692"/>
              </a:xfrm>
              <a:prstGeom prst="rect">
                <a:avLst/>
              </a:prstGeom>
            </p:spPr>
          </p:pic>
        </p:grpSp>
        <p:pic>
          <p:nvPicPr>
            <p:cNvPr id="10" name="Imagen 9">
              <a:extLst>
                <a:ext uri="{FF2B5EF4-FFF2-40B4-BE49-F238E27FC236}">
                  <a16:creationId xmlns="" xmlns:a16="http://schemas.microsoft.com/office/drawing/2014/main" id="{718BD50F-C3A5-C065-0440-C8F0987F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05045" y="1013025"/>
              <a:ext cx="1671412" cy="1134172"/>
            </a:xfrm>
            <a:prstGeom prst="rect">
              <a:avLst/>
            </a:prstGeom>
          </p:spPr>
        </p:pic>
      </p:grpSp>
      <p:graphicFrame>
        <p:nvGraphicFramePr>
          <p:cNvPr id="14" name="Gráfico 13">
            <a:extLst>
              <a:ext uri="{FF2B5EF4-FFF2-40B4-BE49-F238E27FC236}">
                <a16:creationId xmlns="" xmlns:a16="http://schemas.microsoft.com/office/drawing/2014/main" id="{A55642A6-A16B-7693-BCD0-8C1522898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308827"/>
              </p:ext>
            </p:extLst>
          </p:nvPr>
        </p:nvGraphicFramePr>
        <p:xfrm>
          <a:off x="1638659" y="2720373"/>
          <a:ext cx="6882240" cy="357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3FBAAEC5-8360-8692-93C4-7367D03AC6F0}"/>
              </a:ext>
            </a:extLst>
          </p:cNvPr>
          <p:cNvSpPr txBox="1"/>
          <p:nvPr/>
        </p:nvSpPr>
        <p:spPr>
          <a:xfrm>
            <a:off x="-510288" y="2208843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s-PY" sz="1800" b="1" kern="0" dirty="0">
                <a:solidFill>
                  <a:schemeClr val="bg1">
                    <a:lumMod val="95000"/>
                  </a:schemeClr>
                </a:solidFill>
              </a:rPr>
              <a:t>Uso de energía limpias o renovables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9A62F1D6-BF79-9E34-52AB-BA8B10FBFA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9804" y="2712667"/>
            <a:ext cx="1816363" cy="1969487"/>
          </a:xfrm>
          <a:prstGeom prst="rect">
            <a:avLst/>
          </a:prstGeom>
        </p:spPr>
      </p:pic>
      <p:pic>
        <p:nvPicPr>
          <p:cNvPr id="23" name="Picture 2" descr="La Nación / Yacyreta asegura que estructura de represa es firme y desmiente  rumores">
            <a:extLst>
              <a:ext uri="{FF2B5EF4-FFF2-40B4-BE49-F238E27FC236}">
                <a16:creationId xmlns="" xmlns:a16="http://schemas.microsoft.com/office/drawing/2014/main" id="{0987B5C6-8C44-BE95-CEED-AAE24EFE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36" y="2933838"/>
            <a:ext cx="2382214" cy="17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F32F36F0-8B83-B024-98EC-EF78115607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9620" y="4742249"/>
            <a:ext cx="3194030" cy="1796642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64443732-67AC-A7F0-C93C-34CDF91DC66E}"/>
              </a:ext>
            </a:extLst>
          </p:cNvPr>
          <p:cNvSpPr txBox="1"/>
          <p:nvPr/>
        </p:nvSpPr>
        <p:spPr>
          <a:xfrm>
            <a:off x="-39903" y="2789297"/>
            <a:ext cx="2821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i="1" u="sng" dirty="0">
                <a:solidFill>
                  <a:srgbClr val="F2F2F2"/>
                </a:solidFill>
              </a:rPr>
              <a:t>Biomasa utilizada: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i="1" dirty="0">
                <a:solidFill>
                  <a:srgbClr val="F2F2F2"/>
                </a:solidFill>
              </a:rPr>
              <a:t>Carozo de coco: subproducto de la industria del aceite de coco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i="1" dirty="0"/>
          </a:p>
        </p:txBody>
      </p:sp>
      <p:pic>
        <p:nvPicPr>
          <p:cNvPr id="31" name="Picture 2" descr="ACTUALIZACIONES EN EL TRATAMIENTO TERMOQUÍMICO DEL CAROZO DE COCO">
            <a:extLst>
              <a:ext uri="{FF2B5EF4-FFF2-40B4-BE49-F238E27FC236}">
                <a16:creationId xmlns="" xmlns:a16="http://schemas.microsoft.com/office/drawing/2014/main" id="{966CE6AE-D9E6-CEFE-4964-9218C979B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1" y="3661223"/>
            <a:ext cx="2133820" cy="15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A1278B1E-6E1E-DF9D-13CE-C4EFA407981F}"/>
              </a:ext>
            </a:extLst>
          </p:cNvPr>
          <p:cNvSpPr txBox="1"/>
          <p:nvPr/>
        </p:nvSpPr>
        <p:spPr>
          <a:xfrm>
            <a:off x="53854" y="5615322"/>
            <a:ext cx="24860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i="1" dirty="0">
                <a:solidFill>
                  <a:srgbClr val="F2F2F2"/>
                </a:solidFill>
              </a:rPr>
              <a:t>Chips y briquetas de madera: subproducto de la industria aserradera</a:t>
            </a:r>
          </a:p>
        </p:txBody>
      </p:sp>
      <p:pic>
        <p:nvPicPr>
          <p:cNvPr id="35" name="Picture 10" descr="Biomasa | Maderea">
            <a:extLst>
              <a:ext uri="{FF2B5EF4-FFF2-40B4-BE49-F238E27FC236}">
                <a16:creationId xmlns="" xmlns:a16="http://schemas.microsoft.com/office/drawing/2014/main" id="{71755898-3A41-42F3-5FF2-654DD6521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2" t="5055"/>
          <a:stretch/>
        </p:blipFill>
        <p:spPr bwMode="auto">
          <a:xfrm>
            <a:off x="2453882" y="5191183"/>
            <a:ext cx="1254684" cy="134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17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6325</TotalTime>
  <Words>446</Words>
  <Application>Microsoft Office PowerPoint</Application>
  <PresentationFormat>Panorámica</PresentationFormat>
  <Paragraphs>91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Rounded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Britos Tillner</dc:creator>
  <cp:lastModifiedBy>Guadalupe Rivas</cp:lastModifiedBy>
  <cp:revision>242</cp:revision>
  <dcterms:created xsi:type="dcterms:W3CDTF">2021-04-22T10:00:31Z</dcterms:created>
  <dcterms:modified xsi:type="dcterms:W3CDTF">2022-10-24T12:25:13Z</dcterms:modified>
</cp:coreProperties>
</file>