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88" r:id="rId3"/>
    <p:sldId id="289" r:id="rId4"/>
    <p:sldId id="343" r:id="rId5"/>
    <p:sldId id="291" r:id="rId6"/>
    <p:sldId id="290" r:id="rId7"/>
    <p:sldId id="344" r:id="rId8"/>
    <p:sldId id="292" r:id="rId9"/>
    <p:sldId id="293" r:id="rId10"/>
    <p:sldId id="294" r:id="rId11"/>
    <p:sldId id="300" r:id="rId12"/>
    <p:sldId id="301" r:id="rId13"/>
    <p:sldId id="327" r:id="rId14"/>
    <p:sldId id="342" r:id="rId15"/>
    <p:sldId id="335" r:id="rId16"/>
    <p:sldId id="337" r:id="rId17"/>
    <p:sldId id="339" r:id="rId18"/>
    <p:sldId id="341" r:id="rId19"/>
    <p:sldId id="328" r:id="rId20"/>
    <p:sldId id="345" r:id="rId21"/>
    <p:sldId id="331" r:id="rId22"/>
    <p:sldId id="332" r:id="rId23"/>
    <p:sldId id="348" r:id="rId24"/>
    <p:sldId id="333" r:id="rId25"/>
    <p:sldId id="347" r:id="rId26"/>
    <p:sldId id="334"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Montserrat Light" panose="000004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X3AEdwfmRI+MTUvK6ZS4NyOGi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ABA8"/>
    <a:srgbClr val="4EB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4648"/>
  </p:normalViewPr>
  <p:slideViewPr>
    <p:cSldViewPr snapToGrid="0">
      <p:cViewPr varScale="1">
        <p:scale>
          <a:sx n="95" d="100"/>
          <a:sy n="95" d="100"/>
        </p:scale>
        <p:origin x="987"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6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ozun\Desktop\ADON\SEAM%20INGEI\IBA3\IBA3_INGEI_Archivos\IBA3_INGEI\Nacional\D_Informe\Tablas\2021_GEI_P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73377395787828"/>
          <c:y val="7.0037547389909596E-2"/>
          <c:w val="0.62915504187807558"/>
          <c:h val="0.79534375911344413"/>
        </c:manualLayout>
      </c:layout>
      <c:doughnutChart>
        <c:varyColors val="1"/>
        <c:ser>
          <c:idx val="0"/>
          <c:order val="0"/>
          <c:dPt>
            <c:idx val="0"/>
            <c:bubble3D val="0"/>
            <c:spPr>
              <a:solidFill>
                <a:schemeClr val="bg1">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CB5B-495A-A548-16506A136E5A}"/>
              </c:ext>
            </c:extLst>
          </c:dPt>
          <c:dPt>
            <c:idx val="1"/>
            <c:bubble3D val="0"/>
            <c:spPr>
              <a:solidFill>
                <a:schemeClr val="accent6">
                  <a:lumMod val="5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CB5B-495A-A548-16506A136E5A}"/>
              </c:ext>
            </c:extLst>
          </c:dPt>
          <c:dLbls>
            <c:dLbl>
              <c:idx val="0"/>
              <c:showLegendKey val="0"/>
              <c:showVal val="0"/>
              <c:showCatName val="0"/>
              <c:showSerName val="0"/>
              <c:showPercent val="1"/>
              <c:showBubbleSize val="0"/>
              <c:extLst>
                <c:ext xmlns:c15="http://schemas.microsoft.com/office/drawing/2012/chart" uri="{CE6537A1-D6FC-4f65-9D91-7224C49458BB}">
                  <c15:layout>
                    <c:manualLayout>
                      <c:w val="0.23454952051802222"/>
                      <c:h val="0.18425925925925923"/>
                    </c:manualLayout>
                  </c15:layout>
                </c:ext>
                <c:ext xmlns:c16="http://schemas.microsoft.com/office/drawing/2014/chart" uri="{C3380CC4-5D6E-409C-BE32-E72D297353CC}">
                  <c16:uniqueId val="{00000001-CB5B-495A-A548-16506A136E5A}"/>
                </c:ext>
              </c:extLst>
            </c:dLbl>
            <c:dLbl>
              <c:idx val="1"/>
              <c:showLegendKey val="0"/>
              <c:showVal val="0"/>
              <c:showCatName val="0"/>
              <c:showSerName val="0"/>
              <c:showPercent val="1"/>
              <c:showBubbleSize val="0"/>
              <c:extLst>
                <c:ext xmlns:c15="http://schemas.microsoft.com/office/drawing/2012/chart" uri="{CE6537A1-D6FC-4f65-9D91-7224C49458BB}">
                  <c15:layout>
                    <c:manualLayout>
                      <c:w val="0.25652307439432148"/>
                      <c:h val="0.18425925925925923"/>
                    </c:manualLayout>
                  </c15:layout>
                </c:ext>
                <c:ext xmlns:c16="http://schemas.microsoft.com/office/drawing/2014/chart" uri="{C3380CC4-5D6E-409C-BE32-E72D297353CC}">
                  <c16:uniqueId val="{00000003-CB5B-495A-A548-16506A136E5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PY"/>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Resumen!$AJ$26:$AJ$27</c:f>
              <c:strCache>
                <c:ptCount val="2"/>
                <c:pt idx="0">
                  <c:v>Energía, IPPU y Residuos</c:v>
                </c:pt>
                <c:pt idx="1">
                  <c:v>AFOLU</c:v>
                </c:pt>
              </c:strCache>
            </c:strRef>
          </c:cat>
          <c:val>
            <c:numRef>
              <c:f>Resumen!$AK$26:$AK$27</c:f>
              <c:numCache>
                <c:formatCode>_(* #,##0.00_);_(* \(#,##0.00\);_(* "-"??_);_(@_)</c:formatCode>
                <c:ptCount val="2"/>
                <c:pt idx="0">
                  <c:v>10317.334119493011</c:v>
                </c:pt>
                <c:pt idx="1">
                  <c:v>39538.200379247741</c:v>
                </c:pt>
              </c:numCache>
            </c:numRef>
          </c:val>
          <c:extLst>
            <c:ext xmlns:c16="http://schemas.microsoft.com/office/drawing/2014/chart" uri="{C3380CC4-5D6E-409C-BE32-E72D297353CC}">
              <c16:uniqueId val="{00000004-CB5B-495A-A548-16506A136E5A}"/>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PY"/>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P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136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972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344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640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3403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572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666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572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250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61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2069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863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4259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712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207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556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27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717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83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770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838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6857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629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578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860683e7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3" name="Google Shape;123;ga860683e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11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8" name="Google Shape;18;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2"/>
        <p:cNvGrpSpPr/>
        <p:nvPr/>
      </p:nvGrpSpPr>
      <p:grpSpPr>
        <a:xfrm>
          <a:off x="0" y="0"/>
          <a:ext cx="0" cy="0"/>
          <a:chOff x="0" y="0"/>
          <a:chExt cx="0" cy="0"/>
        </a:xfrm>
      </p:grpSpPr>
      <p:sp>
        <p:nvSpPr>
          <p:cNvPr id="83" name="Google Shape;83;p2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Clr>
                <a:srgbClr val="888888"/>
              </a:buClr>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350"/>
              <a:buNone/>
              <a:defRPr sz="1350">
                <a:solidFill>
                  <a:srgbClr val="888888"/>
                </a:solidFill>
              </a:defRPr>
            </a:lvl3pPr>
            <a:lvl4pPr marL="1828800" lvl="3" indent="-228600" algn="l">
              <a:lnSpc>
                <a:spcPct val="90000"/>
              </a:lnSpc>
              <a:spcBef>
                <a:spcPts val="500"/>
              </a:spcBef>
              <a:spcAft>
                <a:spcPts val="0"/>
              </a:spcAft>
              <a:buClr>
                <a:srgbClr val="888888"/>
              </a:buClr>
              <a:buSzPts val="1200"/>
              <a:buNone/>
              <a:defRPr sz="1200">
                <a:solidFill>
                  <a:srgbClr val="888888"/>
                </a:solidFill>
              </a:defRPr>
            </a:lvl4pPr>
            <a:lvl5pPr marL="2286000" lvl="4" indent="-228600" algn="l">
              <a:lnSpc>
                <a:spcPct val="90000"/>
              </a:lnSpc>
              <a:spcBef>
                <a:spcPts val="500"/>
              </a:spcBef>
              <a:spcAft>
                <a:spcPts val="0"/>
              </a:spcAft>
              <a:buClr>
                <a:srgbClr val="888888"/>
              </a:buClr>
              <a:buSzPts val="1200"/>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500"/>
              </a:spcBef>
              <a:spcAft>
                <a:spcPts val="0"/>
              </a:spcAft>
              <a:buClr>
                <a:srgbClr val="888888"/>
              </a:buClr>
              <a:buSzPts val="1200"/>
              <a:buNone/>
              <a:defRPr sz="1200">
                <a:solidFill>
                  <a:srgbClr val="888888"/>
                </a:solidFill>
              </a:defRPr>
            </a:lvl7pPr>
            <a:lvl8pPr marL="3657600" lvl="7" indent="-228600" algn="l">
              <a:lnSpc>
                <a:spcPct val="90000"/>
              </a:lnSpc>
              <a:spcBef>
                <a:spcPts val="500"/>
              </a:spcBef>
              <a:spcAft>
                <a:spcPts val="0"/>
              </a:spcAft>
              <a:buClr>
                <a:srgbClr val="888888"/>
              </a:buClr>
              <a:buSzPts val="1200"/>
              <a:buNone/>
              <a:defRPr sz="1200">
                <a:solidFill>
                  <a:srgbClr val="888888"/>
                </a:solidFill>
              </a:defRPr>
            </a:lvl8pPr>
            <a:lvl9pPr marL="4114800" lvl="8" indent="-228600" algn="l">
              <a:lnSpc>
                <a:spcPct val="90000"/>
              </a:lnSpc>
              <a:spcBef>
                <a:spcPts val="500"/>
              </a:spcBef>
              <a:spcAft>
                <a:spcPts val="0"/>
              </a:spcAft>
              <a:buClr>
                <a:srgbClr val="888888"/>
              </a:buClr>
              <a:buSzPts val="1200"/>
              <a:buNone/>
              <a:defRPr sz="1200">
                <a:solidFill>
                  <a:srgbClr val="888888"/>
                </a:solidFill>
              </a:defRPr>
            </a:lvl9pPr>
          </a:lstStyle>
          <a:p>
            <a:endParaRPr/>
          </a:p>
        </p:txBody>
      </p:sp>
      <p:sp>
        <p:nvSpPr>
          <p:cNvPr id="24" name="Google Shape;24;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1"/>
        <p:cNvGrpSpPr/>
        <p:nvPr/>
      </p:nvGrpSpPr>
      <p:grpSpPr>
        <a:xfrm>
          <a:off x="0" y="0"/>
          <a:ext cx="0" cy="0"/>
          <a:chOff x="0" y="0"/>
          <a:chExt cx="0" cy="0"/>
        </a:xfrm>
      </p:grpSpPr>
      <p:sp>
        <p:nvSpPr>
          <p:cNvPr id="32" name="Google Shape;32;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1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8"/>
        <p:cNvGrpSpPr/>
        <p:nvPr/>
      </p:nvGrpSpPr>
      <p:grpSpPr>
        <a:xfrm>
          <a:off x="0" y="0"/>
          <a:ext cx="0" cy="0"/>
          <a:chOff x="0" y="0"/>
          <a:chExt cx="0" cy="0"/>
        </a:xfrm>
      </p:grpSpPr>
      <p:sp>
        <p:nvSpPr>
          <p:cNvPr id="49" name="Google Shape;49;p1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51" name="Google Shape;51;p1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53" name="Google Shape;53;p1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2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61950" algn="l">
              <a:lnSpc>
                <a:spcPct val="90000"/>
              </a:lnSpc>
              <a:spcBef>
                <a:spcPts val="500"/>
              </a:spcBef>
              <a:spcAft>
                <a:spcPts val="0"/>
              </a:spcAft>
              <a:buClr>
                <a:schemeClr val="dk1"/>
              </a:buClr>
              <a:buSzPts val="2100"/>
              <a:buChar char="•"/>
              <a:defRPr sz="2100"/>
            </a:lvl2pPr>
            <a:lvl3pPr marL="1371600" lvl="2" indent="-342900" algn="l">
              <a:lnSpc>
                <a:spcPct val="90000"/>
              </a:lnSpc>
              <a:spcBef>
                <a:spcPts val="500"/>
              </a:spcBef>
              <a:spcAft>
                <a:spcPts val="0"/>
              </a:spcAft>
              <a:buClr>
                <a:schemeClr val="dk1"/>
              </a:buClr>
              <a:buSzPts val="1800"/>
              <a:buChar char="•"/>
              <a:defRPr sz="1800"/>
            </a:lvl3pPr>
            <a:lvl4pPr marL="1828800" lvl="3" indent="-323850" algn="l">
              <a:lnSpc>
                <a:spcPct val="90000"/>
              </a:lnSpc>
              <a:spcBef>
                <a:spcPts val="500"/>
              </a:spcBef>
              <a:spcAft>
                <a:spcPts val="0"/>
              </a:spcAft>
              <a:buClr>
                <a:schemeClr val="dk1"/>
              </a:buClr>
              <a:buSzPts val="1500"/>
              <a:buChar char="•"/>
              <a:defRPr sz="1500"/>
            </a:lvl4pPr>
            <a:lvl5pPr marL="2286000" lvl="4" indent="-323850" algn="l">
              <a:lnSpc>
                <a:spcPct val="90000"/>
              </a:lnSpc>
              <a:spcBef>
                <a:spcPts val="500"/>
              </a:spcBef>
              <a:spcAft>
                <a:spcPts val="0"/>
              </a:spcAft>
              <a:buClr>
                <a:schemeClr val="dk1"/>
              </a:buClr>
              <a:buSzPts val="1500"/>
              <a:buChar char="•"/>
              <a:defRPr sz="1500"/>
            </a:lvl5pPr>
            <a:lvl6pPr marL="2743200" lvl="5" indent="-323850" algn="l">
              <a:lnSpc>
                <a:spcPct val="90000"/>
              </a:lnSpc>
              <a:spcBef>
                <a:spcPts val="500"/>
              </a:spcBef>
              <a:spcAft>
                <a:spcPts val="0"/>
              </a:spcAft>
              <a:buClr>
                <a:schemeClr val="dk1"/>
              </a:buClr>
              <a:buSzPts val="1500"/>
              <a:buChar char="•"/>
              <a:defRPr sz="1500"/>
            </a:lvl6pPr>
            <a:lvl7pPr marL="3200400" lvl="6" indent="-323850" algn="l">
              <a:lnSpc>
                <a:spcPct val="90000"/>
              </a:lnSpc>
              <a:spcBef>
                <a:spcPts val="500"/>
              </a:spcBef>
              <a:spcAft>
                <a:spcPts val="0"/>
              </a:spcAft>
              <a:buClr>
                <a:schemeClr val="dk1"/>
              </a:buClr>
              <a:buSzPts val="1500"/>
              <a:buChar char="•"/>
              <a:defRPr sz="1500"/>
            </a:lvl7pPr>
            <a:lvl8pPr marL="3657600" lvl="7" indent="-323850" algn="l">
              <a:lnSpc>
                <a:spcPct val="90000"/>
              </a:lnSpc>
              <a:spcBef>
                <a:spcPts val="500"/>
              </a:spcBef>
              <a:spcAft>
                <a:spcPts val="0"/>
              </a:spcAft>
              <a:buClr>
                <a:schemeClr val="dk1"/>
              </a:buClr>
              <a:buSzPts val="1500"/>
              <a:buChar char="•"/>
              <a:defRPr sz="1500"/>
            </a:lvl8pPr>
            <a:lvl9pPr marL="4114800" lvl="8" indent="-323850" algn="l">
              <a:lnSpc>
                <a:spcPct val="90000"/>
              </a:lnSpc>
              <a:spcBef>
                <a:spcPts val="500"/>
              </a:spcBef>
              <a:spcAft>
                <a:spcPts val="0"/>
              </a:spcAft>
              <a:buClr>
                <a:schemeClr val="dk1"/>
              </a:buClr>
              <a:buSzPts val="1500"/>
              <a:buChar char="•"/>
              <a:defRPr sz="1500"/>
            </a:lvl9pPr>
          </a:lstStyle>
          <a:p>
            <a:endParaRPr/>
          </a:p>
        </p:txBody>
      </p:sp>
      <p:sp>
        <p:nvSpPr>
          <p:cNvPr id="65" name="Google Shape;65;p2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050"/>
              <a:buNone/>
              <a:defRPr sz="1050"/>
            </a:lvl2pPr>
            <a:lvl3pPr marL="1371600" lvl="2" indent="-228600" algn="l">
              <a:lnSpc>
                <a:spcPct val="90000"/>
              </a:lnSpc>
              <a:spcBef>
                <a:spcPts val="500"/>
              </a:spcBef>
              <a:spcAft>
                <a:spcPts val="0"/>
              </a:spcAft>
              <a:buClr>
                <a:schemeClr val="dk1"/>
              </a:buClr>
              <a:buSzPts val="900"/>
              <a:buNone/>
              <a:defRPr sz="900"/>
            </a:lvl3pPr>
            <a:lvl4pPr marL="1828800" lvl="3" indent="-228600" algn="l">
              <a:lnSpc>
                <a:spcPct val="90000"/>
              </a:lnSpc>
              <a:spcBef>
                <a:spcPts val="500"/>
              </a:spcBef>
              <a:spcAft>
                <a:spcPts val="0"/>
              </a:spcAft>
              <a:buClr>
                <a:schemeClr val="dk1"/>
              </a:buClr>
              <a:buSzPts val="750"/>
              <a:buNone/>
              <a:defRPr sz="750"/>
            </a:lvl4pPr>
            <a:lvl5pPr marL="2286000" lvl="4" indent="-228600" algn="l">
              <a:lnSpc>
                <a:spcPct val="90000"/>
              </a:lnSpc>
              <a:spcBef>
                <a:spcPts val="500"/>
              </a:spcBef>
              <a:spcAft>
                <a:spcPts val="0"/>
              </a:spcAft>
              <a:buClr>
                <a:schemeClr val="dk1"/>
              </a:buClr>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66" name="Google Shape;66;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9"/>
        <p:cNvGrpSpPr/>
        <p:nvPr/>
      </p:nvGrpSpPr>
      <p:grpSpPr>
        <a:xfrm>
          <a:off x="0" y="0"/>
          <a:ext cx="0" cy="0"/>
          <a:chOff x="0" y="0"/>
          <a:chExt cx="0" cy="0"/>
        </a:xfrm>
      </p:grpSpPr>
      <p:sp>
        <p:nvSpPr>
          <p:cNvPr id="70" name="Google Shape;70;p2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050"/>
              <a:buNone/>
              <a:defRPr sz="1050"/>
            </a:lvl2pPr>
            <a:lvl3pPr marL="1371600" lvl="2" indent="-228600" algn="l">
              <a:lnSpc>
                <a:spcPct val="90000"/>
              </a:lnSpc>
              <a:spcBef>
                <a:spcPts val="500"/>
              </a:spcBef>
              <a:spcAft>
                <a:spcPts val="0"/>
              </a:spcAft>
              <a:buClr>
                <a:schemeClr val="dk1"/>
              </a:buClr>
              <a:buSzPts val="900"/>
              <a:buNone/>
              <a:defRPr sz="900"/>
            </a:lvl3pPr>
            <a:lvl4pPr marL="1828800" lvl="3" indent="-228600" algn="l">
              <a:lnSpc>
                <a:spcPct val="90000"/>
              </a:lnSpc>
              <a:spcBef>
                <a:spcPts val="500"/>
              </a:spcBef>
              <a:spcAft>
                <a:spcPts val="0"/>
              </a:spcAft>
              <a:buClr>
                <a:schemeClr val="dk1"/>
              </a:buClr>
              <a:buSzPts val="750"/>
              <a:buNone/>
              <a:defRPr sz="750"/>
            </a:lvl4pPr>
            <a:lvl5pPr marL="2286000" lvl="4" indent="-228600" algn="l">
              <a:lnSpc>
                <a:spcPct val="90000"/>
              </a:lnSpc>
              <a:spcBef>
                <a:spcPts val="500"/>
              </a:spcBef>
              <a:spcAft>
                <a:spcPts val="0"/>
              </a:spcAft>
              <a:buClr>
                <a:schemeClr val="dk1"/>
              </a:buClr>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73" name="Google Shape;73;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30" advTm="5388"/>
    </mc:Choice>
    <mc:Fallback xmlns="">
      <p:transition advTm="5388"/>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dncc@mitic.gov.py" TargetMode="External"/><Relationship Id="rId5" Type="http://schemas.openxmlformats.org/officeDocument/2006/relationships/image" Target="../media/image1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172850" y="3167450"/>
            <a:ext cx="6858000" cy="904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2060"/>
              </a:buClr>
              <a:buSzPts val="1800"/>
              <a:buFont typeface="Arial"/>
              <a:buNone/>
            </a:pPr>
            <a:r>
              <a:rPr lang="es-ES" sz="1800" i="0" u="none" strike="noStrike" cap="none" dirty="0">
                <a:solidFill>
                  <a:srgbClr val="002060"/>
                </a:solidFill>
                <a:latin typeface="Montserrat Light"/>
                <a:ea typeface="Montserrat Light"/>
                <a:cs typeface="Montserrat Light"/>
                <a:sym typeface="Montserrat Light"/>
              </a:rPr>
              <a:t>Ministerio del Ambiente y Desarrollo Sostenible</a:t>
            </a:r>
            <a:endParaRPr dirty="0">
              <a:latin typeface="Montserrat Light"/>
              <a:ea typeface="Montserrat Light"/>
              <a:cs typeface="Montserrat Light"/>
              <a:sym typeface="Montserrat Light"/>
            </a:endParaRPr>
          </a:p>
        </p:txBody>
      </p:sp>
      <p:cxnSp>
        <p:nvCxnSpPr>
          <p:cNvPr id="93" name="Google Shape;93;p1"/>
          <p:cNvCxnSpPr/>
          <p:nvPr/>
        </p:nvCxnSpPr>
        <p:spPr>
          <a:xfrm rot="10800000" flipH="1">
            <a:off x="2282024" y="3173061"/>
            <a:ext cx="4724781" cy="15094"/>
          </a:xfrm>
          <a:prstGeom prst="straightConnector1">
            <a:avLst/>
          </a:prstGeom>
          <a:noFill/>
          <a:ln w="12700" cap="flat" cmpd="sng">
            <a:solidFill>
              <a:srgbClr val="002060"/>
            </a:solidFill>
            <a:prstDash val="solid"/>
            <a:miter lim="800000"/>
            <a:headEnd type="none" w="sm" len="sm"/>
            <a:tailEnd type="none" w="sm" len="sm"/>
          </a:ln>
        </p:spPr>
      </p:cxnSp>
      <p:cxnSp>
        <p:nvCxnSpPr>
          <p:cNvPr id="94" name="Google Shape;94;p1"/>
          <p:cNvCxnSpPr/>
          <p:nvPr/>
        </p:nvCxnSpPr>
        <p:spPr>
          <a:xfrm rot="10800000" flipH="1">
            <a:off x="2213874" y="4057267"/>
            <a:ext cx="4815695" cy="15095"/>
          </a:xfrm>
          <a:prstGeom prst="straightConnector1">
            <a:avLst/>
          </a:prstGeom>
          <a:noFill/>
          <a:ln w="12700" cap="flat" cmpd="sng">
            <a:solidFill>
              <a:srgbClr val="002060"/>
            </a:solidFill>
            <a:prstDash val="solid"/>
            <a:miter lim="800000"/>
            <a:headEnd type="none" w="sm" len="sm"/>
            <a:tailEnd type="none" w="sm" len="sm"/>
          </a:ln>
        </p:spPr>
      </p:cxnSp>
      <p:sp>
        <p:nvSpPr>
          <p:cNvPr id="5" name="Google Shape;99;p2">
            <a:extLst>
              <a:ext uri="{FF2B5EF4-FFF2-40B4-BE49-F238E27FC236}">
                <a16:creationId xmlns:a16="http://schemas.microsoft.com/office/drawing/2014/main" id="{CF409795-3030-4556-A247-C86AC55C1798}"/>
              </a:ext>
            </a:extLst>
          </p:cNvPr>
          <p:cNvSpPr txBox="1">
            <a:spLocks/>
          </p:cNvSpPr>
          <p:nvPr/>
        </p:nvSpPr>
        <p:spPr>
          <a:xfrm>
            <a:off x="1373400" y="4642723"/>
            <a:ext cx="6397200" cy="6386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2060"/>
              </a:buClr>
              <a:buSzPts val="3600"/>
              <a:buFont typeface="Arial"/>
              <a:buNone/>
            </a:pPr>
            <a:r>
              <a:rPr lang="es-419" sz="1800" b="1" dirty="0">
                <a:solidFill>
                  <a:srgbClr val="002060"/>
                </a:solidFill>
                <a:latin typeface="Montserrat"/>
                <a:ea typeface="Montserrat"/>
                <a:cs typeface="Montserrat"/>
                <a:sym typeface="Montserrat"/>
              </a:rPr>
              <a:t>Generalidades de los Inventarios Nacionales de Gases de Efecto Invernadero (INGEI)</a:t>
            </a:r>
            <a:br>
              <a:rPr lang="es-419" sz="1800" b="1" dirty="0">
                <a:solidFill>
                  <a:srgbClr val="002060"/>
                </a:solidFill>
                <a:latin typeface="Montserrat"/>
                <a:ea typeface="Montserrat"/>
                <a:cs typeface="Montserrat"/>
                <a:sym typeface="Montserrat"/>
              </a:rPr>
            </a:br>
            <a:br>
              <a:rPr lang="es-419" sz="1800" dirty="0">
                <a:solidFill>
                  <a:srgbClr val="002060"/>
                </a:solidFill>
                <a:latin typeface="Montserrat"/>
                <a:ea typeface="Montserrat"/>
                <a:cs typeface="Montserrat"/>
                <a:sym typeface="Montserrat"/>
              </a:rPr>
            </a:br>
            <a:endParaRPr lang="es-419" sz="1800" b="1" dirty="0">
              <a:latin typeface="Montserrat"/>
              <a:ea typeface="Montserrat"/>
              <a:cs typeface="Montserrat"/>
              <a:sym typeface="Montserrat"/>
            </a:endParaRPr>
          </a:p>
        </p:txBody>
      </p:sp>
    </p:spTree>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a860683e77_0_0"/>
          <p:cNvSpPr txBox="1"/>
          <p:nvPr/>
        </p:nvSpPr>
        <p:spPr>
          <a:xfrm>
            <a:off x="500469" y="623455"/>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dirty="0">
                <a:solidFill>
                  <a:srgbClr val="002060"/>
                </a:solidFill>
                <a:latin typeface="Montserrat"/>
                <a:ea typeface="Montserrat"/>
                <a:cs typeface="Montserrat"/>
                <a:sym typeface="Montserrat"/>
              </a:rPr>
              <a:t>INGEI</a:t>
            </a:r>
          </a:p>
          <a:p>
            <a:pPr marL="0" marR="0" lvl="0" indent="0" algn="l" rtl="0">
              <a:lnSpc>
                <a:spcPct val="100000"/>
              </a:lnSpc>
              <a:spcBef>
                <a:spcPts val="0"/>
              </a:spcBef>
              <a:spcAft>
                <a:spcPts val="0"/>
              </a:spcAft>
              <a:buClr>
                <a:srgbClr val="000000"/>
              </a:buClr>
              <a:buSzPts val="1800"/>
              <a:buFont typeface="Arial"/>
              <a:buNone/>
            </a:pPr>
            <a:r>
              <a:rPr lang="es-ES" sz="1600" b="1" i="0" u="none" strike="noStrike" cap="none" dirty="0">
                <a:solidFill>
                  <a:srgbClr val="002060"/>
                </a:solidFill>
                <a:latin typeface="Montserrat"/>
                <a:ea typeface="Montserrat"/>
                <a:cs typeface="Montserrat"/>
                <a:sym typeface="Montserrat"/>
              </a:rPr>
              <a:t>Contribución de emisiones por sector (%), año 2017</a:t>
            </a:r>
            <a:endParaRPr sz="1600" b="0" i="0" u="none" strike="noStrike" cap="none" dirty="0">
              <a:solidFill>
                <a:srgbClr val="000000"/>
              </a:solidFill>
              <a:latin typeface="Montserrat"/>
              <a:ea typeface="Montserrat"/>
              <a:cs typeface="Montserrat"/>
              <a:sym typeface="Montserrat"/>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6" name="Imagen 5">
            <a:extLst>
              <a:ext uri="{FF2B5EF4-FFF2-40B4-BE49-F238E27FC236}">
                <a16:creationId xmlns:a16="http://schemas.microsoft.com/office/drawing/2014/main" id="{4A1587BD-66C4-40A4-99B6-8DFB36D0C42C}"/>
              </a:ext>
            </a:extLst>
          </p:cNvPr>
          <p:cNvPicPr>
            <a:picLocks noChangeAspect="1"/>
          </p:cNvPicPr>
          <p:nvPr/>
        </p:nvPicPr>
        <p:blipFill rotWithShape="1">
          <a:blip r:embed="rId5">
            <a:clrChange>
              <a:clrFrom>
                <a:srgbClr val="FFFFFF"/>
              </a:clrFrom>
              <a:clrTo>
                <a:srgbClr val="FFFFFF">
                  <a:alpha val="0"/>
                </a:srgbClr>
              </a:clrTo>
            </a:clrChange>
          </a:blip>
          <a:srcRect b="8362"/>
          <a:stretch/>
        </p:blipFill>
        <p:spPr>
          <a:xfrm>
            <a:off x="1225140" y="899252"/>
            <a:ext cx="6693720" cy="3436143"/>
          </a:xfrm>
          <a:prstGeom prst="rect">
            <a:avLst/>
          </a:prstGeom>
        </p:spPr>
      </p:pic>
      <p:pic>
        <p:nvPicPr>
          <p:cNvPr id="4" name="Imagen 3">
            <a:extLst>
              <a:ext uri="{FF2B5EF4-FFF2-40B4-BE49-F238E27FC236}">
                <a16:creationId xmlns:a16="http://schemas.microsoft.com/office/drawing/2014/main" id="{A4684D46-D85D-41D1-834F-E856F259F76C}"/>
              </a:ext>
            </a:extLst>
          </p:cNvPr>
          <p:cNvPicPr>
            <a:picLocks noChangeAspect="1"/>
          </p:cNvPicPr>
          <p:nvPr/>
        </p:nvPicPr>
        <p:blipFill>
          <a:blip r:embed="rId6"/>
          <a:stretch>
            <a:fillRect/>
          </a:stretch>
        </p:blipFill>
        <p:spPr>
          <a:xfrm>
            <a:off x="2807660" y="4061259"/>
            <a:ext cx="3362424" cy="182989"/>
          </a:xfrm>
          <a:prstGeom prst="rect">
            <a:avLst/>
          </a:prstGeom>
        </p:spPr>
      </p:pic>
      <p:sp>
        <p:nvSpPr>
          <p:cNvPr id="10" name="Rectángulo 9">
            <a:extLst>
              <a:ext uri="{FF2B5EF4-FFF2-40B4-BE49-F238E27FC236}">
                <a16:creationId xmlns:a16="http://schemas.microsoft.com/office/drawing/2014/main" id="{CD1DEF32-D069-45F6-AF79-4389FA15DE15}"/>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Tree>
    <p:extLst>
      <p:ext uri="{BB962C8B-B14F-4D97-AF65-F5344CB8AC3E}">
        <p14:creationId xmlns:p14="http://schemas.microsoft.com/office/powerpoint/2010/main" val="1168360919"/>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pic>
        <p:nvPicPr>
          <p:cNvPr id="4" name="Imagen 3">
            <a:extLst>
              <a:ext uri="{FF2B5EF4-FFF2-40B4-BE49-F238E27FC236}">
                <a16:creationId xmlns:a16="http://schemas.microsoft.com/office/drawing/2014/main" id="{105ED118-1F6C-4F53-853E-18047E81CFC6}"/>
              </a:ext>
            </a:extLst>
          </p:cNvPr>
          <p:cNvPicPr>
            <a:picLocks noChangeAspect="1"/>
          </p:cNvPicPr>
          <p:nvPr/>
        </p:nvPicPr>
        <p:blipFill>
          <a:blip r:embed="rId4"/>
          <a:stretch>
            <a:fillRect/>
          </a:stretch>
        </p:blipFill>
        <p:spPr>
          <a:xfrm>
            <a:off x="1462136" y="1043199"/>
            <a:ext cx="6053471" cy="3292196"/>
          </a:xfrm>
          <a:prstGeom prst="rect">
            <a:avLst/>
          </a:prstGeom>
        </p:spPr>
      </p:pic>
      <p:sp>
        <p:nvSpPr>
          <p:cNvPr id="125" name="Google Shape;125;ga860683e77_0_0"/>
          <p:cNvSpPr txBox="1"/>
          <p:nvPr/>
        </p:nvSpPr>
        <p:spPr>
          <a:xfrm>
            <a:off x="479478" y="663287"/>
            <a:ext cx="7423365" cy="589895"/>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dirty="0">
                <a:solidFill>
                  <a:srgbClr val="002060"/>
                </a:solidFill>
                <a:latin typeface="Montserrat"/>
                <a:ea typeface="Montserrat"/>
                <a:cs typeface="Montserrat"/>
                <a:sym typeface="Montserrat"/>
              </a:rPr>
              <a:t>INGEI</a:t>
            </a:r>
          </a:p>
          <a:p>
            <a:pPr marL="0" marR="0" lvl="0" indent="0" algn="l" rtl="0">
              <a:lnSpc>
                <a:spcPct val="100000"/>
              </a:lnSpc>
              <a:spcBef>
                <a:spcPts val="0"/>
              </a:spcBef>
              <a:spcAft>
                <a:spcPts val="0"/>
              </a:spcAft>
              <a:buClr>
                <a:srgbClr val="000000"/>
              </a:buClr>
              <a:buSzPts val="1800"/>
              <a:buFont typeface="Arial"/>
              <a:buNone/>
            </a:pPr>
            <a:r>
              <a:rPr lang="es-ES" sz="1600" b="1" dirty="0">
                <a:solidFill>
                  <a:srgbClr val="002060"/>
                </a:solidFill>
                <a:latin typeface="Montserrat"/>
                <a:ea typeface="Montserrat"/>
                <a:cs typeface="Montserrat"/>
                <a:sym typeface="Montserrat"/>
              </a:rPr>
              <a:t>Balance de emisiones por gas (</a:t>
            </a:r>
            <a:r>
              <a:rPr lang="es-ES" sz="1600" b="1" dirty="0" err="1">
                <a:solidFill>
                  <a:srgbClr val="002060"/>
                </a:solidFill>
                <a:latin typeface="Montserrat"/>
                <a:ea typeface="Montserrat"/>
                <a:cs typeface="Montserrat"/>
                <a:sym typeface="Montserrat"/>
              </a:rPr>
              <a:t>kt</a:t>
            </a:r>
            <a:r>
              <a:rPr lang="es-ES" sz="1600" b="1" dirty="0">
                <a:solidFill>
                  <a:srgbClr val="002060"/>
                </a:solidFill>
                <a:latin typeface="Montserrat"/>
                <a:ea typeface="Montserrat"/>
                <a:cs typeface="Montserrat"/>
                <a:sym typeface="Montserrat"/>
              </a:rPr>
              <a:t> CO</a:t>
            </a:r>
            <a:r>
              <a:rPr lang="es-ES" sz="1600" b="1" baseline="-25000" dirty="0">
                <a:solidFill>
                  <a:srgbClr val="002060"/>
                </a:solidFill>
                <a:latin typeface="Montserrat"/>
                <a:ea typeface="Montserrat"/>
                <a:cs typeface="Montserrat"/>
                <a:sym typeface="Montserrat"/>
              </a:rPr>
              <a:t>2</a:t>
            </a:r>
            <a:r>
              <a:rPr lang="es-ES" sz="1600" b="1" dirty="0">
                <a:solidFill>
                  <a:srgbClr val="002060"/>
                </a:solidFill>
                <a:latin typeface="Montserrat"/>
                <a:ea typeface="Montserrat"/>
                <a:cs typeface="Montserrat"/>
                <a:sym typeface="Montserrat"/>
              </a:rPr>
              <a:t> </a:t>
            </a:r>
            <a:r>
              <a:rPr lang="es-ES" sz="1600" b="1" dirty="0" err="1">
                <a:solidFill>
                  <a:srgbClr val="002060"/>
                </a:solidFill>
                <a:latin typeface="Montserrat"/>
                <a:ea typeface="Montserrat"/>
                <a:cs typeface="Montserrat"/>
                <a:sym typeface="Montserrat"/>
              </a:rPr>
              <a:t>eq</a:t>
            </a:r>
            <a:r>
              <a:rPr lang="es-ES" sz="1600" b="1" dirty="0">
                <a:solidFill>
                  <a:srgbClr val="002060"/>
                </a:solidFill>
                <a:latin typeface="Montserrat"/>
                <a:ea typeface="Montserrat"/>
                <a:cs typeface="Montserrat"/>
                <a:sym typeface="Montserrat"/>
              </a:rPr>
              <a:t>), serie 1990-2017</a:t>
            </a:r>
            <a:endParaRPr sz="1600" b="0" i="0" u="none" strike="noStrike" cap="none" dirty="0">
              <a:solidFill>
                <a:srgbClr val="000000"/>
              </a:solidFill>
              <a:latin typeface="Montserrat"/>
              <a:ea typeface="Montserrat"/>
              <a:cs typeface="Montserrat"/>
              <a:sym typeface="Montserrat"/>
            </a:endParaRP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9" name="Rectángulo 8">
            <a:extLst>
              <a:ext uri="{FF2B5EF4-FFF2-40B4-BE49-F238E27FC236}">
                <a16:creationId xmlns:a16="http://schemas.microsoft.com/office/drawing/2014/main" id="{0FFC06FF-51EA-4137-90EC-5FCDA7EB1CC4}"/>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Tree>
    <p:extLst>
      <p:ext uri="{BB962C8B-B14F-4D97-AF65-F5344CB8AC3E}">
        <p14:creationId xmlns:p14="http://schemas.microsoft.com/office/powerpoint/2010/main" val="3839792202"/>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7" name="Imagen 6">
            <a:extLst>
              <a:ext uri="{FF2B5EF4-FFF2-40B4-BE49-F238E27FC236}">
                <a16:creationId xmlns:a16="http://schemas.microsoft.com/office/drawing/2014/main" id="{6A4469FB-D01E-4DFE-BBA0-2473F42A6B38}"/>
              </a:ext>
            </a:extLst>
          </p:cNvPr>
          <p:cNvPicPr>
            <a:picLocks noChangeAspect="1"/>
          </p:cNvPicPr>
          <p:nvPr/>
        </p:nvPicPr>
        <p:blipFill rotWithShape="1">
          <a:blip r:embed="rId5">
            <a:clrChange>
              <a:clrFrom>
                <a:srgbClr val="FFFFFF"/>
              </a:clrFrom>
              <a:clrTo>
                <a:srgbClr val="FFFFFF">
                  <a:alpha val="0"/>
                </a:srgbClr>
              </a:clrTo>
            </a:clrChange>
          </a:blip>
          <a:srcRect b="5394"/>
          <a:stretch/>
        </p:blipFill>
        <p:spPr>
          <a:xfrm>
            <a:off x="1546578" y="1085361"/>
            <a:ext cx="6617430" cy="3296878"/>
          </a:xfrm>
          <a:prstGeom prst="rect">
            <a:avLst/>
          </a:prstGeom>
        </p:spPr>
      </p:pic>
      <p:sp>
        <p:nvSpPr>
          <p:cNvPr id="6" name="Google Shape;125;ga860683e77_0_0">
            <a:extLst>
              <a:ext uri="{FF2B5EF4-FFF2-40B4-BE49-F238E27FC236}">
                <a16:creationId xmlns:a16="http://schemas.microsoft.com/office/drawing/2014/main" id="{ABC961AC-2099-4459-9BAC-A5812DD09D61}"/>
              </a:ext>
            </a:extLst>
          </p:cNvPr>
          <p:cNvSpPr txBox="1"/>
          <p:nvPr/>
        </p:nvSpPr>
        <p:spPr>
          <a:xfrm>
            <a:off x="476626" y="658217"/>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dirty="0">
                <a:solidFill>
                  <a:srgbClr val="002060"/>
                </a:solidFill>
                <a:latin typeface="Montserrat"/>
                <a:ea typeface="Montserrat"/>
                <a:cs typeface="Montserrat"/>
                <a:sym typeface="Montserrat"/>
              </a:rPr>
              <a:t>INGEI</a:t>
            </a:r>
            <a:endParaRPr sz="1400" i="0" u="none" strike="noStrike" cap="none" dirty="0">
              <a:solidFill>
                <a:srgbClr val="000000"/>
              </a:solidFill>
              <a:latin typeface="Montserrat"/>
              <a:ea typeface="Montserrat"/>
              <a:cs typeface="Montserrat"/>
              <a:sym typeface="Montserrat"/>
            </a:endParaRPr>
          </a:p>
        </p:txBody>
      </p:sp>
      <p:sp>
        <p:nvSpPr>
          <p:cNvPr id="9" name="CuadroTexto 8">
            <a:extLst>
              <a:ext uri="{FF2B5EF4-FFF2-40B4-BE49-F238E27FC236}">
                <a16:creationId xmlns:a16="http://schemas.microsoft.com/office/drawing/2014/main" id="{79F68439-6A3C-4F2E-8476-61E92D95F223}"/>
              </a:ext>
            </a:extLst>
          </p:cNvPr>
          <p:cNvSpPr txBox="1"/>
          <p:nvPr/>
        </p:nvSpPr>
        <p:spPr>
          <a:xfrm>
            <a:off x="476625" y="935184"/>
            <a:ext cx="4919463" cy="307777"/>
          </a:xfrm>
          <a:prstGeom prst="rect">
            <a:avLst/>
          </a:prstGeom>
          <a:noFill/>
        </p:spPr>
        <p:txBody>
          <a:bodyPr wrap="square">
            <a:spAutoFit/>
          </a:bodyPr>
          <a:lstStyle/>
          <a:p>
            <a:pPr lvl="0">
              <a:buSzPts val="1800"/>
            </a:pPr>
            <a:r>
              <a:rPr lang="es-419" sz="1400" b="1" dirty="0">
                <a:solidFill>
                  <a:srgbClr val="002060"/>
                </a:solidFill>
                <a:latin typeface="Montserrat"/>
                <a:ea typeface="Montserrat"/>
                <a:cs typeface="Montserrat"/>
                <a:sym typeface="Montserrat"/>
              </a:rPr>
              <a:t>Contribución de emisiones por </a:t>
            </a:r>
            <a:r>
              <a:rPr lang="es-419" b="1" dirty="0">
                <a:solidFill>
                  <a:srgbClr val="002060"/>
                </a:solidFill>
                <a:latin typeface="Montserrat"/>
                <a:ea typeface="Montserrat"/>
                <a:cs typeface="Montserrat"/>
                <a:sym typeface="Montserrat"/>
              </a:rPr>
              <a:t>GEI</a:t>
            </a:r>
            <a:r>
              <a:rPr lang="es-419" sz="1400" b="1" dirty="0">
                <a:solidFill>
                  <a:srgbClr val="002060"/>
                </a:solidFill>
                <a:latin typeface="Montserrat"/>
                <a:ea typeface="Montserrat"/>
                <a:cs typeface="Montserrat"/>
                <a:sym typeface="Montserrat"/>
              </a:rPr>
              <a:t> (%), año 2017</a:t>
            </a:r>
          </a:p>
        </p:txBody>
      </p:sp>
      <p:sp>
        <p:nvSpPr>
          <p:cNvPr id="10" name="Rectángulo 9">
            <a:extLst>
              <a:ext uri="{FF2B5EF4-FFF2-40B4-BE49-F238E27FC236}">
                <a16:creationId xmlns:a16="http://schemas.microsoft.com/office/drawing/2014/main" id="{7E4E3482-DBEB-4160-96CD-7B6BA17555B8}"/>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Tree>
    <p:extLst>
      <p:ext uri="{BB962C8B-B14F-4D97-AF65-F5344CB8AC3E}">
        <p14:creationId xmlns:p14="http://schemas.microsoft.com/office/powerpoint/2010/main" val="1963301038"/>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54633" y="2372124"/>
            <a:ext cx="5996100" cy="196327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r>
              <a:rPr lang="es-419" sz="2400" b="1" dirty="0">
                <a:solidFill>
                  <a:srgbClr val="002060"/>
                </a:solidFill>
                <a:latin typeface="Montserrat"/>
                <a:ea typeface="Montserrat"/>
                <a:cs typeface="Montserrat"/>
                <a:sym typeface="Montserrat"/>
              </a:rPr>
              <a:t>Sector AFOLU </a:t>
            </a: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600" b="1" dirty="0">
                <a:solidFill>
                  <a:srgbClr val="002060"/>
                </a:solidFill>
                <a:latin typeface="Montserrat"/>
                <a:ea typeface="Montserrat"/>
                <a:cs typeface="Montserrat"/>
                <a:sym typeface="Montserrat"/>
              </a:rPr>
            </a:br>
            <a:r>
              <a:rPr lang="es-419" sz="1600" b="1" dirty="0">
                <a:solidFill>
                  <a:srgbClr val="002060"/>
                </a:solidFill>
                <a:latin typeface="Montserrat"/>
                <a:ea typeface="Montserrat"/>
                <a:cs typeface="Montserrat"/>
                <a:sym typeface="Montserrat"/>
              </a:rPr>
              <a:t>- Agricultura y Ganadería</a:t>
            </a:r>
            <a:br>
              <a:rPr lang="es-419" sz="1600" b="1" dirty="0">
                <a:solidFill>
                  <a:srgbClr val="002060"/>
                </a:solidFill>
                <a:latin typeface="Montserrat"/>
                <a:ea typeface="Montserrat"/>
                <a:cs typeface="Montserrat"/>
                <a:sym typeface="Montserrat"/>
              </a:rPr>
            </a:br>
            <a:br>
              <a:rPr lang="es-419" sz="1600" b="1" dirty="0">
                <a:solidFill>
                  <a:srgbClr val="002060"/>
                </a:solidFill>
                <a:latin typeface="Montserrat"/>
                <a:ea typeface="Montserrat"/>
                <a:cs typeface="Montserrat"/>
                <a:sym typeface="Montserrat"/>
              </a:rPr>
            </a:br>
            <a:r>
              <a:rPr lang="es-419" sz="1600" b="1" dirty="0">
                <a:solidFill>
                  <a:srgbClr val="002060"/>
                </a:solidFill>
                <a:latin typeface="Montserrat"/>
                <a:ea typeface="Montserrat"/>
                <a:cs typeface="Montserrat"/>
                <a:sym typeface="Montserrat"/>
              </a:rPr>
              <a:t>- UTCUTS</a:t>
            </a: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2446975708"/>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54633" y="2372124"/>
            <a:ext cx="5996100" cy="196327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br>
              <a:rPr lang="es-419" sz="16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7" name="Rectángulo 6">
            <a:extLst>
              <a:ext uri="{FF2B5EF4-FFF2-40B4-BE49-F238E27FC236}">
                <a16:creationId xmlns:a16="http://schemas.microsoft.com/office/drawing/2014/main" id="{951BAA5F-DE4A-A941-94A4-748E1EB80EAF}"/>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graphicFrame>
        <p:nvGraphicFramePr>
          <p:cNvPr id="11" name="Gráfico 10">
            <a:extLst>
              <a:ext uri="{FF2B5EF4-FFF2-40B4-BE49-F238E27FC236}">
                <a16:creationId xmlns:a16="http://schemas.microsoft.com/office/drawing/2014/main" id="{22C7CAB7-92CC-489D-91AA-142357E51AE6}"/>
              </a:ext>
            </a:extLst>
          </p:cNvPr>
          <p:cNvGraphicFramePr>
            <a:graphicFrameLocks/>
          </p:cNvGraphicFramePr>
          <p:nvPr>
            <p:extLst>
              <p:ext uri="{D42A27DB-BD31-4B8C-83A1-F6EECF244321}">
                <p14:modId xmlns:p14="http://schemas.microsoft.com/office/powerpoint/2010/main" val="3916058676"/>
              </p:ext>
            </p:extLst>
          </p:nvPr>
        </p:nvGraphicFramePr>
        <p:xfrm>
          <a:off x="5386288" y="1200150"/>
          <a:ext cx="346780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2" name="Google Shape;125;ga860683e77_0_0">
            <a:extLst>
              <a:ext uri="{FF2B5EF4-FFF2-40B4-BE49-F238E27FC236}">
                <a16:creationId xmlns:a16="http://schemas.microsoft.com/office/drawing/2014/main" id="{96EF89F8-2E57-4F11-8C7E-D1A66F09B602}"/>
              </a:ext>
            </a:extLst>
          </p:cNvPr>
          <p:cNvSpPr txBox="1"/>
          <p:nvPr/>
        </p:nvSpPr>
        <p:spPr>
          <a:xfrm>
            <a:off x="513566" y="764213"/>
            <a:ext cx="3735796"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dirty="0">
                <a:solidFill>
                  <a:srgbClr val="002060"/>
                </a:solidFill>
                <a:latin typeface="Montserrat"/>
                <a:ea typeface="Montserrat"/>
                <a:cs typeface="Montserrat"/>
                <a:sym typeface="Montserrat"/>
              </a:rPr>
              <a:t>SECTOR</a:t>
            </a:r>
            <a:r>
              <a:rPr lang="es-ES" sz="2400" b="1" dirty="0">
                <a:solidFill>
                  <a:srgbClr val="002060"/>
                </a:solidFill>
                <a:latin typeface="Montserrat"/>
                <a:ea typeface="Montserrat"/>
                <a:cs typeface="Montserrat"/>
                <a:sym typeface="Montserrat"/>
              </a:rPr>
              <a:t> </a:t>
            </a:r>
          </a:p>
          <a:p>
            <a:pPr marL="0" marR="0" lvl="0" indent="0" algn="l" rtl="0">
              <a:lnSpc>
                <a:spcPct val="100000"/>
              </a:lnSpc>
              <a:spcBef>
                <a:spcPts val="0"/>
              </a:spcBef>
              <a:spcAft>
                <a:spcPts val="0"/>
              </a:spcAft>
              <a:buClr>
                <a:srgbClr val="000000"/>
              </a:buClr>
              <a:buSzPts val="1800"/>
              <a:buFont typeface="Arial"/>
              <a:buNone/>
            </a:pPr>
            <a:r>
              <a:rPr lang="es-ES" sz="2400" b="1" dirty="0">
                <a:solidFill>
                  <a:schemeClr val="accent6">
                    <a:lumMod val="50000"/>
                  </a:schemeClr>
                </a:solidFill>
                <a:latin typeface="Montserrat"/>
                <a:ea typeface="Montserrat"/>
                <a:cs typeface="Montserrat"/>
                <a:sym typeface="Montserrat"/>
              </a:rPr>
              <a:t>Agricultura, silvicultura y otros usos de la tierra</a:t>
            </a:r>
            <a:endParaRPr sz="2400" b="0" i="0" u="none" strike="noStrike" cap="none" dirty="0">
              <a:solidFill>
                <a:schemeClr val="accent6">
                  <a:lumMod val="50000"/>
                </a:schemeClr>
              </a:solidFill>
              <a:latin typeface="Montserrat"/>
              <a:ea typeface="Montserrat"/>
              <a:cs typeface="Montserrat"/>
              <a:sym typeface="Montserrat"/>
            </a:endParaRPr>
          </a:p>
        </p:txBody>
      </p:sp>
      <p:pic>
        <p:nvPicPr>
          <p:cNvPr id="14" name="Imagen 13">
            <a:extLst>
              <a:ext uri="{FF2B5EF4-FFF2-40B4-BE49-F238E27FC236}">
                <a16:creationId xmlns:a16="http://schemas.microsoft.com/office/drawing/2014/main" id="{5E4AA23E-78E0-4C11-B1D8-D745B3249BBE}"/>
              </a:ext>
            </a:extLst>
          </p:cNvPr>
          <p:cNvPicPr>
            <a:picLocks noChangeAspect="1"/>
          </p:cNvPicPr>
          <p:nvPr/>
        </p:nvPicPr>
        <p:blipFill rotWithShape="1">
          <a:blip r:embed="rId6">
            <a:clrChange>
              <a:clrFrom>
                <a:srgbClr val="FFFFFF"/>
              </a:clrFrom>
              <a:clrTo>
                <a:srgbClr val="FFFFFF">
                  <a:alpha val="0"/>
                </a:srgbClr>
              </a:clrTo>
            </a:clrChange>
          </a:blip>
          <a:srcRect l="70412" t="58736" r="2160" b="12730"/>
          <a:stretch/>
        </p:blipFill>
        <p:spPr>
          <a:xfrm>
            <a:off x="4203494" y="1525558"/>
            <a:ext cx="1656000" cy="965086"/>
          </a:xfrm>
          <a:prstGeom prst="rect">
            <a:avLst/>
          </a:prstGeom>
        </p:spPr>
      </p:pic>
      <p:pic>
        <p:nvPicPr>
          <p:cNvPr id="15" name="Imagen 14">
            <a:extLst>
              <a:ext uri="{FF2B5EF4-FFF2-40B4-BE49-F238E27FC236}">
                <a16:creationId xmlns:a16="http://schemas.microsoft.com/office/drawing/2014/main" id="{FAD63D0F-3347-48B1-9EDC-A5C967570691}"/>
              </a:ext>
            </a:extLst>
          </p:cNvPr>
          <p:cNvPicPr>
            <a:picLocks noChangeAspect="1"/>
          </p:cNvPicPr>
          <p:nvPr/>
        </p:nvPicPr>
        <p:blipFill rotWithShape="1">
          <a:blip r:embed="rId6">
            <a:clrChange>
              <a:clrFrom>
                <a:srgbClr val="FFFFFF"/>
              </a:clrFrom>
              <a:clrTo>
                <a:srgbClr val="FFFFFF">
                  <a:alpha val="0"/>
                </a:srgbClr>
              </a:clrTo>
            </a:clrChange>
          </a:blip>
          <a:srcRect l="953" t="36164" r="72664" b="35302"/>
          <a:stretch/>
        </p:blipFill>
        <p:spPr>
          <a:xfrm>
            <a:off x="4203494" y="2813012"/>
            <a:ext cx="1656000" cy="1003287"/>
          </a:xfrm>
          <a:prstGeom prst="rect">
            <a:avLst/>
          </a:prstGeom>
        </p:spPr>
      </p:pic>
      <p:sp>
        <p:nvSpPr>
          <p:cNvPr id="16" name="Rectángulo 15">
            <a:extLst>
              <a:ext uri="{FF2B5EF4-FFF2-40B4-BE49-F238E27FC236}">
                <a16:creationId xmlns:a16="http://schemas.microsoft.com/office/drawing/2014/main" id="{239B19A6-5C78-4AE4-B62D-1E5140F0AF16}"/>
              </a:ext>
            </a:extLst>
          </p:cNvPr>
          <p:cNvSpPr/>
          <p:nvPr/>
        </p:nvSpPr>
        <p:spPr>
          <a:xfrm>
            <a:off x="6704379" y="2305978"/>
            <a:ext cx="946354" cy="369332"/>
          </a:xfrm>
          <a:prstGeom prst="rect">
            <a:avLst/>
          </a:prstGeom>
        </p:spPr>
        <p:txBody>
          <a:bodyPr wrap="square">
            <a:spAutoFit/>
          </a:bodyPr>
          <a:lstStyle/>
          <a:p>
            <a:pPr algn="ctr"/>
            <a:r>
              <a:rPr lang="es-419" sz="1800" b="1" dirty="0">
                <a:solidFill>
                  <a:srgbClr val="002060"/>
                </a:solidFill>
                <a:latin typeface="Montserrat" panose="00000500000000000000" pitchFamily="50" charset="0"/>
                <a:ea typeface="Montserrat Light"/>
                <a:cs typeface="Montserrat Light"/>
                <a:sym typeface="Montserrat Light"/>
              </a:rPr>
              <a:t>2017</a:t>
            </a:r>
            <a:endParaRPr lang="es-419" sz="1800" b="1" dirty="0">
              <a:latin typeface="Montserrat" panose="00000500000000000000" pitchFamily="50" charset="0"/>
            </a:endParaRPr>
          </a:p>
        </p:txBody>
      </p:sp>
      <p:sp>
        <p:nvSpPr>
          <p:cNvPr id="17" name="Google Shape;126;ga860683e77_0_0">
            <a:extLst>
              <a:ext uri="{FF2B5EF4-FFF2-40B4-BE49-F238E27FC236}">
                <a16:creationId xmlns:a16="http://schemas.microsoft.com/office/drawing/2014/main" id="{34CF475B-1E32-4E9A-AA43-721818FBDD82}"/>
              </a:ext>
            </a:extLst>
          </p:cNvPr>
          <p:cNvSpPr txBox="1"/>
          <p:nvPr/>
        </p:nvSpPr>
        <p:spPr>
          <a:xfrm>
            <a:off x="289907" y="2346085"/>
            <a:ext cx="3735796" cy="864000"/>
          </a:xfrm>
          <a:prstGeom prst="rect">
            <a:avLst/>
          </a:prstGeom>
          <a:noFill/>
          <a:ln>
            <a:noFill/>
          </a:ln>
        </p:spPr>
        <p:txBody>
          <a:bodyPr spcFirstLastPara="1" wrap="square" lIns="91425" tIns="45700" rIns="91425" bIns="45700" anchor="t" anchorCtr="0">
            <a:noAutofit/>
          </a:bodyPr>
          <a:lstStyle/>
          <a:p>
            <a:pPr marL="139700" lvl="0" algn="just">
              <a:buSzPts val="1400"/>
            </a:pPr>
            <a:r>
              <a:rPr lang="es-ES" dirty="0">
                <a:solidFill>
                  <a:srgbClr val="002060"/>
                </a:solidFill>
                <a:latin typeface="Montserrat Light"/>
              </a:rPr>
              <a:t>El sector </a:t>
            </a:r>
            <a:r>
              <a:rPr lang="es-ES" b="1" dirty="0">
                <a:solidFill>
                  <a:srgbClr val="002060"/>
                </a:solidFill>
                <a:latin typeface="Montserrat Light"/>
              </a:rPr>
              <a:t>AFOLU</a:t>
            </a:r>
            <a:r>
              <a:rPr lang="es-ES" dirty="0">
                <a:solidFill>
                  <a:srgbClr val="002060"/>
                </a:solidFill>
                <a:latin typeface="Montserrat Light"/>
              </a:rPr>
              <a:t> (por sus siglas en inglés) se ocupa de las </a:t>
            </a:r>
            <a:r>
              <a:rPr lang="es-ES" b="1" dirty="0">
                <a:solidFill>
                  <a:srgbClr val="002060"/>
                </a:solidFill>
                <a:latin typeface="Montserrat Light"/>
              </a:rPr>
              <a:t>emisiones</a:t>
            </a:r>
            <a:r>
              <a:rPr lang="es-ES" dirty="0">
                <a:solidFill>
                  <a:srgbClr val="002060"/>
                </a:solidFill>
                <a:latin typeface="Montserrat Light"/>
              </a:rPr>
              <a:t> y </a:t>
            </a:r>
            <a:r>
              <a:rPr lang="es-ES" b="1" dirty="0">
                <a:solidFill>
                  <a:srgbClr val="002060"/>
                </a:solidFill>
                <a:latin typeface="Montserrat Light"/>
              </a:rPr>
              <a:t>absorciones</a:t>
            </a:r>
            <a:r>
              <a:rPr lang="es-ES" dirty="0">
                <a:solidFill>
                  <a:srgbClr val="002060"/>
                </a:solidFill>
                <a:latin typeface="Montserrat Light"/>
              </a:rPr>
              <a:t> antropogénicas de GEI, que ocurren en las “tierras gestionadas” y que están asociadas con el uso de la tierra, incluidas la agricultura y la cría animal.</a:t>
            </a:r>
          </a:p>
          <a:p>
            <a:pPr marL="139700" lvl="0" algn="just">
              <a:buSzPts val="1400"/>
            </a:pPr>
            <a:r>
              <a:rPr lang="es-ES" dirty="0">
                <a:solidFill>
                  <a:srgbClr val="002060"/>
                </a:solidFill>
                <a:latin typeface="Montserrat Light"/>
              </a:rPr>
              <a:t> </a:t>
            </a:r>
            <a:br>
              <a:rPr lang="es-ES" dirty="0">
                <a:solidFill>
                  <a:srgbClr val="002060"/>
                </a:solidFill>
                <a:latin typeface="Montserrat Light"/>
              </a:rPr>
            </a:br>
            <a:endParaRPr lang="es-419" dirty="0">
              <a:solidFill>
                <a:srgbClr val="002060"/>
              </a:solidFill>
              <a:latin typeface="Montserrat Light"/>
              <a:sym typeface="Montserrat Light"/>
            </a:endParaRPr>
          </a:p>
        </p:txBody>
      </p:sp>
      <p:sp>
        <p:nvSpPr>
          <p:cNvPr id="18" name="Google Shape;126;ga860683e77_0_0">
            <a:extLst>
              <a:ext uri="{FF2B5EF4-FFF2-40B4-BE49-F238E27FC236}">
                <a16:creationId xmlns:a16="http://schemas.microsoft.com/office/drawing/2014/main" id="{69AA8FD7-2274-4828-8C6A-B624F4D58963}"/>
              </a:ext>
            </a:extLst>
          </p:cNvPr>
          <p:cNvSpPr txBox="1"/>
          <p:nvPr/>
        </p:nvSpPr>
        <p:spPr>
          <a:xfrm>
            <a:off x="3983763" y="1395593"/>
            <a:ext cx="1532116" cy="520339"/>
          </a:xfrm>
          <a:prstGeom prst="rect">
            <a:avLst/>
          </a:prstGeom>
          <a:noFill/>
          <a:ln>
            <a:noFill/>
          </a:ln>
        </p:spPr>
        <p:txBody>
          <a:bodyPr spcFirstLastPara="1" wrap="square" lIns="91425" tIns="45700" rIns="91425" bIns="45700" anchor="t" anchorCtr="0">
            <a:noAutofit/>
          </a:bodyPr>
          <a:lstStyle/>
          <a:p>
            <a:pPr marL="139700" lvl="0" algn="ctr">
              <a:buSzPts val="1400"/>
            </a:pPr>
            <a:r>
              <a:rPr lang="es-ES" sz="1200" b="1" dirty="0">
                <a:solidFill>
                  <a:srgbClr val="002060"/>
                </a:solidFill>
                <a:latin typeface="Montserrat Light"/>
              </a:rPr>
              <a:t>Agricultura y ganadería</a:t>
            </a:r>
          </a:p>
          <a:p>
            <a:pPr marL="139700" lvl="0" algn="ctr">
              <a:buSzPts val="1400"/>
            </a:pPr>
            <a:r>
              <a:rPr lang="es-ES" sz="1200" b="1" dirty="0">
                <a:solidFill>
                  <a:srgbClr val="002060"/>
                </a:solidFill>
                <a:latin typeface="Montserrat Light"/>
              </a:rPr>
              <a:t> </a:t>
            </a:r>
            <a:br>
              <a:rPr lang="es-ES" sz="1200" b="1" dirty="0">
                <a:solidFill>
                  <a:srgbClr val="002060"/>
                </a:solidFill>
                <a:latin typeface="Montserrat Light"/>
              </a:rPr>
            </a:br>
            <a:endParaRPr lang="es-419" sz="1200" b="1" dirty="0">
              <a:solidFill>
                <a:srgbClr val="002060"/>
              </a:solidFill>
              <a:latin typeface="Montserrat Light"/>
              <a:sym typeface="Montserrat Light"/>
            </a:endParaRPr>
          </a:p>
        </p:txBody>
      </p:sp>
      <p:sp>
        <p:nvSpPr>
          <p:cNvPr id="19" name="Google Shape;126;ga860683e77_0_0">
            <a:extLst>
              <a:ext uri="{FF2B5EF4-FFF2-40B4-BE49-F238E27FC236}">
                <a16:creationId xmlns:a16="http://schemas.microsoft.com/office/drawing/2014/main" id="{586B430F-F013-48B1-92F1-157FE333D1E5}"/>
              </a:ext>
            </a:extLst>
          </p:cNvPr>
          <p:cNvSpPr txBox="1"/>
          <p:nvPr/>
        </p:nvSpPr>
        <p:spPr>
          <a:xfrm>
            <a:off x="4572000" y="2957212"/>
            <a:ext cx="968199" cy="252873"/>
          </a:xfrm>
          <a:prstGeom prst="rect">
            <a:avLst/>
          </a:prstGeom>
          <a:noFill/>
          <a:ln>
            <a:noFill/>
          </a:ln>
        </p:spPr>
        <p:txBody>
          <a:bodyPr spcFirstLastPara="1" wrap="square" lIns="91425" tIns="45700" rIns="91425" bIns="45700" anchor="t" anchorCtr="0">
            <a:noAutofit/>
          </a:bodyPr>
          <a:lstStyle/>
          <a:p>
            <a:pPr marL="139700" lvl="0" algn="ctr">
              <a:buSzPts val="1400"/>
            </a:pPr>
            <a:r>
              <a:rPr lang="es-ES" sz="1200" b="1" dirty="0">
                <a:solidFill>
                  <a:srgbClr val="002060"/>
                </a:solidFill>
                <a:latin typeface="Montserrat Light"/>
              </a:rPr>
              <a:t>UTCUTS </a:t>
            </a:r>
            <a:endParaRPr lang="es-419" sz="1200" b="1" dirty="0">
              <a:solidFill>
                <a:srgbClr val="002060"/>
              </a:solidFill>
              <a:latin typeface="Montserrat Light"/>
              <a:sym typeface="Montserrat Light"/>
            </a:endParaRPr>
          </a:p>
        </p:txBody>
      </p:sp>
    </p:spTree>
    <p:extLst>
      <p:ext uri="{BB962C8B-B14F-4D97-AF65-F5344CB8AC3E}">
        <p14:creationId xmlns:p14="http://schemas.microsoft.com/office/powerpoint/2010/main" val="1449971229"/>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54633" y="2372124"/>
            <a:ext cx="5996100" cy="196327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br>
              <a:rPr lang="es-419" sz="16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4" name="Google Shape;125;ga860683e77_0_0">
            <a:extLst>
              <a:ext uri="{FF2B5EF4-FFF2-40B4-BE49-F238E27FC236}">
                <a16:creationId xmlns:a16="http://schemas.microsoft.com/office/drawing/2014/main" id="{26F78A7E-09F0-294A-91C7-9A3D04693FF1}"/>
              </a:ext>
            </a:extLst>
          </p:cNvPr>
          <p:cNvSpPr txBox="1"/>
          <p:nvPr/>
        </p:nvSpPr>
        <p:spPr>
          <a:xfrm>
            <a:off x="854529" y="941182"/>
            <a:ext cx="5817204" cy="8808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dirty="0">
                <a:solidFill>
                  <a:srgbClr val="002060"/>
                </a:solidFill>
                <a:latin typeface="Montserrat"/>
                <a:ea typeface="Montserrat"/>
                <a:cs typeface="Montserrat"/>
                <a:sym typeface="Montserrat"/>
              </a:rPr>
              <a:t>SECTOR</a:t>
            </a:r>
            <a:r>
              <a:rPr lang="es-ES" sz="2400" b="1" dirty="0">
                <a:solidFill>
                  <a:srgbClr val="002060"/>
                </a:solidFill>
                <a:latin typeface="Montserrat"/>
                <a:ea typeface="Montserrat"/>
                <a:cs typeface="Montserrat"/>
                <a:sym typeface="Montserrat"/>
              </a:rPr>
              <a:t> </a:t>
            </a:r>
          </a:p>
          <a:p>
            <a:pPr marL="0" marR="0" lvl="0" indent="0" algn="l" rtl="0">
              <a:lnSpc>
                <a:spcPct val="100000"/>
              </a:lnSpc>
              <a:spcBef>
                <a:spcPts val="0"/>
              </a:spcBef>
              <a:spcAft>
                <a:spcPts val="0"/>
              </a:spcAft>
              <a:buClr>
                <a:srgbClr val="000000"/>
              </a:buClr>
              <a:buSzPts val="1800"/>
              <a:buFont typeface="Arial"/>
              <a:buNone/>
            </a:pPr>
            <a:r>
              <a:rPr lang="es-ES" sz="2400" b="1" dirty="0">
                <a:solidFill>
                  <a:srgbClr val="00B050"/>
                </a:solidFill>
                <a:latin typeface="Montserrat"/>
                <a:ea typeface="Montserrat"/>
                <a:cs typeface="Montserrat"/>
                <a:sym typeface="Montserrat"/>
              </a:rPr>
              <a:t>AGRICULTURA Y GANADERÍA</a:t>
            </a:r>
            <a:endParaRPr sz="2400" b="0" i="0" u="none" strike="noStrike" cap="none" dirty="0">
              <a:solidFill>
                <a:srgbClr val="00B050"/>
              </a:solidFill>
              <a:latin typeface="Montserrat"/>
              <a:ea typeface="Montserrat"/>
              <a:cs typeface="Montserrat"/>
              <a:sym typeface="Montserrat"/>
            </a:endParaRPr>
          </a:p>
        </p:txBody>
      </p:sp>
      <p:sp>
        <p:nvSpPr>
          <p:cNvPr id="5" name="Google Shape;126;ga860683e77_0_0">
            <a:extLst>
              <a:ext uri="{FF2B5EF4-FFF2-40B4-BE49-F238E27FC236}">
                <a16:creationId xmlns:a16="http://schemas.microsoft.com/office/drawing/2014/main" id="{FC252313-7544-C74C-BB12-9ED29647D7A3}"/>
              </a:ext>
            </a:extLst>
          </p:cNvPr>
          <p:cNvSpPr txBox="1"/>
          <p:nvPr/>
        </p:nvSpPr>
        <p:spPr>
          <a:xfrm>
            <a:off x="753076" y="2571749"/>
            <a:ext cx="3735796" cy="864000"/>
          </a:xfrm>
          <a:prstGeom prst="rect">
            <a:avLst/>
          </a:prstGeom>
          <a:noFill/>
          <a:ln>
            <a:noFill/>
          </a:ln>
        </p:spPr>
        <p:txBody>
          <a:bodyPr spcFirstLastPara="1" wrap="square" lIns="91425" tIns="45700" rIns="91425" bIns="45700" anchor="t" anchorCtr="0">
            <a:noAutofit/>
          </a:bodyPr>
          <a:lstStyle/>
          <a:p>
            <a:pPr marL="139700" lvl="0">
              <a:buSzPts val="1400"/>
            </a:pPr>
            <a:r>
              <a:rPr lang="es-419" dirty="0">
                <a:solidFill>
                  <a:srgbClr val="002060"/>
                </a:solidFill>
                <a:latin typeface="Montserrat Light"/>
                <a:ea typeface="Montserrat Light"/>
                <a:cs typeface="Montserrat Light"/>
                <a:sym typeface="Montserrat Light"/>
              </a:rPr>
              <a:t>Estima </a:t>
            </a:r>
            <a:r>
              <a:rPr lang="es-419" b="1" dirty="0">
                <a:solidFill>
                  <a:srgbClr val="002060"/>
                </a:solidFill>
                <a:latin typeface="Montserrat Light"/>
                <a:ea typeface="Montserrat Light"/>
                <a:cs typeface="Montserrat Light"/>
                <a:sym typeface="Montserrat Light"/>
              </a:rPr>
              <a:t>las emisiones de gases de efecto invernadero</a:t>
            </a:r>
            <a:r>
              <a:rPr lang="es-419" dirty="0">
                <a:solidFill>
                  <a:srgbClr val="002060"/>
                </a:solidFill>
                <a:latin typeface="Montserrat Light"/>
                <a:ea typeface="Montserrat Light"/>
                <a:cs typeface="Montserrat Light"/>
                <a:sym typeface="Montserrat Light"/>
              </a:rPr>
              <a:t> (GEI) generadas por las actividades agrícolas y ganaderas.</a:t>
            </a:r>
          </a:p>
        </p:txBody>
      </p:sp>
      <p:pic>
        <p:nvPicPr>
          <p:cNvPr id="6" name="Imagen 5">
            <a:extLst>
              <a:ext uri="{FF2B5EF4-FFF2-40B4-BE49-F238E27FC236}">
                <a16:creationId xmlns:a16="http://schemas.microsoft.com/office/drawing/2014/main" id="{A99D0FFB-377E-9D4E-BB8C-58A031DB97C9}"/>
              </a:ext>
            </a:extLst>
          </p:cNvPr>
          <p:cNvPicPr>
            <a:picLocks noChangeAspect="1"/>
          </p:cNvPicPr>
          <p:nvPr/>
        </p:nvPicPr>
        <p:blipFill rotWithShape="1">
          <a:blip r:embed="rId5">
            <a:clrChange>
              <a:clrFrom>
                <a:srgbClr val="FFFFFF"/>
              </a:clrFrom>
              <a:clrTo>
                <a:srgbClr val="FFFFFF">
                  <a:alpha val="0"/>
                </a:srgbClr>
              </a:clrTo>
            </a:clrChange>
          </a:blip>
          <a:srcRect l="70412" t="58736" r="2160" b="12730"/>
          <a:stretch/>
        </p:blipFill>
        <p:spPr>
          <a:xfrm>
            <a:off x="5632946" y="2302626"/>
            <a:ext cx="2942852" cy="1715040"/>
          </a:xfrm>
          <a:prstGeom prst="rect">
            <a:avLst/>
          </a:prstGeom>
        </p:spPr>
      </p:pic>
      <p:sp>
        <p:nvSpPr>
          <p:cNvPr id="7" name="Rectángulo 6">
            <a:extLst>
              <a:ext uri="{FF2B5EF4-FFF2-40B4-BE49-F238E27FC236}">
                <a16:creationId xmlns:a16="http://schemas.microsoft.com/office/drawing/2014/main" id="{951BAA5F-DE4A-A941-94A4-748E1EB80EAF}"/>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
        <p:nvSpPr>
          <p:cNvPr id="13" name="Rectángulo 12">
            <a:extLst>
              <a:ext uri="{FF2B5EF4-FFF2-40B4-BE49-F238E27FC236}">
                <a16:creationId xmlns:a16="http://schemas.microsoft.com/office/drawing/2014/main" id="{AF17AA5B-57F9-43B8-B9F0-173211B2E1BD}"/>
              </a:ext>
            </a:extLst>
          </p:cNvPr>
          <p:cNvSpPr/>
          <p:nvPr/>
        </p:nvSpPr>
        <p:spPr>
          <a:xfrm>
            <a:off x="5767107" y="2695972"/>
            <a:ext cx="1136850" cy="307777"/>
          </a:xfrm>
          <a:prstGeom prst="rect">
            <a:avLst/>
          </a:prstGeom>
        </p:spPr>
        <p:txBody>
          <a:bodyPr wrap="square">
            <a:spAutoFit/>
          </a:bodyPr>
          <a:lstStyle/>
          <a:p>
            <a:r>
              <a:rPr lang="es-419" b="1" dirty="0">
                <a:solidFill>
                  <a:srgbClr val="002060"/>
                </a:solidFill>
                <a:latin typeface="Montserrat Light"/>
                <a:ea typeface="Montserrat Light"/>
                <a:cs typeface="Montserrat Light"/>
                <a:sym typeface="Montserrat Light"/>
              </a:rPr>
              <a:t>INGEI 2017</a:t>
            </a:r>
            <a:endParaRPr lang="es-419" b="1" dirty="0"/>
          </a:p>
        </p:txBody>
      </p:sp>
    </p:spTree>
    <p:extLst>
      <p:ext uri="{BB962C8B-B14F-4D97-AF65-F5344CB8AC3E}">
        <p14:creationId xmlns:p14="http://schemas.microsoft.com/office/powerpoint/2010/main" val="2907452819"/>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54633" y="2372124"/>
            <a:ext cx="5996100" cy="196327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4" name="Google Shape;125;ga860683e77_0_0">
            <a:extLst>
              <a:ext uri="{FF2B5EF4-FFF2-40B4-BE49-F238E27FC236}">
                <a16:creationId xmlns:a16="http://schemas.microsoft.com/office/drawing/2014/main" id="{472C0E12-2351-484C-A45C-52EEC04393F4}"/>
              </a:ext>
            </a:extLst>
          </p:cNvPr>
          <p:cNvSpPr txBox="1"/>
          <p:nvPr/>
        </p:nvSpPr>
        <p:spPr>
          <a:xfrm>
            <a:off x="529683" y="673887"/>
            <a:ext cx="7918378" cy="692899"/>
          </a:xfrm>
          <a:prstGeom prst="rect">
            <a:avLst/>
          </a:prstGeom>
          <a:noFill/>
          <a:ln>
            <a:noFill/>
          </a:ln>
        </p:spPr>
        <p:txBody>
          <a:bodyPr spcFirstLastPara="1" wrap="square" lIns="91425" tIns="45700" rIns="91425" bIns="45700" anchor="t" anchorCtr="0">
            <a:noAutofit/>
          </a:bodyPr>
          <a:lstStyle/>
          <a:p>
            <a:pPr lvl="0">
              <a:buSzPts val="1800"/>
            </a:pPr>
            <a:r>
              <a:rPr lang="es-419" sz="1600" dirty="0">
                <a:solidFill>
                  <a:srgbClr val="002060"/>
                </a:solidFill>
                <a:latin typeface="Montserrat"/>
                <a:ea typeface="Montserrat"/>
                <a:cs typeface="Montserrat"/>
                <a:sym typeface="Montserrat"/>
              </a:rPr>
              <a:t>SECTOR </a:t>
            </a:r>
            <a:r>
              <a:rPr lang="es-PY" sz="1600" dirty="0">
                <a:solidFill>
                  <a:srgbClr val="002060"/>
                </a:solidFill>
                <a:latin typeface="Montserrat"/>
                <a:ea typeface="Montserrat"/>
                <a:cs typeface="Montserrat"/>
                <a:sym typeface="Montserrat"/>
              </a:rPr>
              <a:t>AGRICULTURA Y GANADERÍA</a:t>
            </a:r>
            <a:endParaRPr lang="es-ES" sz="1600" dirty="0">
              <a:solidFill>
                <a:srgbClr val="002060"/>
              </a:solidFill>
              <a:latin typeface="Montserrat"/>
              <a:ea typeface="Montserrat"/>
              <a:cs typeface="Montserrat"/>
              <a:sym typeface="Montserrat"/>
            </a:endParaRPr>
          </a:p>
          <a:p>
            <a:pPr lvl="0">
              <a:buSzPts val="1800"/>
            </a:pPr>
            <a:r>
              <a:rPr lang="es-419" sz="1600" b="1" dirty="0">
                <a:solidFill>
                  <a:srgbClr val="002060"/>
                </a:solidFill>
                <a:latin typeface="Montserrat"/>
                <a:ea typeface="Montserrat"/>
                <a:cs typeface="Montserrat"/>
                <a:sym typeface="Montserrat"/>
              </a:rPr>
              <a:t>Contribución de emisiones por categoría (%), año 2017</a:t>
            </a:r>
          </a:p>
        </p:txBody>
      </p:sp>
      <p:pic>
        <p:nvPicPr>
          <p:cNvPr id="5" name="Imagen 4">
            <a:extLst>
              <a:ext uri="{FF2B5EF4-FFF2-40B4-BE49-F238E27FC236}">
                <a16:creationId xmlns:a16="http://schemas.microsoft.com/office/drawing/2014/main" id="{01DC692D-FA96-5041-890E-A4234C524198}"/>
              </a:ext>
            </a:extLst>
          </p:cNvPr>
          <p:cNvPicPr>
            <a:picLocks noChangeAspect="1"/>
          </p:cNvPicPr>
          <p:nvPr/>
        </p:nvPicPr>
        <p:blipFill>
          <a:blip r:embed="rId5"/>
          <a:stretch>
            <a:fillRect/>
          </a:stretch>
        </p:blipFill>
        <p:spPr>
          <a:xfrm>
            <a:off x="1654632" y="1261480"/>
            <a:ext cx="5869081" cy="3208131"/>
          </a:xfrm>
          <a:prstGeom prst="rect">
            <a:avLst/>
          </a:prstGeom>
        </p:spPr>
      </p:pic>
      <p:sp>
        <p:nvSpPr>
          <p:cNvPr id="6" name="Rectángulo 5">
            <a:extLst>
              <a:ext uri="{FF2B5EF4-FFF2-40B4-BE49-F238E27FC236}">
                <a16:creationId xmlns:a16="http://schemas.microsoft.com/office/drawing/2014/main" id="{CA003831-4D0B-D547-BAAD-6E14A3E194C6}"/>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Tree>
    <p:extLst>
      <p:ext uri="{BB962C8B-B14F-4D97-AF65-F5344CB8AC3E}">
        <p14:creationId xmlns:p14="http://schemas.microsoft.com/office/powerpoint/2010/main" val="2859013442"/>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54633" y="2372124"/>
            <a:ext cx="5996100" cy="196327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4" name="Google Shape;125;ga860683e77_0_0">
            <a:extLst>
              <a:ext uri="{FF2B5EF4-FFF2-40B4-BE49-F238E27FC236}">
                <a16:creationId xmlns:a16="http://schemas.microsoft.com/office/drawing/2014/main" id="{C04931DC-9177-0149-9268-8C2C35C7F9EE}"/>
              </a:ext>
            </a:extLst>
          </p:cNvPr>
          <p:cNvSpPr txBox="1"/>
          <p:nvPr/>
        </p:nvSpPr>
        <p:spPr>
          <a:xfrm>
            <a:off x="583595" y="808105"/>
            <a:ext cx="7454094" cy="11715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2000" dirty="0">
                <a:solidFill>
                  <a:srgbClr val="002060"/>
                </a:solidFill>
                <a:latin typeface="Montserrat"/>
                <a:ea typeface="Montserrat"/>
                <a:cs typeface="Montserrat"/>
                <a:sym typeface="Montserrat"/>
              </a:rPr>
              <a:t>SECTOR </a:t>
            </a:r>
          </a:p>
          <a:p>
            <a:pPr marL="0" marR="0" lvl="0" indent="0" algn="l" rtl="0">
              <a:lnSpc>
                <a:spcPct val="100000"/>
              </a:lnSpc>
              <a:spcBef>
                <a:spcPts val="0"/>
              </a:spcBef>
              <a:spcAft>
                <a:spcPts val="0"/>
              </a:spcAft>
              <a:buClr>
                <a:srgbClr val="000000"/>
              </a:buClr>
              <a:buSzPts val="1800"/>
              <a:buFont typeface="Arial"/>
              <a:buNone/>
            </a:pPr>
            <a:r>
              <a:rPr lang="es-ES" sz="2400" b="1" dirty="0">
                <a:solidFill>
                  <a:srgbClr val="21ABA8"/>
                </a:solidFill>
                <a:latin typeface="Montserrat"/>
                <a:ea typeface="Montserrat"/>
                <a:cs typeface="Montserrat"/>
                <a:sym typeface="Montserrat"/>
              </a:rPr>
              <a:t>USO DE TIERRA, CAMBIO DE USO DE LA TIERRA Y SILVICULTURA</a:t>
            </a:r>
            <a:endParaRPr sz="2400" b="0" i="0" u="none" strike="noStrike" cap="none" dirty="0">
              <a:solidFill>
                <a:srgbClr val="21ABA8"/>
              </a:solidFill>
              <a:latin typeface="Montserrat"/>
              <a:ea typeface="Montserrat"/>
              <a:cs typeface="Montserrat"/>
              <a:sym typeface="Montserrat"/>
            </a:endParaRPr>
          </a:p>
        </p:txBody>
      </p:sp>
      <p:sp>
        <p:nvSpPr>
          <p:cNvPr id="5" name="Google Shape;126;ga860683e77_0_0">
            <a:extLst>
              <a:ext uri="{FF2B5EF4-FFF2-40B4-BE49-F238E27FC236}">
                <a16:creationId xmlns:a16="http://schemas.microsoft.com/office/drawing/2014/main" id="{B8CF311B-F42E-FD43-A662-612A9D5CEEC2}"/>
              </a:ext>
            </a:extLst>
          </p:cNvPr>
          <p:cNvSpPr txBox="1"/>
          <p:nvPr/>
        </p:nvSpPr>
        <p:spPr>
          <a:xfrm>
            <a:off x="583595" y="2642435"/>
            <a:ext cx="3905277" cy="864000"/>
          </a:xfrm>
          <a:prstGeom prst="rect">
            <a:avLst/>
          </a:prstGeom>
          <a:noFill/>
          <a:ln>
            <a:noFill/>
          </a:ln>
        </p:spPr>
        <p:txBody>
          <a:bodyPr spcFirstLastPara="1" wrap="square" lIns="91425" tIns="45700" rIns="91425" bIns="45700" anchor="t" anchorCtr="0">
            <a:noAutofit/>
          </a:bodyPr>
          <a:lstStyle/>
          <a:p>
            <a:pPr marL="139700" lvl="0">
              <a:buSzPts val="1400"/>
            </a:pPr>
            <a:r>
              <a:rPr lang="es-419" dirty="0">
                <a:solidFill>
                  <a:srgbClr val="002060"/>
                </a:solidFill>
                <a:latin typeface="Montserrat Light"/>
                <a:ea typeface="Montserrat Light"/>
                <a:cs typeface="Montserrat Light"/>
                <a:sym typeface="Montserrat Light"/>
              </a:rPr>
              <a:t>Estima las </a:t>
            </a:r>
            <a:r>
              <a:rPr lang="es-419" b="1" dirty="0">
                <a:solidFill>
                  <a:srgbClr val="002060"/>
                </a:solidFill>
                <a:latin typeface="Montserrat Light"/>
                <a:ea typeface="Montserrat Light"/>
                <a:cs typeface="Montserrat Light"/>
                <a:sym typeface="Montserrat Light"/>
              </a:rPr>
              <a:t>emisiones y absorciones de gases de efecto invernadero </a:t>
            </a:r>
            <a:r>
              <a:rPr lang="es-419" dirty="0">
                <a:solidFill>
                  <a:srgbClr val="002060"/>
                </a:solidFill>
                <a:latin typeface="Montserrat Light"/>
                <a:ea typeface="Montserrat Light"/>
                <a:cs typeface="Montserrat Light"/>
                <a:sym typeface="Montserrat Light"/>
              </a:rPr>
              <a:t>(GEI) de uso de la tierra, cambio de uso de la tierra y silvicultura.</a:t>
            </a:r>
          </a:p>
        </p:txBody>
      </p:sp>
      <p:pic>
        <p:nvPicPr>
          <p:cNvPr id="6" name="Imagen 5">
            <a:extLst>
              <a:ext uri="{FF2B5EF4-FFF2-40B4-BE49-F238E27FC236}">
                <a16:creationId xmlns:a16="http://schemas.microsoft.com/office/drawing/2014/main" id="{A20560C0-D333-8541-BE07-AD1F4DAB71DC}"/>
              </a:ext>
            </a:extLst>
          </p:cNvPr>
          <p:cNvPicPr>
            <a:picLocks noChangeAspect="1"/>
          </p:cNvPicPr>
          <p:nvPr/>
        </p:nvPicPr>
        <p:blipFill rotWithShape="1">
          <a:blip r:embed="rId5">
            <a:clrChange>
              <a:clrFrom>
                <a:srgbClr val="FFFFFF"/>
              </a:clrFrom>
              <a:clrTo>
                <a:srgbClr val="FFFFFF">
                  <a:alpha val="0"/>
                </a:srgbClr>
              </a:clrTo>
            </a:clrChange>
          </a:blip>
          <a:srcRect l="953" t="36164" r="72664" b="35302"/>
          <a:stretch/>
        </p:blipFill>
        <p:spPr>
          <a:xfrm>
            <a:off x="5093280" y="2238448"/>
            <a:ext cx="3382559" cy="2049322"/>
          </a:xfrm>
          <a:prstGeom prst="rect">
            <a:avLst/>
          </a:prstGeom>
        </p:spPr>
      </p:pic>
      <p:sp>
        <p:nvSpPr>
          <p:cNvPr id="12" name="Rectángulo 11">
            <a:extLst>
              <a:ext uri="{FF2B5EF4-FFF2-40B4-BE49-F238E27FC236}">
                <a16:creationId xmlns:a16="http://schemas.microsoft.com/office/drawing/2014/main" id="{EBF20306-048C-4288-B10E-8DE643CA650C}"/>
              </a:ext>
            </a:extLst>
          </p:cNvPr>
          <p:cNvSpPr/>
          <p:nvPr/>
        </p:nvSpPr>
        <p:spPr>
          <a:xfrm>
            <a:off x="6900839" y="2766658"/>
            <a:ext cx="1136850" cy="307777"/>
          </a:xfrm>
          <a:prstGeom prst="rect">
            <a:avLst/>
          </a:prstGeom>
        </p:spPr>
        <p:txBody>
          <a:bodyPr wrap="square">
            <a:spAutoFit/>
          </a:bodyPr>
          <a:lstStyle/>
          <a:p>
            <a:r>
              <a:rPr lang="es-419" b="1" dirty="0">
                <a:solidFill>
                  <a:srgbClr val="002060"/>
                </a:solidFill>
                <a:latin typeface="Montserrat Light"/>
                <a:ea typeface="Montserrat Light"/>
                <a:cs typeface="Montserrat Light"/>
                <a:sym typeface="Montserrat Light"/>
              </a:rPr>
              <a:t>INGEI 2017</a:t>
            </a:r>
            <a:endParaRPr lang="es-419" b="1" dirty="0"/>
          </a:p>
        </p:txBody>
      </p:sp>
    </p:spTree>
    <p:extLst>
      <p:ext uri="{BB962C8B-B14F-4D97-AF65-F5344CB8AC3E}">
        <p14:creationId xmlns:p14="http://schemas.microsoft.com/office/powerpoint/2010/main" val="1277321299"/>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54633" y="2372124"/>
            <a:ext cx="5996100" cy="196327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4" name="Google Shape;125;ga860683e77_0_0">
            <a:extLst>
              <a:ext uri="{FF2B5EF4-FFF2-40B4-BE49-F238E27FC236}">
                <a16:creationId xmlns:a16="http://schemas.microsoft.com/office/drawing/2014/main" id="{6248B2CF-30C8-6B4A-BAFD-D2CEAD81EA61}"/>
              </a:ext>
            </a:extLst>
          </p:cNvPr>
          <p:cNvSpPr txBox="1"/>
          <p:nvPr/>
        </p:nvSpPr>
        <p:spPr>
          <a:xfrm>
            <a:off x="529683" y="673888"/>
            <a:ext cx="7918378" cy="589894"/>
          </a:xfrm>
          <a:prstGeom prst="rect">
            <a:avLst/>
          </a:prstGeom>
          <a:noFill/>
          <a:ln>
            <a:noFill/>
          </a:ln>
        </p:spPr>
        <p:txBody>
          <a:bodyPr spcFirstLastPara="1" wrap="square" lIns="91425" tIns="45700" rIns="91425" bIns="45700" anchor="t" anchorCtr="0">
            <a:noAutofit/>
          </a:bodyPr>
          <a:lstStyle/>
          <a:p>
            <a:pPr lvl="0">
              <a:buSzPts val="1800"/>
            </a:pPr>
            <a:r>
              <a:rPr lang="es-419" sz="1600" dirty="0">
                <a:solidFill>
                  <a:srgbClr val="002060"/>
                </a:solidFill>
                <a:latin typeface="Montserrat"/>
                <a:ea typeface="Montserrat"/>
                <a:cs typeface="Montserrat"/>
                <a:sym typeface="Montserrat"/>
              </a:rPr>
              <a:t>SECTOR </a:t>
            </a:r>
            <a:r>
              <a:rPr lang="es-PY" sz="1600" dirty="0">
                <a:solidFill>
                  <a:srgbClr val="002060"/>
                </a:solidFill>
                <a:latin typeface="Montserrat"/>
                <a:ea typeface="Montserrat"/>
                <a:cs typeface="Montserrat"/>
                <a:sym typeface="Montserrat"/>
              </a:rPr>
              <a:t>UTCUTS</a:t>
            </a:r>
            <a:endParaRPr lang="es-ES" sz="1600" dirty="0">
              <a:solidFill>
                <a:srgbClr val="002060"/>
              </a:solidFill>
              <a:latin typeface="Montserrat"/>
              <a:ea typeface="Montserrat"/>
              <a:cs typeface="Montserrat"/>
              <a:sym typeface="Montserrat"/>
            </a:endParaRPr>
          </a:p>
          <a:p>
            <a:pPr lvl="0">
              <a:buSzPts val="1800"/>
            </a:pPr>
            <a:r>
              <a:rPr lang="es-419" sz="1600" b="1" dirty="0">
                <a:solidFill>
                  <a:srgbClr val="002060"/>
                </a:solidFill>
                <a:latin typeface="Montserrat"/>
                <a:ea typeface="Montserrat"/>
                <a:cs typeface="Montserrat"/>
                <a:sym typeface="Montserrat"/>
              </a:rPr>
              <a:t>Contribución de emisiones por categoría (%), año 2017</a:t>
            </a:r>
          </a:p>
        </p:txBody>
      </p:sp>
      <p:grpSp>
        <p:nvGrpSpPr>
          <p:cNvPr id="5" name="Grupo 4">
            <a:extLst>
              <a:ext uri="{FF2B5EF4-FFF2-40B4-BE49-F238E27FC236}">
                <a16:creationId xmlns:a16="http://schemas.microsoft.com/office/drawing/2014/main" id="{C483386A-E924-314E-8735-DC0117E5E07A}"/>
              </a:ext>
            </a:extLst>
          </p:cNvPr>
          <p:cNvGrpSpPr/>
          <p:nvPr/>
        </p:nvGrpSpPr>
        <p:grpSpPr>
          <a:xfrm>
            <a:off x="1253548" y="1290322"/>
            <a:ext cx="6235819" cy="3045073"/>
            <a:chOff x="2526291" y="1655694"/>
            <a:chExt cx="7411302" cy="3729105"/>
          </a:xfrm>
        </p:grpSpPr>
        <p:pic>
          <p:nvPicPr>
            <p:cNvPr id="6" name="Imagen 5">
              <a:extLst>
                <a:ext uri="{FF2B5EF4-FFF2-40B4-BE49-F238E27FC236}">
                  <a16:creationId xmlns:a16="http://schemas.microsoft.com/office/drawing/2014/main" id="{04A88205-844A-B849-852B-1ED41C7F6F12}"/>
                </a:ext>
              </a:extLst>
            </p:cNvPr>
            <p:cNvPicPr>
              <a:picLocks noChangeAspect="1"/>
            </p:cNvPicPr>
            <p:nvPr/>
          </p:nvPicPr>
          <p:blipFill>
            <a:blip r:embed="rId5"/>
            <a:stretch>
              <a:fillRect/>
            </a:stretch>
          </p:blipFill>
          <p:spPr>
            <a:xfrm>
              <a:off x="2526291" y="1655694"/>
              <a:ext cx="7411302" cy="3729105"/>
            </a:xfrm>
            <a:prstGeom prst="rect">
              <a:avLst/>
            </a:prstGeom>
          </p:spPr>
        </p:pic>
        <p:sp>
          <p:nvSpPr>
            <p:cNvPr id="7" name="Rectángulo 6">
              <a:extLst>
                <a:ext uri="{FF2B5EF4-FFF2-40B4-BE49-F238E27FC236}">
                  <a16:creationId xmlns:a16="http://schemas.microsoft.com/office/drawing/2014/main" id="{26D26069-7366-AD46-929C-E6CCE7805446}"/>
                </a:ext>
              </a:extLst>
            </p:cNvPr>
            <p:cNvSpPr/>
            <p:nvPr/>
          </p:nvSpPr>
          <p:spPr>
            <a:xfrm>
              <a:off x="2526291" y="5015345"/>
              <a:ext cx="1463818" cy="369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grpSp>
      <p:sp>
        <p:nvSpPr>
          <p:cNvPr id="8" name="Rectángulo 7">
            <a:extLst>
              <a:ext uri="{FF2B5EF4-FFF2-40B4-BE49-F238E27FC236}">
                <a16:creationId xmlns:a16="http://schemas.microsoft.com/office/drawing/2014/main" id="{01F0F546-E52A-FC49-A98C-BD641B6ACA7D}"/>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Tree>
    <p:extLst>
      <p:ext uri="{BB962C8B-B14F-4D97-AF65-F5344CB8AC3E}">
        <p14:creationId xmlns:p14="http://schemas.microsoft.com/office/powerpoint/2010/main" val="306429044"/>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645668" y="2357718"/>
            <a:ext cx="5996100" cy="1488141"/>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r>
              <a:rPr lang="es-419" sz="1800" b="1" dirty="0">
                <a:solidFill>
                  <a:srgbClr val="002060"/>
                </a:solidFill>
                <a:latin typeface="Montserrat"/>
                <a:ea typeface="Montserrat"/>
                <a:cs typeface="Montserrat"/>
                <a:sym typeface="Montserrat"/>
              </a:rPr>
              <a:t>Mejoras logradas en el Tercer Informe Bienal de Actualización (IBA3)</a:t>
            </a: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1058170856"/>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a860683e77_0_0"/>
          <p:cNvSpPr txBox="1"/>
          <p:nvPr/>
        </p:nvSpPr>
        <p:spPr>
          <a:xfrm>
            <a:off x="551329" y="811210"/>
            <a:ext cx="8041341" cy="4244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dirty="0">
                <a:solidFill>
                  <a:srgbClr val="002060"/>
                </a:solidFill>
                <a:latin typeface="Montserrat"/>
                <a:ea typeface="Montserrat"/>
                <a:cs typeface="Montserrat"/>
                <a:sym typeface="Montserrat"/>
              </a:rPr>
              <a:t>INVENTARIO NACIONAL DE GASES DE EFECTO INVERNADERO</a:t>
            </a:r>
            <a:endParaRPr sz="1400" b="0" i="0" u="none" strike="noStrike" cap="none" dirty="0">
              <a:solidFill>
                <a:srgbClr val="000000"/>
              </a:solidFill>
              <a:latin typeface="Montserrat"/>
              <a:ea typeface="Montserrat"/>
              <a:cs typeface="Montserrat"/>
              <a:sym typeface="Montserrat"/>
            </a:endParaRPr>
          </a:p>
        </p:txBody>
      </p:sp>
      <p:sp>
        <p:nvSpPr>
          <p:cNvPr id="126" name="Google Shape;126;ga860683e77_0_0"/>
          <p:cNvSpPr txBox="1"/>
          <p:nvPr/>
        </p:nvSpPr>
        <p:spPr>
          <a:xfrm>
            <a:off x="932329" y="1468439"/>
            <a:ext cx="6795247" cy="901326"/>
          </a:xfrm>
          <a:prstGeom prst="rect">
            <a:avLst/>
          </a:prstGeom>
          <a:noFill/>
          <a:ln>
            <a:noFill/>
          </a:ln>
        </p:spPr>
        <p:txBody>
          <a:bodyPr spcFirstLastPara="1" wrap="square" lIns="91425" tIns="45700" rIns="91425" bIns="45700" anchor="t" anchorCtr="0">
            <a:noAutofit/>
          </a:bodyPr>
          <a:lstStyle/>
          <a:p>
            <a:pPr marL="139700" algn="just">
              <a:buSzPts val="1400"/>
            </a:pPr>
            <a:r>
              <a:rPr lang="es-PY" b="1" dirty="0">
                <a:solidFill>
                  <a:srgbClr val="002060"/>
                </a:solidFill>
                <a:latin typeface="Montserrat Light"/>
                <a:cs typeface="Montserrat Light"/>
              </a:rPr>
              <a:t>1. Los INGEI consisten en un listado numérico exhaustivo de la contabilización de cada uno de los GEI antropógenos liberados o absorbidos desde la atmósfera en un área y en un período específico, generalmente correspondiente a un año calendario.</a:t>
            </a:r>
          </a:p>
          <a:p>
            <a:pPr marL="457200" marR="0" lvl="0" indent="-317500" algn="l" rtl="0">
              <a:lnSpc>
                <a:spcPct val="100000"/>
              </a:lnSpc>
              <a:spcBef>
                <a:spcPts val="0"/>
              </a:spcBef>
              <a:spcAft>
                <a:spcPts val="0"/>
              </a:spcAft>
              <a:buClr>
                <a:srgbClr val="000000"/>
              </a:buClr>
              <a:buSzPts val="1400"/>
              <a:buFont typeface="Arial"/>
              <a:buAutoNum type="arabicPeriod"/>
            </a:pPr>
            <a:endParaRPr sz="1400" b="0" i="0" u="none" strike="noStrike" cap="none" dirty="0">
              <a:solidFill>
                <a:srgbClr val="000000"/>
              </a:solidFill>
              <a:latin typeface="Montserrat Light"/>
              <a:ea typeface="Montserrat Light"/>
              <a:cs typeface="Montserrat Light"/>
              <a:sym typeface="Montserrat Light"/>
            </a:endParaRPr>
          </a:p>
        </p:txBody>
      </p:sp>
      <p:sp>
        <p:nvSpPr>
          <p:cNvPr id="127" name="Google Shape;127;ga860683e77_0_0"/>
          <p:cNvSpPr txBox="1"/>
          <p:nvPr/>
        </p:nvSpPr>
        <p:spPr>
          <a:xfrm>
            <a:off x="932329" y="2757674"/>
            <a:ext cx="6795247" cy="998537"/>
          </a:xfrm>
          <a:prstGeom prst="rect">
            <a:avLst/>
          </a:prstGeom>
          <a:noFill/>
          <a:ln>
            <a:noFill/>
          </a:ln>
        </p:spPr>
        <p:txBody>
          <a:bodyPr spcFirstLastPara="1" wrap="square" lIns="91425" tIns="45700" rIns="91425" bIns="45700" anchor="t" anchorCtr="0">
            <a:noAutofit/>
          </a:bodyPr>
          <a:lstStyle/>
          <a:p>
            <a:pPr marL="139700" algn="just">
              <a:buClr>
                <a:srgbClr val="002060"/>
              </a:buClr>
              <a:buSzPts val="1400"/>
            </a:pPr>
            <a:r>
              <a:rPr lang="es-PY" b="1" dirty="0">
                <a:solidFill>
                  <a:srgbClr val="002060"/>
                </a:solidFill>
                <a:latin typeface="Montserrat Light"/>
                <a:cs typeface="Montserrat Light"/>
              </a:rPr>
              <a:t>2. Los INGEI tienen por objetivo determinar la magnitud de las emisiones y absorciones de GEI nacionales que son atribuibles directamente a la actividad humana, así como la contribución específica del país al fenómeno del cambio climático. </a:t>
            </a:r>
          </a:p>
          <a:p>
            <a:pPr marL="457200" marR="0" lvl="0" indent="-317500" algn="l" rtl="0">
              <a:lnSpc>
                <a:spcPct val="100000"/>
              </a:lnSpc>
              <a:spcBef>
                <a:spcPts val="0"/>
              </a:spcBef>
              <a:spcAft>
                <a:spcPts val="0"/>
              </a:spcAft>
              <a:buClr>
                <a:srgbClr val="002060"/>
              </a:buClr>
              <a:buSzPts val="1400"/>
              <a:buFont typeface="Arial"/>
              <a:buAutoNum type="arabicPeriod" startAt="2"/>
            </a:pPr>
            <a:endParaRPr sz="1400" b="0" i="0" u="none" strike="noStrike" cap="none" dirty="0">
              <a:solidFill>
                <a:srgbClr val="002060"/>
              </a:solidFill>
              <a:latin typeface="Montserrat Light"/>
              <a:ea typeface="Montserrat Light"/>
              <a:cs typeface="Montserrat Light"/>
              <a:sym typeface="Montserrat Light"/>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75917663"/>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6" name="Imagen 5">
            <a:extLst>
              <a:ext uri="{FF2B5EF4-FFF2-40B4-BE49-F238E27FC236}">
                <a16:creationId xmlns:a16="http://schemas.microsoft.com/office/drawing/2014/main" id="{CA9751F7-B7E3-42A4-9DA3-63C5838C43CF}"/>
              </a:ext>
            </a:extLst>
          </p:cNvPr>
          <p:cNvPicPr>
            <a:picLocks noChangeAspect="1"/>
          </p:cNvPicPr>
          <p:nvPr/>
        </p:nvPicPr>
        <p:blipFill>
          <a:blip r:embed="rId5"/>
          <a:stretch>
            <a:fillRect/>
          </a:stretch>
        </p:blipFill>
        <p:spPr>
          <a:xfrm>
            <a:off x="773237" y="751230"/>
            <a:ext cx="7597526" cy="3584165"/>
          </a:xfrm>
          <a:prstGeom prst="rect">
            <a:avLst/>
          </a:prstGeom>
        </p:spPr>
      </p:pic>
      <p:sp>
        <p:nvSpPr>
          <p:cNvPr id="8" name="Rectángulo 7">
            <a:extLst>
              <a:ext uri="{FF2B5EF4-FFF2-40B4-BE49-F238E27FC236}">
                <a16:creationId xmlns:a16="http://schemas.microsoft.com/office/drawing/2014/main" id="{1DD535E9-AE71-4BA6-9DE1-375E250B9497}"/>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spTree>
    <p:extLst>
      <p:ext uri="{BB962C8B-B14F-4D97-AF65-F5344CB8AC3E}">
        <p14:creationId xmlns:p14="http://schemas.microsoft.com/office/powerpoint/2010/main" val="792406010"/>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606392" y="775654"/>
            <a:ext cx="7931216" cy="4662237"/>
          </a:xfrm>
          <a:prstGeom prst="rect">
            <a:avLst/>
          </a:prstGeom>
          <a:noFill/>
          <a:ln>
            <a:noFill/>
          </a:ln>
        </p:spPr>
        <p:txBody>
          <a:bodyPr spcFirstLastPara="1" wrap="square" lIns="91425" tIns="45700" rIns="91425" bIns="45700" anchor="b" anchorCtr="0">
            <a:noAutofit/>
          </a:bodyPr>
          <a:lstStyle/>
          <a:p>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r>
              <a:rPr lang="es-419" sz="1800" b="1" dirty="0">
                <a:solidFill>
                  <a:srgbClr val="002060"/>
                </a:solidFill>
                <a:latin typeface="Montserrat"/>
                <a:ea typeface="Montserrat"/>
                <a:cs typeface="Montserrat"/>
                <a:sym typeface="Montserrat"/>
              </a:rPr>
              <a:t>Sector Agricultura y Ganadería</a:t>
            </a:r>
            <a:br>
              <a:rPr lang="es-419" sz="1800" b="1" dirty="0">
                <a:solidFill>
                  <a:srgbClr val="002060"/>
                </a:solidFill>
                <a:latin typeface="Montserrat"/>
                <a:ea typeface="Montserrat"/>
                <a:cs typeface="Montserrat"/>
                <a:sym typeface="Montserrat"/>
              </a:rPr>
            </a:br>
            <a:br>
              <a:rPr lang="es-419" sz="2000" b="1" dirty="0">
                <a:solidFill>
                  <a:srgbClr val="002060"/>
                </a:solidFill>
                <a:latin typeface="Montserrat"/>
                <a:ea typeface="Montserrat"/>
                <a:cs typeface="Montserrat"/>
                <a:sym typeface="Montserrat"/>
              </a:rPr>
            </a:br>
            <a:r>
              <a:rPr lang="es-PY" sz="1600" dirty="0">
                <a:solidFill>
                  <a:srgbClr val="002060"/>
                </a:solidFill>
                <a:latin typeface="Montserrat Light"/>
                <a:cs typeface="Montserrat Light"/>
              </a:rPr>
              <a:t>• Desagregación de la población del ganado vacuno por grupo etario, teniendo en cuenta las siguientes subcategorías de ganado: vacas lecheras, vacas, vaquillas, toros, novillos, desmamantes machos, desmamantes hembras, terneros y bueyes. </a:t>
            </a:r>
            <a:br>
              <a:rPr lang="es-PY" sz="1600" dirty="0">
                <a:solidFill>
                  <a:srgbClr val="002060"/>
                </a:solidFill>
                <a:latin typeface="Montserrat Light"/>
                <a:cs typeface="Montserrat Light"/>
              </a:rPr>
            </a:br>
            <a:br>
              <a:rPr lang="es-PY" sz="1600" dirty="0">
                <a:solidFill>
                  <a:srgbClr val="002060"/>
                </a:solidFill>
                <a:latin typeface="Montserrat Light"/>
                <a:cs typeface="Montserrat Light"/>
              </a:rPr>
            </a:br>
            <a:r>
              <a:rPr lang="es-PY" sz="1600" dirty="0">
                <a:solidFill>
                  <a:srgbClr val="002060"/>
                </a:solidFill>
                <a:latin typeface="Montserrat Light"/>
                <a:cs typeface="Montserrat Light"/>
              </a:rPr>
              <a:t>• Mayor exhaustividad en las poblaciones animales existentes en el país, con la inclusión del número de cabezas de búfalos y de mulas y asnos. </a:t>
            </a:r>
            <a:br>
              <a:rPr lang="es-PY" sz="1600" dirty="0">
                <a:solidFill>
                  <a:srgbClr val="002060"/>
                </a:solidFill>
                <a:latin typeface="Montserrat Light"/>
                <a:cs typeface="Montserrat Light"/>
              </a:rPr>
            </a:br>
            <a:br>
              <a:rPr lang="es-PY" sz="1600" dirty="0">
                <a:solidFill>
                  <a:srgbClr val="002060"/>
                </a:solidFill>
                <a:latin typeface="Montserrat Light"/>
                <a:cs typeface="Montserrat Light"/>
              </a:rPr>
            </a:br>
            <a:r>
              <a:rPr lang="es-PY" sz="1600" dirty="0">
                <a:solidFill>
                  <a:srgbClr val="002060"/>
                </a:solidFill>
                <a:latin typeface="Montserrat Light"/>
                <a:cs typeface="Montserrat Light"/>
              </a:rPr>
              <a:t>• Ajuste de los factores de emisión de ganado vacuno para la categoría fermentación entérica, implementando parámetros basados en el juicio de expertos nacionales y SENACSA, así como el ajuste de otros valore y el ajuste de otros valores por defecto de las Directrices del IPCC 2006. </a:t>
            </a:r>
            <a:br>
              <a:rPr lang="es-PY" sz="1800" dirty="0"/>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3621274943"/>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572704" y="770610"/>
            <a:ext cx="7998592" cy="3859732"/>
          </a:xfrm>
          <a:prstGeom prst="rect">
            <a:avLst/>
          </a:prstGeom>
          <a:noFill/>
          <a:ln>
            <a:noFill/>
          </a:ln>
        </p:spPr>
        <p:txBody>
          <a:bodyPr spcFirstLastPara="1" wrap="square" lIns="91425" tIns="45700" rIns="91425" bIns="45700" anchor="b" anchorCtr="0">
            <a:noAutofit/>
          </a:bodyPr>
          <a:lstStyle/>
          <a:p>
            <a:r>
              <a:rPr lang="es-419" sz="1800" b="1" dirty="0">
                <a:solidFill>
                  <a:srgbClr val="002060"/>
                </a:solidFill>
                <a:latin typeface="Montserrat"/>
                <a:ea typeface="Montserrat"/>
                <a:cs typeface="Montserrat"/>
                <a:sym typeface="Montserrat"/>
              </a:rPr>
              <a:t>Sector UTCUTS</a:t>
            </a: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r>
              <a:rPr lang="es-PY" sz="2000" dirty="0">
                <a:solidFill>
                  <a:srgbClr val="002060"/>
                </a:solidFill>
                <a:latin typeface="Montserrat Light"/>
                <a:cs typeface="Montserrat Light"/>
              </a:rPr>
              <a:t>• Elaboración, por vez primera, de una sección de representación de tierras considerando las seis categorías de uso de la tierra, que permitió la mejor aplicación de datos de actividad de usos y cambios de uso de la tierra incrementando la transparencia del inventario. </a:t>
            </a:r>
            <a:br>
              <a:rPr lang="es-PY" sz="2000" dirty="0">
                <a:solidFill>
                  <a:srgbClr val="002060"/>
                </a:solidFill>
                <a:latin typeface="Montserrat Light"/>
                <a:cs typeface="Montserrat Light"/>
              </a:rPr>
            </a:br>
            <a:br>
              <a:rPr lang="es-PY" sz="2000" dirty="0">
                <a:solidFill>
                  <a:srgbClr val="002060"/>
                </a:solidFill>
                <a:latin typeface="Montserrat Light"/>
                <a:cs typeface="Montserrat Light"/>
              </a:rPr>
            </a:br>
            <a:r>
              <a:rPr lang="es-PY" sz="2000" dirty="0">
                <a:solidFill>
                  <a:srgbClr val="002060"/>
                </a:solidFill>
                <a:latin typeface="Montserrat Light"/>
                <a:cs typeface="Montserrat Light"/>
              </a:rPr>
              <a:t>• Mayor exhaustividad, con la estimación de las seis categorías de tierras indicadas en las Directrices del IPCC de 2006. </a:t>
            </a:r>
            <a:br>
              <a:rPr lang="es-PY" sz="2000" dirty="0">
                <a:solidFill>
                  <a:srgbClr val="002060"/>
                </a:solidFill>
                <a:latin typeface="Montserrat Light"/>
                <a:cs typeface="Montserrat Light"/>
              </a:rPr>
            </a:br>
            <a:br>
              <a:rPr lang="es-PY" sz="1400" dirty="0">
                <a:solidFill>
                  <a:srgbClr val="002060"/>
                </a:solidFill>
                <a:latin typeface="Montserrat Light"/>
                <a:cs typeface="Montserrat Ligh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3464133382"/>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572704" y="770610"/>
            <a:ext cx="7998592" cy="3859732"/>
          </a:xfrm>
          <a:prstGeom prst="rect">
            <a:avLst/>
          </a:prstGeom>
          <a:noFill/>
          <a:ln>
            <a:noFill/>
          </a:ln>
        </p:spPr>
        <p:txBody>
          <a:bodyPr spcFirstLastPara="1" wrap="square" lIns="91425" tIns="45700" rIns="91425" bIns="45700" anchor="b" anchorCtr="0">
            <a:noAutofit/>
          </a:bodyPr>
          <a:lstStyle/>
          <a:p>
            <a:r>
              <a:rPr lang="es-419" sz="1800" b="1" dirty="0">
                <a:solidFill>
                  <a:srgbClr val="002060"/>
                </a:solidFill>
                <a:latin typeface="Montserrat"/>
                <a:ea typeface="Montserrat"/>
                <a:cs typeface="Montserrat"/>
                <a:sym typeface="Montserrat"/>
              </a:rPr>
              <a:t>Sector UTCUTS</a:t>
            </a: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r>
              <a:rPr lang="es-PY" sz="1400" dirty="0">
                <a:solidFill>
                  <a:srgbClr val="002060"/>
                </a:solidFill>
                <a:latin typeface="Montserrat Light"/>
                <a:cs typeface="Montserrat Light"/>
              </a:rPr>
              <a:t>• Elaboración, por vez primera, de una sección de representación de tierras considerando las seis categorías de uso de la tierra, que permitió la mejor aplicación de datos de actividad de usos y cambios de uso de la tierra incrementando la transparencia del inventario. </a:t>
            </a:r>
            <a:br>
              <a:rPr lang="es-PY" sz="1400" dirty="0">
                <a:solidFill>
                  <a:srgbClr val="002060"/>
                </a:solidFill>
                <a:latin typeface="Montserrat Light"/>
                <a:cs typeface="Montserrat Light"/>
              </a:rPr>
            </a:br>
            <a:br>
              <a:rPr lang="es-PY" sz="1400" dirty="0">
                <a:solidFill>
                  <a:srgbClr val="002060"/>
                </a:solidFill>
                <a:latin typeface="Montserrat Light"/>
                <a:cs typeface="Montserrat Light"/>
              </a:rPr>
            </a:br>
            <a:r>
              <a:rPr lang="es-PY" sz="1400" dirty="0">
                <a:solidFill>
                  <a:srgbClr val="002060"/>
                </a:solidFill>
                <a:latin typeface="Montserrat Light"/>
                <a:cs typeface="Montserrat Light"/>
              </a:rPr>
              <a:t>• Mayor exhaustividad, con la estimación de las seis categorías de tierras indicadas en las Directrices del IPCC de 2006. </a:t>
            </a:r>
            <a:br>
              <a:rPr lang="es-PY" sz="1400" dirty="0">
                <a:solidFill>
                  <a:srgbClr val="002060"/>
                </a:solidFill>
                <a:latin typeface="Montserrat Light"/>
                <a:cs typeface="Montserrat Light"/>
              </a:rPr>
            </a:br>
            <a:br>
              <a:rPr lang="es-PY" sz="1400" dirty="0">
                <a:solidFill>
                  <a:srgbClr val="002060"/>
                </a:solidFill>
                <a:latin typeface="Montserrat Light"/>
                <a:cs typeface="Montserrat Light"/>
              </a:rPr>
            </a:br>
            <a:r>
              <a:rPr lang="es-PY" sz="1400" dirty="0">
                <a:solidFill>
                  <a:srgbClr val="002060"/>
                </a:solidFill>
                <a:latin typeface="Montserrat Light"/>
                <a:cs typeface="Montserrat Light"/>
              </a:rPr>
              <a:t>• Estimación del cambio de la existencia de carbono en el depósito de biomasa, con nuevos datos de la remedición del IFN 2019, para las subcategorías que incluyen el cambio por pérdida de superficies de tierras forestales. </a:t>
            </a:r>
            <a:br>
              <a:rPr lang="es-PY" sz="1400" dirty="0">
                <a:solidFill>
                  <a:srgbClr val="002060"/>
                </a:solidFill>
                <a:latin typeface="Montserrat Light"/>
                <a:cs typeface="Montserrat Light"/>
              </a:rPr>
            </a:br>
            <a:br>
              <a:rPr lang="es-PY" sz="1400" dirty="0">
                <a:solidFill>
                  <a:srgbClr val="002060"/>
                </a:solidFill>
                <a:latin typeface="Montserrat Light"/>
                <a:cs typeface="Montserrat Light"/>
              </a:rPr>
            </a:br>
            <a:r>
              <a:rPr lang="es-PY" sz="1400" dirty="0">
                <a:solidFill>
                  <a:srgbClr val="002060"/>
                </a:solidFill>
                <a:latin typeface="Montserrat Light"/>
                <a:cs typeface="Montserrat Light"/>
              </a:rPr>
              <a:t>• Tierras forestales, actualización de valores de superficies consideradas gestionadas. Mejor desagregación de los datos de plantaciones forestales teniendo en cuenta el incremento medio anual. Utilización de valores de extracción de madera combustible del Sistema de Información Energética Nacional (VMME). </a:t>
            </a: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1421730901"/>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617309" y="814874"/>
            <a:ext cx="7998592" cy="3261160"/>
          </a:xfrm>
          <a:prstGeom prst="rect">
            <a:avLst/>
          </a:prstGeom>
          <a:noFill/>
          <a:ln>
            <a:noFill/>
          </a:ln>
        </p:spPr>
        <p:txBody>
          <a:bodyPr spcFirstLastPara="1" wrap="square" lIns="91425" tIns="45700" rIns="91425" bIns="45700" anchor="b" anchorCtr="0">
            <a:noAutofit/>
          </a:bodyPr>
          <a:lstStyle/>
          <a:p>
            <a:r>
              <a:rPr lang="es-419" sz="1800" b="1" dirty="0">
                <a:solidFill>
                  <a:srgbClr val="002060"/>
                </a:solidFill>
                <a:latin typeface="Montserrat"/>
                <a:ea typeface="Montserrat"/>
                <a:cs typeface="Montserrat"/>
                <a:sym typeface="Montserrat"/>
              </a:rPr>
              <a:t>Sector UTCUTS</a:t>
            </a:r>
            <a:br>
              <a:rPr lang="es-419" sz="1800" b="1" dirty="0">
                <a:solidFill>
                  <a:srgbClr val="002060"/>
                </a:solidFill>
                <a:latin typeface="Montserrat"/>
                <a:ea typeface="Montserrat"/>
                <a:cs typeface="Montserrat"/>
                <a:sym typeface="Montserrat"/>
              </a:rPr>
            </a:br>
            <a:br>
              <a:rPr lang="es-PY" sz="1400" dirty="0">
                <a:solidFill>
                  <a:srgbClr val="002060"/>
                </a:solidFill>
                <a:latin typeface="Montserrat Light"/>
                <a:cs typeface="Montserrat Light"/>
              </a:rPr>
            </a:br>
            <a:r>
              <a:rPr lang="es-PY" sz="1400" dirty="0">
                <a:solidFill>
                  <a:srgbClr val="002060"/>
                </a:solidFill>
                <a:latin typeface="Montserrat Light"/>
                <a:cs typeface="Montserrat Light"/>
              </a:rPr>
              <a:t>• Tierras de cultivo, se estimó el depósito de suelos minerales teniendo en cuenta la desagregación de los cultivos según su tipo de gestión, en cultivos con sistemas de siembra convencional y cultivos con sistemas de siembra directa. Se estimó el depósito de materia orgánica muerta con valores de existencia de C del IFN 2015. </a:t>
            </a:r>
            <a:br>
              <a:rPr lang="es-PY" sz="1400" dirty="0">
                <a:solidFill>
                  <a:srgbClr val="002060"/>
                </a:solidFill>
                <a:latin typeface="Montserrat Light"/>
                <a:cs typeface="Montserrat Light"/>
              </a:rPr>
            </a:br>
            <a:br>
              <a:rPr lang="es-PY" sz="1400" dirty="0">
                <a:solidFill>
                  <a:srgbClr val="002060"/>
                </a:solidFill>
                <a:latin typeface="Montserrat Light"/>
                <a:cs typeface="Montserrat Light"/>
              </a:rPr>
            </a:br>
            <a:br>
              <a:rPr lang="es-PY" sz="1800" dirty="0"/>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4" name="Imagen 3">
            <a:extLst>
              <a:ext uri="{FF2B5EF4-FFF2-40B4-BE49-F238E27FC236}">
                <a16:creationId xmlns:a16="http://schemas.microsoft.com/office/drawing/2014/main" id="{13F4A611-0624-4533-8102-B35342ACE7DC}"/>
              </a:ext>
            </a:extLst>
          </p:cNvPr>
          <p:cNvPicPr>
            <a:picLocks noChangeAspect="1"/>
          </p:cNvPicPr>
          <p:nvPr/>
        </p:nvPicPr>
        <p:blipFill>
          <a:blip r:embed="rId5"/>
          <a:stretch>
            <a:fillRect/>
          </a:stretch>
        </p:blipFill>
        <p:spPr>
          <a:xfrm>
            <a:off x="3417848" y="2295648"/>
            <a:ext cx="2618813" cy="1964110"/>
          </a:xfrm>
          <a:prstGeom prst="rect">
            <a:avLst/>
          </a:prstGeom>
        </p:spPr>
      </p:pic>
    </p:spTree>
    <p:extLst>
      <p:ext uri="{BB962C8B-B14F-4D97-AF65-F5344CB8AC3E}">
        <p14:creationId xmlns:p14="http://schemas.microsoft.com/office/powerpoint/2010/main" val="3168218511"/>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89576" y="740088"/>
            <a:ext cx="7998592" cy="4606276"/>
          </a:xfrm>
          <a:prstGeom prst="rect">
            <a:avLst/>
          </a:prstGeom>
          <a:noFill/>
          <a:ln>
            <a:noFill/>
          </a:ln>
        </p:spPr>
        <p:txBody>
          <a:bodyPr spcFirstLastPara="1" wrap="square" lIns="91425" tIns="45700" rIns="91425" bIns="45700" anchor="b" anchorCtr="0">
            <a:noAutofit/>
          </a:bodyPr>
          <a:lstStyle/>
          <a:p>
            <a:r>
              <a:rPr lang="es-419" sz="1800" b="1" dirty="0">
                <a:solidFill>
                  <a:srgbClr val="002060"/>
                </a:solidFill>
                <a:latin typeface="Montserrat"/>
                <a:ea typeface="Montserrat"/>
                <a:cs typeface="Montserrat"/>
                <a:sym typeface="Montserrat"/>
              </a:rPr>
              <a:t>Sector UTCUTS</a:t>
            </a:r>
            <a:br>
              <a:rPr lang="es-419" sz="1800" b="1" dirty="0">
                <a:solidFill>
                  <a:srgbClr val="002060"/>
                </a:solidFill>
                <a:latin typeface="Montserrat"/>
                <a:ea typeface="Montserrat"/>
                <a:cs typeface="Montserrat"/>
                <a:sym typeface="Montserrat"/>
              </a:rPr>
            </a:br>
            <a:br>
              <a:rPr lang="es-PY" sz="1400" dirty="0">
                <a:solidFill>
                  <a:srgbClr val="002060"/>
                </a:solidFill>
                <a:latin typeface="Montserrat Light"/>
                <a:cs typeface="Montserrat Light"/>
              </a:rPr>
            </a:br>
            <a:br>
              <a:rPr lang="es-PY" sz="1400" dirty="0">
                <a:solidFill>
                  <a:srgbClr val="002060"/>
                </a:solidFill>
                <a:latin typeface="Montserrat Light"/>
                <a:cs typeface="Montserrat Light"/>
              </a:rPr>
            </a:br>
            <a:r>
              <a:rPr lang="es-PY" sz="1600" dirty="0">
                <a:solidFill>
                  <a:srgbClr val="002060"/>
                </a:solidFill>
                <a:latin typeface="Montserrat Light"/>
                <a:cs typeface="Montserrat Light"/>
              </a:rPr>
              <a:t>• Pastizales, fue calculada por primera vez esta categoria. Se estimó el depósito de suelos minerales teniendo en cuenta la desagregación de pastizales según su tipo de gestión, en pastizales mejorados y pastizales moderadamente degradados. Además, se estimó el depósito de materia orgánica muerta con valores de existencia de C del IFN 2015. </a:t>
            </a:r>
            <a:br>
              <a:rPr lang="es-PY" sz="1600" dirty="0">
                <a:solidFill>
                  <a:srgbClr val="002060"/>
                </a:solidFill>
                <a:latin typeface="Montserrat Light"/>
                <a:cs typeface="Montserrat Light"/>
              </a:rPr>
            </a:br>
            <a:r>
              <a:rPr lang="es-PY" sz="1600" dirty="0">
                <a:solidFill>
                  <a:srgbClr val="002060"/>
                </a:solidFill>
                <a:latin typeface="Montserrat Light"/>
                <a:cs typeface="Montserrat Light"/>
              </a:rPr>
              <a:t>• Humedales, esta categoria fue calculada por primera vez. </a:t>
            </a:r>
            <a:br>
              <a:rPr lang="es-PY" sz="1600" dirty="0">
                <a:solidFill>
                  <a:srgbClr val="002060"/>
                </a:solidFill>
                <a:latin typeface="Montserrat Light"/>
                <a:cs typeface="Montserrat Light"/>
              </a:rPr>
            </a:br>
            <a:br>
              <a:rPr lang="es-PY" sz="1600" dirty="0">
                <a:solidFill>
                  <a:srgbClr val="002060"/>
                </a:solidFill>
                <a:latin typeface="Montserrat Light"/>
                <a:cs typeface="Montserrat Light"/>
              </a:rPr>
            </a:br>
            <a:r>
              <a:rPr lang="es-PY" sz="1600" dirty="0">
                <a:solidFill>
                  <a:srgbClr val="002060"/>
                </a:solidFill>
                <a:latin typeface="Montserrat Light"/>
                <a:cs typeface="Montserrat Light"/>
              </a:rPr>
              <a:t>• Asentamientos, primera vez que se calcula la subcategoría de tierras convertidas en asentamientos, específicamente la de tierras forestales convertidas en asentamientos. </a:t>
            </a:r>
            <a:br>
              <a:rPr lang="es-PY" sz="1600" dirty="0">
                <a:solidFill>
                  <a:srgbClr val="002060"/>
                </a:solidFill>
                <a:latin typeface="Montserrat Light"/>
                <a:cs typeface="Montserrat Light"/>
              </a:rPr>
            </a:br>
            <a:r>
              <a:rPr lang="es-PY" sz="1600" dirty="0">
                <a:solidFill>
                  <a:srgbClr val="002060"/>
                </a:solidFill>
                <a:latin typeface="Montserrat Light"/>
                <a:cs typeface="Montserrat Light"/>
              </a:rPr>
              <a:t>• Otras tierras, ajuste en la definición de la categoría cumpliendo con lo estipulado en las Directrices del IPCC de 2006. Estimación del depósito de suelos minerales teniendo en cuenta valores por defecto. </a:t>
            </a:r>
            <a:br>
              <a:rPr lang="es-PY" sz="2000" dirty="0"/>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768135045"/>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1573950" y="1049155"/>
            <a:ext cx="5996100" cy="1872680"/>
          </a:xfrm>
          <a:prstGeom prst="rect">
            <a:avLst/>
          </a:prstGeom>
          <a:noFill/>
          <a:ln>
            <a:noFill/>
          </a:ln>
        </p:spPr>
        <p:txBody>
          <a:bodyPr spcFirstLastPara="1" wrap="square" lIns="91425" tIns="45700" rIns="91425" bIns="45700" anchor="b" anchorCtr="0">
            <a:noAutofit/>
          </a:bodyPr>
          <a:lstStyle/>
          <a:p>
            <a:pPr lvl="0" algn="ctr">
              <a:buClr>
                <a:srgbClr val="002060"/>
              </a:buClr>
              <a:buSzPts val="3600"/>
            </a:pPr>
            <a:r>
              <a:rPr lang="es-419" sz="1800" b="1" dirty="0">
                <a:solidFill>
                  <a:srgbClr val="002060"/>
                </a:solidFill>
                <a:latin typeface="Montserrat"/>
                <a:ea typeface="Montserrat"/>
                <a:cs typeface="Montserrat"/>
                <a:sym typeface="Montserrat"/>
              </a:rPr>
              <a:t>MUCHAS GRACIAS!</a:t>
            </a: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br>
              <a:rPr lang="es-419" sz="1800" b="1" dirty="0">
                <a:solidFill>
                  <a:srgbClr val="002060"/>
                </a:solidFill>
                <a:latin typeface="Montserrat"/>
                <a:ea typeface="Montserrat"/>
                <a:cs typeface="Montserrat"/>
                <a:sym typeface="Montserrat"/>
              </a:rPr>
            </a:br>
            <a:endParaRPr sz="1800" b="1" dirty="0">
              <a:latin typeface="Montserrat"/>
              <a:ea typeface="Montserrat"/>
              <a:cs typeface="Montserrat"/>
              <a:sym typeface="Montserrat"/>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4" name="Imagen 3">
            <a:extLst>
              <a:ext uri="{FF2B5EF4-FFF2-40B4-BE49-F238E27FC236}">
                <a16:creationId xmlns:a16="http://schemas.microsoft.com/office/drawing/2014/main" id="{304D5745-4C69-4F42-A296-C36CB09AEF03}"/>
              </a:ext>
            </a:extLst>
          </p:cNvPr>
          <p:cNvPicPr>
            <a:picLocks noChangeAspect="1"/>
          </p:cNvPicPr>
          <p:nvPr/>
        </p:nvPicPr>
        <p:blipFill rotWithShape="1">
          <a:blip r:embed="rId5">
            <a:extLst>
              <a:ext uri="{28A0092B-C50C-407E-A947-70E740481C1C}">
                <a14:useLocalDpi xmlns:a14="http://schemas.microsoft.com/office/drawing/2010/main" val="0"/>
              </a:ext>
            </a:extLst>
          </a:blip>
          <a:srcRect r="49053"/>
          <a:stretch/>
        </p:blipFill>
        <p:spPr>
          <a:xfrm>
            <a:off x="1246910" y="2329369"/>
            <a:ext cx="3075709" cy="752475"/>
          </a:xfrm>
          <a:prstGeom prst="rect">
            <a:avLst/>
          </a:prstGeom>
        </p:spPr>
      </p:pic>
      <p:sp>
        <p:nvSpPr>
          <p:cNvPr id="5" name="Google Shape;518;gb3c5e628b1_1_0">
            <a:extLst>
              <a:ext uri="{FF2B5EF4-FFF2-40B4-BE49-F238E27FC236}">
                <a16:creationId xmlns:a16="http://schemas.microsoft.com/office/drawing/2014/main" id="{EFF5F1AF-0B67-4D4B-8F01-AD3A11E62AC3}"/>
              </a:ext>
            </a:extLst>
          </p:cNvPr>
          <p:cNvSpPr txBox="1">
            <a:spLocks noGrp="1"/>
          </p:cNvSpPr>
          <p:nvPr>
            <p:ph type="body" idx="1"/>
          </p:nvPr>
        </p:nvSpPr>
        <p:spPr>
          <a:xfrm>
            <a:off x="4691758" y="2150215"/>
            <a:ext cx="3363900" cy="90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br>
              <a:rPr lang="es-ES" sz="1200" dirty="0">
                <a:solidFill>
                  <a:srgbClr val="073763"/>
                </a:solidFill>
                <a:latin typeface="Montserrat"/>
                <a:ea typeface="Montserrat"/>
                <a:cs typeface="Montserrat"/>
                <a:sym typeface="Montserrat"/>
              </a:rPr>
            </a:br>
            <a:r>
              <a:rPr lang="es-ES" sz="1200" u="sng" dirty="0">
                <a:solidFill>
                  <a:srgbClr val="073763"/>
                </a:solidFill>
                <a:latin typeface="Montserrat"/>
                <a:ea typeface="Montserrat"/>
                <a:cs typeface="Montserrat"/>
                <a:sym typeface="Montserrat"/>
                <a:hlinkClick r:id="rId6"/>
              </a:rPr>
              <a:t>dncc@mades.gov.py</a:t>
            </a:r>
            <a:br>
              <a:rPr lang="es-ES" sz="1200" b="1" dirty="0">
                <a:solidFill>
                  <a:srgbClr val="073763"/>
                </a:solidFill>
                <a:latin typeface="Montserrat"/>
                <a:ea typeface="Montserrat"/>
                <a:cs typeface="Montserrat"/>
                <a:sym typeface="Montserrat"/>
              </a:rPr>
            </a:br>
            <a:r>
              <a:rPr lang="es-ES" sz="1200" b="1" dirty="0">
                <a:solidFill>
                  <a:srgbClr val="073763"/>
                </a:solidFill>
                <a:latin typeface="Montserrat"/>
                <a:ea typeface="Montserrat"/>
                <a:cs typeface="Montserrat"/>
                <a:sym typeface="Montserrat"/>
              </a:rPr>
              <a:t>Dirección Nacional de Cambio Climático</a:t>
            </a:r>
            <a:endParaRPr sz="1200" b="1" dirty="0">
              <a:solidFill>
                <a:srgbClr val="073763"/>
              </a:solidFill>
              <a:latin typeface="Montserrat"/>
              <a:ea typeface="Montserrat"/>
              <a:cs typeface="Montserrat"/>
              <a:sym typeface="Montserrat"/>
            </a:endParaRPr>
          </a:p>
        </p:txBody>
      </p:sp>
      <p:cxnSp>
        <p:nvCxnSpPr>
          <p:cNvPr id="6" name="Google Shape;520;gb3c5e628b1_1_0">
            <a:extLst>
              <a:ext uri="{FF2B5EF4-FFF2-40B4-BE49-F238E27FC236}">
                <a16:creationId xmlns:a16="http://schemas.microsoft.com/office/drawing/2014/main" id="{4DFBB647-46DE-0E4A-9A6F-66B024FA302C}"/>
              </a:ext>
            </a:extLst>
          </p:cNvPr>
          <p:cNvCxnSpPr/>
          <p:nvPr/>
        </p:nvCxnSpPr>
        <p:spPr>
          <a:xfrm>
            <a:off x="4668925" y="2230406"/>
            <a:ext cx="0" cy="950400"/>
          </a:xfrm>
          <a:prstGeom prst="straightConnector1">
            <a:avLst/>
          </a:prstGeom>
          <a:noFill/>
          <a:ln w="28575" cap="flat" cmpd="sng">
            <a:solidFill>
              <a:srgbClr val="073763"/>
            </a:solidFill>
            <a:prstDash val="solid"/>
            <a:round/>
            <a:headEnd type="none" w="sm" len="sm"/>
            <a:tailEnd type="none" w="sm" len="sm"/>
          </a:ln>
        </p:spPr>
      </p:cxnSp>
    </p:spTree>
    <p:extLst>
      <p:ext uri="{BB962C8B-B14F-4D97-AF65-F5344CB8AC3E}">
        <p14:creationId xmlns:p14="http://schemas.microsoft.com/office/powerpoint/2010/main" val="1305195815"/>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a860683e77_0_0"/>
          <p:cNvSpPr txBox="1"/>
          <p:nvPr/>
        </p:nvSpPr>
        <p:spPr>
          <a:xfrm>
            <a:off x="697587" y="912130"/>
            <a:ext cx="7748826" cy="711364"/>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1800"/>
              <a:buFont typeface="Arial"/>
              <a:buNone/>
            </a:pPr>
            <a:r>
              <a:rPr lang="es-ES" sz="1800" b="1" dirty="0">
                <a:solidFill>
                  <a:srgbClr val="002060"/>
                </a:solidFill>
                <a:latin typeface="Montserrat"/>
                <a:ea typeface="Montserrat"/>
                <a:cs typeface="Montserrat"/>
                <a:sym typeface="Montserrat"/>
              </a:rPr>
              <a:t>INVENTARIO NACIONAL DE GASES DE EFECTO INVERNADERO</a:t>
            </a:r>
            <a:endParaRPr sz="1400" b="0" i="0" u="none" strike="noStrike" cap="none" dirty="0">
              <a:solidFill>
                <a:srgbClr val="000000"/>
              </a:solidFill>
              <a:latin typeface="Montserrat"/>
              <a:ea typeface="Montserrat"/>
              <a:cs typeface="Montserrat"/>
              <a:sym typeface="Montserrat"/>
            </a:endParaRPr>
          </a:p>
        </p:txBody>
      </p:sp>
      <p:sp>
        <p:nvSpPr>
          <p:cNvPr id="126" name="Google Shape;126;ga860683e77_0_0"/>
          <p:cNvSpPr txBox="1"/>
          <p:nvPr/>
        </p:nvSpPr>
        <p:spPr>
          <a:xfrm>
            <a:off x="797850" y="1676650"/>
            <a:ext cx="6770700" cy="864000"/>
          </a:xfrm>
          <a:prstGeom prst="rect">
            <a:avLst/>
          </a:prstGeom>
          <a:noFill/>
          <a:ln>
            <a:noFill/>
          </a:ln>
        </p:spPr>
        <p:txBody>
          <a:bodyPr spcFirstLastPara="1" wrap="square" lIns="91425" tIns="45700" rIns="91425" bIns="45700" anchor="t" anchorCtr="0">
            <a:noAutofit/>
          </a:bodyPr>
          <a:lstStyle/>
          <a:p>
            <a:pPr marL="139700" lvl="0">
              <a:buSzPts val="1400"/>
            </a:pPr>
            <a:r>
              <a:rPr lang="es-419" dirty="0">
                <a:solidFill>
                  <a:srgbClr val="002060"/>
                </a:solidFill>
                <a:latin typeface="Montserrat Light"/>
                <a:ea typeface="Montserrat Light"/>
                <a:cs typeface="Montserrat Light"/>
                <a:sym typeface="Montserrat Light"/>
              </a:rPr>
              <a:t>3. Es la </a:t>
            </a:r>
            <a:r>
              <a:rPr lang="es-419" b="1" dirty="0">
                <a:solidFill>
                  <a:srgbClr val="002060"/>
                </a:solidFill>
                <a:latin typeface="Montserrat Light"/>
                <a:ea typeface="Montserrat Light"/>
                <a:cs typeface="Montserrat Light"/>
                <a:sym typeface="Montserrat Light"/>
              </a:rPr>
              <a:t>estimación de los niveles de emisiones y absorciones de gases de efecto invernadero </a:t>
            </a:r>
            <a:r>
              <a:rPr lang="es-419" dirty="0">
                <a:solidFill>
                  <a:srgbClr val="002060"/>
                </a:solidFill>
                <a:latin typeface="Montserrat Light"/>
                <a:ea typeface="Montserrat Light"/>
                <a:cs typeface="Montserrat Light"/>
                <a:sym typeface="Montserrat Light"/>
              </a:rPr>
              <a:t>(GEI) durante un período de tiempo específico.</a:t>
            </a:r>
          </a:p>
        </p:txBody>
      </p:sp>
      <p:sp>
        <p:nvSpPr>
          <p:cNvPr id="127" name="Google Shape;127;ga860683e77_0_0"/>
          <p:cNvSpPr txBox="1"/>
          <p:nvPr/>
        </p:nvSpPr>
        <p:spPr>
          <a:xfrm>
            <a:off x="797850" y="2593806"/>
            <a:ext cx="6770700" cy="1741589"/>
          </a:xfrm>
          <a:prstGeom prst="rect">
            <a:avLst/>
          </a:prstGeom>
          <a:noFill/>
          <a:ln>
            <a:noFill/>
          </a:ln>
        </p:spPr>
        <p:txBody>
          <a:bodyPr spcFirstLastPara="1" wrap="square" lIns="91425" tIns="45700" rIns="91425" bIns="45700" anchor="t" anchorCtr="0">
            <a:noAutofit/>
          </a:bodyPr>
          <a:lstStyle/>
          <a:p>
            <a:pPr marL="139700" lvl="0">
              <a:buClr>
                <a:srgbClr val="002060"/>
              </a:buClr>
              <a:buSzPts val="1400"/>
            </a:pPr>
            <a:r>
              <a:rPr lang="es-419" b="1" dirty="0">
                <a:solidFill>
                  <a:srgbClr val="002060"/>
                </a:solidFill>
                <a:latin typeface="Montserrat Light"/>
                <a:ea typeface="Montserrat Light"/>
                <a:cs typeface="Montserrat Light"/>
                <a:sym typeface="Montserrat Light"/>
              </a:rPr>
              <a:t>4. El reporte de las emisiones y absorciones de GEI</a:t>
            </a:r>
            <a:r>
              <a:rPr lang="es-419" dirty="0">
                <a:solidFill>
                  <a:srgbClr val="002060"/>
                </a:solidFill>
                <a:latin typeface="Montserrat Light"/>
                <a:ea typeface="Montserrat Light"/>
                <a:cs typeface="Montserrat Light"/>
                <a:sym typeface="Montserrat Light"/>
              </a:rPr>
              <a:t> de las actividades humanas </a:t>
            </a:r>
            <a:r>
              <a:rPr lang="es-419" b="1" dirty="0">
                <a:solidFill>
                  <a:srgbClr val="002060"/>
                </a:solidFill>
                <a:latin typeface="Montserrat Light"/>
                <a:ea typeface="Montserrat Light"/>
                <a:cs typeface="Montserrat Light"/>
                <a:sym typeface="Montserrat Light"/>
              </a:rPr>
              <a:t>es fundamental para</a:t>
            </a:r>
            <a:r>
              <a:rPr lang="es-419" dirty="0">
                <a:solidFill>
                  <a:srgbClr val="002060"/>
                </a:solidFill>
                <a:latin typeface="Montserrat Light"/>
                <a:ea typeface="Montserrat Light"/>
                <a:cs typeface="Montserrat Light"/>
                <a:sym typeface="Montserrat Light"/>
              </a:rPr>
              <a:t>:</a:t>
            </a:r>
          </a:p>
          <a:p>
            <a:pPr marL="457200" lvl="0" indent="-317500">
              <a:buClr>
                <a:srgbClr val="002060"/>
              </a:buClr>
              <a:buSzPts val="1400"/>
              <a:buFont typeface="Arial"/>
              <a:buAutoNum type="arabicPeriod" startAt="2"/>
            </a:pPr>
            <a:endParaRPr lang="es-419" dirty="0">
              <a:solidFill>
                <a:srgbClr val="002060"/>
              </a:solidFill>
              <a:latin typeface="Montserrat Light"/>
              <a:ea typeface="Montserrat Light"/>
              <a:cs typeface="Montserrat Light"/>
              <a:sym typeface="Montserrat Light"/>
            </a:endParaRPr>
          </a:p>
          <a:p>
            <a:pPr marL="425450" lvl="0" indent="-285750">
              <a:buClr>
                <a:srgbClr val="002060"/>
              </a:buClr>
              <a:buSzPts val="1400"/>
              <a:buFont typeface="Wingdings" panose="05000000000000000000" pitchFamily="2" charset="2"/>
              <a:buChar char="ü"/>
            </a:pPr>
            <a:r>
              <a:rPr lang="es-419" dirty="0">
                <a:solidFill>
                  <a:srgbClr val="002060"/>
                </a:solidFill>
                <a:latin typeface="Montserrat Light"/>
                <a:ea typeface="Montserrat Light"/>
                <a:cs typeface="Montserrat Light"/>
                <a:sym typeface="Montserrat Light"/>
              </a:rPr>
              <a:t>cumplir los compromisos internacionales</a:t>
            </a:r>
          </a:p>
          <a:p>
            <a:pPr marL="457200" lvl="0" indent="-317500">
              <a:buClr>
                <a:srgbClr val="002060"/>
              </a:buClr>
              <a:buSzPts val="1400"/>
              <a:buFont typeface="Wingdings" panose="05000000000000000000" pitchFamily="2" charset="2"/>
              <a:buChar char="ü"/>
            </a:pPr>
            <a:endParaRPr lang="es-419" dirty="0">
              <a:solidFill>
                <a:srgbClr val="002060"/>
              </a:solidFill>
              <a:latin typeface="Montserrat Light"/>
              <a:ea typeface="Montserrat Light"/>
              <a:cs typeface="Montserrat Light"/>
              <a:sym typeface="Montserrat Light"/>
            </a:endParaRPr>
          </a:p>
          <a:p>
            <a:pPr marL="425450" lvl="0" indent="-285750">
              <a:buClr>
                <a:srgbClr val="002060"/>
              </a:buClr>
              <a:buSzPts val="1400"/>
              <a:buFont typeface="Wingdings" panose="05000000000000000000" pitchFamily="2" charset="2"/>
              <a:buChar char="ü"/>
            </a:pPr>
            <a:r>
              <a:rPr lang="es-419" dirty="0">
                <a:solidFill>
                  <a:srgbClr val="002060"/>
                </a:solidFill>
                <a:latin typeface="Montserrat Light"/>
                <a:ea typeface="Montserrat Light"/>
                <a:cs typeface="Montserrat Light"/>
                <a:sym typeface="Montserrat Light"/>
              </a:rPr>
              <a:t>tomar medidas apropiadas adoptando políticas que puedan ayudar a adaptar  y mitigar los efectos del cambio climático</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Tree>
    <p:extLst>
      <p:ext uri="{BB962C8B-B14F-4D97-AF65-F5344CB8AC3E}">
        <p14:creationId xmlns:p14="http://schemas.microsoft.com/office/powerpoint/2010/main" val="2229882335"/>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a860683e77_0_0"/>
          <p:cNvSpPr txBox="1"/>
          <p:nvPr/>
        </p:nvSpPr>
        <p:spPr>
          <a:xfrm>
            <a:off x="458905" y="705060"/>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dirty="0">
                <a:solidFill>
                  <a:srgbClr val="002060"/>
                </a:solidFill>
                <a:latin typeface="Montserrat"/>
                <a:ea typeface="Montserrat"/>
                <a:cs typeface="Montserrat"/>
                <a:sym typeface="Montserrat"/>
              </a:rPr>
              <a:t>METODOLOGÍA</a:t>
            </a:r>
            <a:endParaRPr sz="1400" b="0" i="0" u="none" strike="noStrike" cap="none" dirty="0">
              <a:solidFill>
                <a:srgbClr val="000000"/>
              </a:solidFill>
              <a:latin typeface="Montserrat"/>
              <a:ea typeface="Montserrat"/>
              <a:cs typeface="Montserrat"/>
              <a:sym typeface="Montserrat"/>
            </a:endParaRPr>
          </a:p>
        </p:txBody>
      </p:sp>
      <p:sp>
        <p:nvSpPr>
          <p:cNvPr id="126" name="Google Shape;126;ga860683e77_0_0"/>
          <p:cNvSpPr txBox="1"/>
          <p:nvPr/>
        </p:nvSpPr>
        <p:spPr>
          <a:xfrm>
            <a:off x="797850" y="1402773"/>
            <a:ext cx="6770700" cy="1137877"/>
          </a:xfrm>
          <a:prstGeom prst="rect">
            <a:avLst/>
          </a:prstGeom>
          <a:noFill/>
          <a:ln>
            <a:noFill/>
          </a:ln>
        </p:spPr>
        <p:txBody>
          <a:bodyPr spcFirstLastPara="1" wrap="square" lIns="91425" tIns="45700" rIns="91425" bIns="45700" anchor="t" anchorCtr="0">
            <a:noAutofit/>
          </a:bodyPr>
          <a:lstStyle/>
          <a:p>
            <a:pPr marL="139700" lvl="0">
              <a:buSzPts val="1400"/>
            </a:pPr>
            <a:r>
              <a:rPr lang="es-419" dirty="0">
                <a:solidFill>
                  <a:srgbClr val="002060"/>
                </a:solidFill>
                <a:latin typeface="Montserrat Light"/>
                <a:ea typeface="Montserrat Light"/>
                <a:cs typeface="Montserrat Light"/>
                <a:sym typeface="Montserrat Light"/>
              </a:rPr>
              <a:t>“Directrices del IPCC de 2006 para inventarios nacionales de gases de efecto invernadero”</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6" name="Picture 7">
            <a:extLst>
              <a:ext uri="{FF2B5EF4-FFF2-40B4-BE49-F238E27FC236}">
                <a16:creationId xmlns:a16="http://schemas.microsoft.com/office/drawing/2014/main" id="{36AA3F06-328F-4703-BFAD-57B3BFABDD1D}"/>
              </a:ext>
            </a:extLst>
          </p:cNvPr>
          <p:cNvPicPr>
            <a:picLocks noChangeAspect="1"/>
          </p:cNvPicPr>
          <p:nvPr/>
        </p:nvPicPr>
        <p:blipFill>
          <a:blip r:embed="rId4">
            <a:clrChange>
              <a:clrFrom>
                <a:srgbClr val="FEFEFE"/>
              </a:clrFrom>
              <a:clrTo>
                <a:srgbClr val="FEFEFE">
                  <a:alpha val="0"/>
                </a:srgbClr>
              </a:clrTo>
            </a:clrChange>
          </a:blip>
          <a:srcRect/>
          <a:stretch>
            <a:fillRect/>
          </a:stretch>
        </p:blipFill>
        <p:spPr>
          <a:xfrm>
            <a:off x="3620510" y="2413506"/>
            <a:ext cx="1736724" cy="1066574"/>
          </a:xfrm>
          <a:prstGeom prst="rect">
            <a:avLst/>
          </a:prstGeom>
        </p:spPr>
      </p:pic>
      <p:pic>
        <p:nvPicPr>
          <p:cNvPr id="9" name="Imagen 8">
            <a:extLst>
              <a:ext uri="{FF2B5EF4-FFF2-40B4-BE49-F238E27FC236}">
                <a16:creationId xmlns:a16="http://schemas.microsoft.com/office/drawing/2014/main" id="{18E23DAE-1A27-4D5A-9D5D-707039DC307A}"/>
              </a:ext>
            </a:extLst>
          </p:cNvPr>
          <p:cNvPicPr>
            <a:picLocks noChangeAspect="1"/>
          </p:cNvPicPr>
          <p:nvPr/>
        </p:nvPicPr>
        <p:blipFill>
          <a:blip r:embed="rId5">
            <a:clrChange>
              <a:clrFrom>
                <a:srgbClr val="F4F4F4"/>
              </a:clrFrom>
              <a:clrTo>
                <a:srgbClr val="F4F4F4">
                  <a:alpha val="0"/>
                </a:srgbClr>
              </a:clrTo>
            </a:clrChange>
          </a:blip>
          <a:stretch>
            <a:fillRect/>
          </a:stretch>
        </p:blipFill>
        <p:spPr>
          <a:xfrm>
            <a:off x="5732513" y="2360784"/>
            <a:ext cx="2111297" cy="1172019"/>
          </a:xfrm>
          <a:prstGeom prst="rect">
            <a:avLst/>
          </a:prstGeom>
        </p:spPr>
      </p:pic>
      <p:pic>
        <p:nvPicPr>
          <p:cNvPr id="10" name="Picture 5">
            <a:extLst>
              <a:ext uri="{FF2B5EF4-FFF2-40B4-BE49-F238E27FC236}">
                <a16:creationId xmlns:a16="http://schemas.microsoft.com/office/drawing/2014/main" id="{7B6E62A7-4F49-48DA-BF2F-FFD611766681}"/>
              </a:ext>
            </a:extLst>
          </p:cNvPr>
          <p:cNvPicPr>
            <a:picLocks noChangeAspect="1"/>
          </p:cNvPicPr>
          <p:nvPr/>
        </p:nvPicPr>
        <p:blipFill>
          <a:blip r:embed="rId6">
            <a:clrChange>
              <a:clrFrom>
                <a:srgbClr val="FEFEFE"/>
              </a:clrFrom>
              <a:clrTo>
                <a:srgbClr val="FEFEFE">
                  <a:alpha val="0"/>
                </a:srgbClr>
              </a:clrTo>
            </a:clrChange>
          </a:blip>
          <a:srcRect/>
          <a:stretch>
            <a:fillRect/>
          </a:stretch>
        </p:blipFill>
        <p:spPr>
          <a:xfrm>
            <a:off x="1073110" y="2121141"/>
            <a:ext cx="1723824" cy="1936351"/>
          </a:xfrm>
          <a:prstGeom prst="rect">
            <a:avLst/>
          </a:prstGeom>
        </p:spPr>
      </p:pic>
    </p:spTree>
    <p:extLst>
      <p:ext uri="{BB962C8B-B14F-4D97-AF65-F5344CB8AC3E}">
        <p14:creationId xmlns:p14="http://schemas.microsoft.com/office/powerpoint/2010/main" val="1574278331"/>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a860683e77_0_0"/>
          <p:cNvSpPr txBox="1"/>
          <p:nvPr/>
        </p:nvSpPr>
        <p:spPr>
          <a:xfrm>
            <a:off x="458905" y="705060"/>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dirty="0">
                <a:solidFill>
                  <a:srgbClr val="002060"/>
                </a:solidFill>
                <a:latin typeface="Montserrat"/>
                <a:ea typeface="Montserrat"/>
                <a:cs typeface="Montserrat"/>
                <a:sym typeface="Montserrat"/>
              </a:rPr>
              <a:t>METODOLOGÍA</a:t>
            </a:r>
            <a:endParaRPr sz="1400" b="0" i="0" u="none" strike="noStrike" cap="none" dirty="0">
              <a:solidFill>
                <a:srgbClr val="000000"/>
              </a:solidFill>
              <a:latin typeface="Montserrat"/>
              <a:ea typeface="Montserrat"/>
              <a:cs typeface="Montserrat"/>
              <a:sym typeface="Montserrat"/>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10" name="Imagen 9">
            <a:extLst>
              <a:ext uri="{FF2B5EF4-FFF2-40B4-BE49-F238E27FC236}">
                <a16:creationId xmlns:a16="http://schemas.microsoft.com/office/drawing/2014/main" id="{D092C7E8-D633-4749-A799-C65B266A8C7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81187" y="1246248"/>
            <a:ext cx="7815370" cy="2917258"/>
          </a:xfrm>
          <a:prstGeom prst="rect">
            <a:avLst/>
          </a:prstGeom>
        </p:spPr>
      </p:pic>
    </p:spTree>
    <p:extLst>
      <p:ext uri="{BB962C8B-B14F-4D97-AF65-F5344CB8AC3E}">
        <p14:creationId xmlns:p14="http://schemas.microsoft.com/office/powerpoint/2010/main" val="130416101"/>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BCB2FCD2-8B6E-4731-A389-8042349B2A9C}"/>
              </a:ext>
            </a:extLst>
          </p:cNvPr>
          <p:cNvSpPr/>
          <p:nvPr/>
        </p:nvSpPr>
        <p:spPr>
          <a:xfrm>
            <a:off x="1387098" y="1623974"/>
            <a:ext cx="6191573" cy="803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Y" dirty="0"/>
              <a:t>	</a:t>
            </a:r>
            <a:r>
              <a:rPr lang="es-PY" dirty="0">
                <a:solidFill>
                  <a:srgbClr val="002060"/>
                </a:solidFill>
              </a:rPr>
              <a:t>Las fuentes de datos, supuestos y metodologías utilizadas se 	encuentran documentadas claramente.</a:t>
            </a:r>
            <a:endParaRPr lang="es-PY" dirty="0"/>
          </a:p>
        </p:txBody>
      </p:sp>
      <p:sp>
        <p:nvSpPr>
          <p:cNvPr id="125" name="Google Shape;125;ga860683e77_0_0"/>
          <p:cNvSpPr txBox="1"/>
          <p:nvPr/>
        </p:nvSpPr>
        <p:spPr>
          <a:xfrm>
            <a:off x="458905" y="705060"/>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dirty="0">
                <a:solidFill>
                  <a:srgbClr val="002060"/>
                </a:solidFill>
                <a:latin typeface="Montserrat"/>
                <a:ea typeface="Montserrat"/>
                <a:cs typeface="Montserrat"/>
                <a:sym typeface="Montserrat"/>
              </a:rPr>
              <a:t>Principios de calidad de un Inventario </a:t>
            </a:r>
            <a:endParaRPr sz="1400" b="0" i="0" u="none" strike="noStrike" cap="none" dirty="0">
              <a:solidFill>
                <a:srgbClr val="000000"/>
              </a:solidFill>
              <a:latin typeface="Montserrat"/>
              <a:ea typeface="Montserrat"/>
              <a:cs typeface="Montserrat"/>
              <a:sym typeface="Montserrat"/>
            </a:endParaRPr>
          </a:p>
        </p:txBody>
      </p:sp>
      <p:sp>
        <p:nvSpPr>
          <p:cNvPr id="126" name="Google Shape;126;ga860683e77_0_0"/>
          <p:cNvSpPr txBox="1"/>
          <p:nvPr/>
        </p:nvSpPr>
        <p:spPr>
          <a:xfrm>
            <a:off x="90972" y="1034080"/>
            <a:ext cx="8594123" cy="431004"/>
          </a:xfrm>
          <a:prstGeom prst="rect">
            <a:avLst/>
          </a:prstGeom>
          <a:noFill/>
          <a:ln>
            <a:noFill/>
          </a:ln>
        </p:spPr>
        <p:txBody>
          <a:bodyPr spcFirstLastPara="1" wrap="square" lIns="91425" tIns="45700" rIns="91425" bIns="45700" anchor="t" anchorCtr="0">
            <a:noAutofit/>
          </a:bodyPr>
          <a:lstStyle/>
          <a:p>
            <a:pPr marL="139700" lvl="0" algn="just">
              <a:buSzPts val="1400"/>
            </a:pPr>
            <a:r>
              <a:rPr lang="es-419" dirty="0">
                <a:solidFill>
                  <a:srgbClr val="002060"/>
                </a:solidFill>
                <a:latin typeface="Montserrat Light"/>
                <a:ea typeface="Montserrat Light"/>
                <a:cs typeface="Montserrat Light"/>
                <a:sym typeface="Montserrat Light"/>
              </a:rPr>
              <a:t>Las Directrices del IPCC 2006 proporcionan una orientación para asegurar la calidad en todos los pasos de la compilación del Inventario.</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4" name="Rectángulo: esquinas redondeadas 3">
            <a:extLst>
              <a:ext uri="{FF2B5EF4-FFF2-40B4-BE49-F238E27FC236}">
                <a16:creationId xmlns:a16="http://schemas.microsoft.com/office/drawing/2014/main" id="{424C0021-7D25-44E5-ACA3-CC6A05B1A30B}"/>
              </a:ext>
            </a:extLst>
          </p:cNvPr>
          <p:cNvSpPr/>
          <p:nvPr/>
        </p:nvSpPr>
        <p:spPr>
          <a:xfrm>
            <a:off x="458905" y="1787464"/>
            <a:ext cx="1449091" cy="48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t>Transparencia</a:t>
            </a:r>
          </a:p>
        </p:txBody>
      </p:sp>
      <p:sp>
        <p:nvSpPr>
          <p:cNvPr id="14" name="Rectángulo: esquinas redondeadas 13">
            <a:extLst>
              <a:ext uri="{FF2B5EF4-FFF2-40B4-BE49-F238E27FC236}">
                <a16:creationId xmlns:a16="http://schemas.microsoft.com/office/drawing/2014/main" id="{4E64786D-6E1D-487D-BF2B-478C846EDD75}"/>
              </a:ext>
            </a:extLst>
          </p:cNvPr>
          <p:cNvSpPr/>
          <p:nvPr/>
        </p:nvSpPr>
        <p:spPr>
          <a:xfrm>
            <a:off x="2493522" y="2588814"/>
            <a:ext cx="6191573" cy="803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Y" dirty="0"/>
              <a:t>	</a:t>
            </a:r>
            <a:r>
              <a:rPr lang="es-PY" dirty="0">
                <a:solidFill>
                  <a:srgbClr val="002060"/>
                </a:solidFill>
              </a:rPr>
              <a:t>El INGEI no contiene estimaciones excesivas ni insuficientes.</a:t>
            </a:r>
            <a:endParaRPr lang="es-PY" dirty="0"/>
          </a:p>
        </p:txBody>
      </p:sp>
      <p:sp>
        <p:nvSpPr>
          <p:cNvPr id="11" name="Rectángulo: esquinas redondeadas 10">
            <a:extLst>
              <a:ext uri="{FF2B5EF4-FFF2-40B4-BE49-F238E27FC236}">
                <a16:creationId xmlns:a16="http://schemas.microsoft.com/office/drawing/2014/main" id="{52119C0C-E558-49F4-8FED-29F7DD9D295D}"/>
              </a:ext>
            </a:extLst>
          </p:cNvPr>
          <p:cNvSpPr/>
          <p:nvPr/>
        </p:nvSpPr>
        <p:spPr>
          <a:xfrm>
            <a:off x="1514958" y="2750151"/>
            <a:ext cx="1449091" cy="48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t>Precisión</a:t>
            </a:r>
          </a:p>
        </p:txBody>
      </p:sp>
      <p:sp>
        <p:nvSpPr>
          <p:cNvPr id="15" name="Rectángulo: esquinas redondeadas 14">
            <a:extLst>
              <a:ext uri="{FF2B5EF4-FFF2-40B4-BE49-F238E27FC236}">
                <a16:creationId xmlns:a16="http://schemas.microsoft.com/office/drawing/2014/main" id="{4698924B-5173-4D02-A273-F3B5E0120564}"/>
              </a:ext>
            </a:extLst>
          </p:cNvPr>
          <p:cNvSpPr/>
          <p:nvPr/>
        </p:nvSpPr>
        <p:spPr>
          <a:xfrm>
            <a:off x="1387098" y="3553890"/>
            <a:ext cx="6191573" cy="803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Y" dirty="0"/>
              <a:t>	</a:t>
            </a:r>
            <a:r>
              <a:rPr lang="es-PY" dirty="0">
                <a:solidFill>
                  <a:srgbClr val="002060"/>
                </a:solidFill>
              </a:rPr>
              <a:t>Se declaran las estimaciones para todas las categorías 	pertinentes.</a:t>
            </a:r>
            <a:endParaRPr lang="es-PY" dirty="0"/>
          </a:p>
        </p:txBody>
      </p:sp>
      <p:sp>
        <p:nvSpPr>
          <p:cNvPr id="12" name="Rectángulo: esquinas redondeadas 11">
            <a:extLst>
              <a:ext uri="{FF2B5EF4-FFF2-40B4-BE49-F238E27FC236}">
                <a16:creationId xmlns:a16="http://schemas.microsoft.com/office/drawing/2014/main" id="{4D137C3A-128A-4708-9FE5-4FF09C59D796}"/>
              </a:ext>
            </a:extLst>
          </p:cNvPr>
          <p:cNvSpPr/>
          <p:nvPr/>
        </p:nvSpPr>
        <p:spPr>
          <a:xfrm>
            <a:off x="458904" y="3715080"/>
            <a:ext cx="1449091" cy="48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t>Exhaustividad</a:t>
            </a:r>
          </a:p>
        </p:txBody>
      </p:sp>
    </p:spTree>
    <p:extLst>
      <p:ext uri="{BB962C8B-B14F-4D97-AF65-F5344CB8AC3E}">
        <p14:creationId xmlns:p14="http://schemas.microsoft.com/office/powerpoint/2010/main" val="3928987725"/>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a860683e77_0_0"/>
          <p:cNvSpPr txBox="1"/>
          <p:nvPr/>
        </p:nvSpPr>
        <p:spPr>
          <a:xfrm>
            <a:off x="458905" y="705060"/>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dirty="0">
                <a:solidFill>
                  <a:srgbClr val="002060"/>
                </a:solidFill>
                <a:latin typeface="Montserrat"/>
                <a:ea typeface="Montserrat"/>
                <a:cs typeface="Montserrat"/>
                <a:sym typeface="Montserrat"/>
              </a:rPr>
              <a:t>Principios de calidad de un Inventario </a:t>
            </a:r>
            <a:endParaRPr sz="1400" b="0" i="0" u="none" strike="noStrike" cap="none" dirty="0">
              <a:solidFill>
                <a:srgbClr val="000000"/>
              </a:solidFill>
              <a:latin typeface="Montserrat"/>
              <a:ea typeface="Montserrat"/>
              <a:cs typeface="Montserrat"/>
              <a:sym typeface="Montserrat"/>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sp>
        <p:nvSpPr>
          <p:cNvPr id="6" name="Rectángulo: esquinas redondeadas 5">
            <a:extLst>
              <a:ext uri="{FF2B5EF4-FFF2-40B4-BE49-F238E27FC236}">
                <a16:creationId xmlns:a16="http://schemas.microsoft.com/office/drawing/2014/main" id="{026A24AB-1D3B-4D19-8A2C-BC955C949C20}"/>
              </a:ext>
            </a:extLst>
          </p:cNvPr>
          <p:cNvSpPr/>
          <p:nvPr/>
        </p:nvSpPr>
        <p:spPr>
          <a:xfrm>
            <a:off x="1387098" y="1820559"/>
            <a:ext cx="6191573" cy="803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Y" dirty="0"/>
              <a:t>	</a:t>
            </a:r>
            <a:r>
              <a:rPr lang="es-PY" dirty="0">
                <a:solidFill>
                  <a:srgbClr val="002060"/>
                </a:solidFill>
              </a:rPr>
              <a:t>El INGEI es comparable con los Inventarios de otros países.</a:t>
            </a:r>
            <a:endParaRPr lang="es-PY" dirty="0"/>
          </a:p>
        </p:txBody>
      </p:sp>
      <p:sp>
        <p:nvSpPr>
          <p:cNvPr id="7" name="Rectángulo: esquinas redondeadas 6">
            <a:extLst>
              <a:ext uri="{FF2B5EF4-FFF2-40B4-BE49-F238E27FC236}">
                <a16:creationId xmlns:a16="http://schemas.microsoft.com/office/drawing/2014/main" id="{07DDB734-BFD0-4CA0-B11C-27F050163A6D}"/>
              </a:ext>
            </a:extLst>
          </p:cNvPr>
          <p:cNvSpPr/>
          <p:nvPr/>
        </p:nvSpPr>
        <p:spPr>
          <a:xfrm>
            <a:off x="342670" y="1984049"/>
            <a:ext cx="1602370" cy="48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t>Comparabilidad</a:t>
            </a:r>
          </a:p>
        </p:txBody>
      </p:sp>
      <p:sp>
        <p:nvSpPr>
          <p:cNvPr id="9" name="Rectángulo: esquinas redondeadas 8">
            <a:extLst>
              <a:ext uri="{FF2B5EF4-FFF2-40B4-BE49-F238E27FC236}">
                <a16:creationId xmlns:a16="http://schemas.microsoft.com/office/drawing/2014/main" id="{A486BFE1-2068-4F2D-8352-550A6FA6A591}"/>
              </a:ext>
            </a:extLst>
          </p:cNvPr>
          <p:cNvSpPr/>
          <p:nvPr/>
        </p:nvSpPr>
        <p:spPr>
          <a:xfrm>
            <a:off x="2493522" y="2785399"/>
            <a:ext cx="6191573" cy="8037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Y" dirty="0"/>
              <a:t>	</a:t>
            </a:r>
            <a:r>
              <a:rPr lang="es-PY" dirty="0">
                <a:solidFill>
                  <a:srgbClr val="002060"/>
                </a:solidFill>
              </a:rPr>
              <a:t>Se realizan las estimaciones de manera tal a que reflejen las	diferencias reales en las emisiones.</a:t>
            </a:r>
            <a:endParaRPr lang="es-PY" dirty="0"/>
          </a:p>
        </p:txBody>
      </p:sp>
      <p:sp>
        <p:nvSpPr>
          <p:cNvPr id="10" name="Rectángulo: esquinas redondeadas 9">
            <a:extLst>
              <a:ext uri="{FF2B5EF4-FFF2-40B4-BE49-F238E27FC236}">
                <a16:creationId xmlns:a16="http://schemas.microsoft.com/office/drawing/2014/main" id="{2E1AA84A-C294-41E3-ABCC-EA512BC6940D}"/>
              </a:ext>
            </a:extLst>
          </p:cNvPr>
          <p:cNvSpPr/>
          <p:nvPr/>
        </p:nvSpPr>
        <p:spPr>
          <a:xfrm>
            <a:off x="1514958" y="2946736"/>
            <a:ext cx="1449091" cy="48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b="1" dirty="0"/>
              <a:t>Consistencia</a:t>
            </a:r>
          </a:p>
        </p:txBody>
      </p:sp>
    </p:spTree>
    <p:extLst>
      <p:ext uri="{BB962C8B-B14F-4D97-AF65-F5344CB8AC3E}">
        <p14:creationId xmlns:p14="http://schemas.microsoft.com/office/powerpoint/2010/main" val="635389799"/>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a860683e77_0_0"/>
          <p:cNvSpPr txBox="1"/>
          <p:nvPr/>
        </p:nvSpPr>
        <p:spPr>
          <a:xfrm>
            <a:off x="458905" y="705060"/>
            <a:ext cx="723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dirty="0">
                <a:solidFill>
                  <a:srgbClr val="002060"/>
                </a:solidFill>
                <a:latin typeface="Montserrat"/>
                <a:ea typeface="Montserrat"/>
                <a:cs typeface="Montserrat"/>
                <a:sym typeface="Montserrat"/>
              </a:rPr>
              <a:t>SECTORES DEL INGEI</a:t>
            </a:r>
            <a:endParaRPr sz="1400" b="0" i="0" u="none" strike="noStrike" cap="none" dirty="0">
              <a:solidFill>
                <a:srgbClr val="000000"/>
              </a:solidFill>
              <a:latin typeface="Montserrat"/>
              <a:ea typeface="Montserrat"/>
              <a:cs typeface="Montserrat"/>
              <a:sym typeface="Montserrat"/>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872" y="4335395"/>
            <a:ext cx="4365221" cy="589895"/>
          </a:xfrm>
          <a:prstGeom prst="rect">
            <a:avLst/>
          </a:prstGeom>
        </p:spPr>
      </p:pic>
      <p:pic>
        <p:nvPicPr>
          <p:cNvPr id="5" name="Imagen 4">
            <a:extLst>
              <a:ext uri="{FF2B5EF4-FFF2-40B4-BE49-F238E27FC236}">
                <a16:creationId xmlns:a16="http://schemas.microsoft.com/office/drawing/2014/main" id="{2504CCBE-7354-B645-A33F-18B51A346E5D}"/>
              </a:ext>
            </a:extLst>
          </p:cNvPr>
          <p:cNvPicPr>
            <a:picLocks noChangeAspect="1"/>
          </p:cNvPicPr>
          <p:nvPr/>
        </p:nvPicPr>
        <p:blipFill rotWithShape="1">
          <a:blip r:embed="rId5"/>
          <a:srcRect l="32807" t="32936" r="6023" b="31326"/>
          <a:stretch/>
        </p:blipFill>
        <p:spPr>
          <a:xfrm>
            <a:off x="953550" y="1250444"/>
            <a:ext cx="7236899" cy="2642611"/>
          </a:xfrm>
          <a:prstGeom prst="rect">
            <a:avLst/>
          </a:prstGeom>
        </p:spPr>
      </p:pic>
    </p:spTree>
    <p:extLst>
      <p:ext uri="{BB962C8B-B14F-4D97-AF65-F5344CB8AC3E}">
        <p14:creationId xmlns:p14="http://schemas.microsoft.com/office/powerpoint/2010/main" val="2130522495"/>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328337"/>
            <a:ext cx="4111972" cy="555672"/>
          </a:xfrm>
          <a:prstGeom prst="rect">
            <a:avLst/>
          </a:prstGeom>
        </p:spPr>
      </p:pic>
      <p:pic>
        <p:nvPicPr>
          <p:cNvPr id="5" name="Imagen 4">
            <a:extLst>
              <a:ext uri="{FF2B5EF4-FFF2-40B4-BE49-F238E27FC236}">
                <a16:creationId xmlns:a16="http://schemas.microsoft.com/office/drawing/2014/main" id="{9EB5FB6B-7255-4EBB-BF32-73B1AC281A37}"/>
              </a:ext>
            </a:extLst>
          </p:cNvPr>
          <p:cNvPicPr>
            <a:picLocks noChangeAspect="1"/>
          </p:cNvPicPr>
          <p:nvPr/>
        </p:nvPicPr>
        <p:blipFill>
          <a:blip r:embed="rId5"/>
          <a:stretch>
            <a:fillRect/>
          </a:stretch>
        </p:blipFill>
        <p:spPr>
          <a:xfrm>
            <a:off x="478811" y="975112"/>
            <a:ext cx="6215664" cy="3350437"/>
          </a:xfrm>
          <a:prstGeom prst="rect">
            <a:avLst/>
          </a:prstGeom>
        </p:spPr>
      </p:pic>
      <p:sp>
        <p:nvSpPr>
          <p:cNvPr id="9" name="Google Shape;125;ga860683e77_0_0">
            <a:extLst>
              <a:ext uri="{FF2B5EF4-FFF2-40B4-BE49-F238E27FC236}">
                <a16:creationId xmlns:a16="http://schemas.microsoft.com/office/drawing/2014/main" id="{179CF3AE-46D1-4FC8-BA9E-4C0C3E243CD0}"/>
              </a:ext>
            </a:extLst>
          </p:cNvPr>
          <p:cNvSpPr txBox="1"/>
          <p:nvPr/>
        </p:nvSpPr>
        <p:spPr>
          <a:xfrm>
            <a:off x="478811" y="715630"/>
            <a:ext cx="7463364" cy="555672"/>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600" dirty="0">
                <a:solidFill>
                  <a:srgbClr val="002060"/>
                </a:solidFill>
                <a:latin typeface="Montserrat"/>
                <a:ea typeface="Montserrat"/>
                <a:cs typeface="Montserrat"/>
                <a:sym typeface="Montserrat"/>
              </a:rPr>
              <a:t>INGEI</a:t>
            </a:r>
          </a:p>
          <a:p>
            <a:pPr marL="0" marR="0" lvl="0" indent="0" algn="l" rtl="0">
              <a:lnSpc>
                <a:spcPct val="100000"/>
              </a:lnSpc>
              <a:spcBef>
                <a:spcPts val="0"/>
              </a:spcBef>
              <a:spcAft>
                <a:spcPts val="0"/>
              </a:spcAft>
              <a:buClr>
                <a:srgbClr val="000000"/>
              </a:buClr>
              <a:buSzPts val="1800"/>
              <a:buFont typeface="Arial"/>
              <a:buNone/>
            </a:pPr>
            <a:r>
              <a:rPr lang="es-ES" sz="1600" b="1" i="0" u="none" strike="noStrike" cap="none" dirty="0">
                <a:solidFill>
                  <a:srgbClr val="002060"/>
                </a:solidFill>
                <a:latin typeface="Montserrat"/>
                <a:ea typeface="Montserrat"/>
                <a:cs typeface="Montserrat"/>
                <a:sym typeface="Montserrat"/>
              </a:rPr>
              <a:t>Balance de emisiones por sector (</a:t>
            </a:r>
            <a:r>
              <a:rPr lang="es-ES" sz="1600" b="1" i="0" u="none" strike="noStrike" cap="none" dirty="0" err="1">
                <a:solidFill>
                  <a:srgbClr val="002060"/>
                </a:solidFill>
                <a:latin typeface="Montserrat"/>
                <a:ea typeface="Montserrat"/>
                <a:cs typeface="Montserrat"/>
                <a:sym typeface="Montserrat"/>
              </a:rPr>
              <a:t>kt</a:t>
            </a:r>
            <a:r>
              <a:rPr lang="es-ES" sz="1600" b="1" i="0" u="none" strike="noStrike" cap="none" dirty="0">
                <a:solidFill>
                  <a:srgbClr val="002060"/>
                </a:solidFill>
                <a:latin typeface="Montserrat"/>
                <a:ea typeface="Montserrat"/>
                <a:cs typeface="Montserrat"/>
                <a:sym typeface="Montserrat"/>
              </a:rPr>
              <a:t> CO</a:t>
            </a:r>
            <a:r>
              <a:rPr lang="es-ES" sz="1600" b="1" i="0" u="none" strike="noStrike" cap="none" baseline="-25000" dirty="0">
                <a:solidFill>
                  <a:srgbClr val="002060"/>
                </a:solidFill>
                <a:latin typeface="Montserrat"/>
                <a:ea typeface="Montserrat"/>
                <a:cs typeface="Montserrat"/>
                <a:sym typeface="Montserrat"/>
              </a:rPr>
              <a:t>2</a:t>
            </a:r>
            <a:r>
              <a:rPr lang="es-ES" sz="1600" b="1" i="0" u="none" strike="noStrike" cap="none" dirty="0">
                <a:solidFill>
                  <a:srgbClr val="002060"/>
                </a:solidFill>
                <a:latin typeface="Montserrat"/>
                <a:ea typeface="Montserrat"/>
                <a:cs typeface="Montserrat"/>
                <a:sym typeface="Montserrat"/>
              </a:rPr>
              <a:t> </a:t>
            </a:r>
            <a:r>
              <a:rPr lang="es-ES" sz="1600" b="1" i="0" u="none" strike="noStrike" cap="none" dirty="0" err="1">
                <a:solidFill>
                  <a:srgbClr val="002060"/>
                </a:solidFill>
                <a:latin typeface="Montserrat"/>
                <a:ea typeface="Montserrat"/>
                <a:cs typeface="Montserrat"/>
                <a:sym typeface="Montserrat"/>
              </a:rPr>
              <a:t>eq</a:t>
            </a:r>
            <a:r>
              <a:rPr lang="es-ES" sz="1600" b="1" i="0" u="none" strike="noStrike" cap="none" dirty="0">
                <a:solidFill>
                  <a:srgbClr val="002060"/>
                </a:solidFill>
                <a:latin typeface="Montserrat"/>
                <a:ea typeface="Montserrat"/>
                <a:cs typeface="Montserrat"/>
                <a:sym typeface="Montserrat"/>
              </a:rPr>
              <a:t>), serie 1990-2017</a:t>
            </a:r>
            <a:endParaRPr sz="1600" b="0" i="0" u="none" strike="noStrike" cap="none" dirty="0">
              <a:solidFill>
                <a:srgbClr val="000000"/>
              </a:solidFill>
              <a:latin typeface="Montserrat"/>
              <a:ea typeface="Montserrat"/>
              <a:cs typeface="Montserrat"/>
              <a:sym typeface="Montserrat"/>
            </a:endParaRPr>
          </a:p>
        </p:txBody>
      </p:sp>
      <p:sp>
        <p:nvSpPr>
          <p:cNvPr id="6" name="Rectángulo 5">
            <a:extLst>
              <a:ext uri="{FF2B5EF4-FFF2-40B4-BE49-F238E27FC236}">
                <a16:creationId xmlns:a16="http://schemas.microsoft.com/office/drawing/2014/main" id="{7A4D5492-D29D-4364-9F06-98FACA2141E1}"/>
              </a:ext>
            </a:extLst>
          </p:cNvPr>
          <p:cNvSpPr/>
          <p:nvPr/>
        </p:nvSpPr>
        <p:spPr>
          <a:xfrm>
            <a:off x="0" y="4889584"/>
            <a:ext cx="4572000" cy="253916"/>
          </a:xfrm>
          <a:prstGeom prst="rect">
            <a:avLst/>
          </a:prstGeom>
        </p:spPr>
        <p:txBody>
          <a:bodyPr>
            <a:spAutoFit/>
          </a:bodyPr>
          <a:lstStyle/>
          <a:p>
            <a:r>
              <a:rPr lang="es-PY" sz="1050" dirty="0">
                <a:solidFill>
                  <a:srgbClr val="192954"/>
                </a:solidFill>
              </a:rPr>
              <a:t>Fuente: IBA3 (MADES-DNCC/PNUD-FMAM. 2021)</a:t>
            </a:r>
            <a:endParaRPr lang="es-419" sz="1050" dirty="0"/>
          </a:p>
        </p:txBody>
      </p:sp>
      <p:pic>
        <p:nvPicPr>
          <p:cNvPr id="2" name="Imagen 1">
            <a:extLst>
              <a:ext uri="{FF2B5EF4-FFF2-40B4-BE49-F238E27FC236}">
                <a16:creationId xmlns:a16="http://schemas.microsoft.com/office/drawing/2014/main" id="{B2CB8388-49EB-4A67-821F-49E2A726E6BF}"/>
              </a:ext>
            </a:extLst>
          </p:cNvPr>
          <p:cNvPicPr>
            <a:picLocks noChangeAspect="1"/>
          </p:cNvPicPr>
          <p:nvPr/>
        </p:nvPicPr>
        <p:blipFill>
          <a:blip r:embed="rId6"/>
          <a:stretch>
            <a:fillRect/>
          </a:stretch>
        </p:blipFill>
        <p:spPr>
          <a:xfrm>
            <a:off x="6795910" y="1706664"/>
            <a:ext cx="2017672" cy="943666"/>
          </a:xfrm>
          <a:prstGeom prst="rect">
            <a:avLst/>
          </a:prstGeom>
        </p:spPr>
      </p:pic>
      <p:sp>
        <p:nvSpPr>
          <p:cNvPr id="7" name="Rectángulo 6">
            <a:extLst>
              <a:ext uri="{FF2B5EF4-FFF2-40B4-BE49-F238E27FC236}">
                <a16:creationId xmlns:a16="http://schemas.microsoft.com/office/drawing/2014/main" id="{1EE076F0-5158-466D-B112-CDD928A38F1E}"/>
              </a:ext>
            </a:extLst>
          </p:cNvPr>
          <p:cNvSpPr/>
          <p:nvPr/>
        </p:nvSpPr>
        <p:spPr>
          <a:xfrm>
            <a:off x="7236321" y="1465568"/>
            <a:ext cx="1136850" cy="261610"/>
          </a:xfrm>
          <a:prstGeom prst="rect">
            <a:avLst/>
          </a:prstGeom>
        </p:spPr>
        <p:txBody>
          <a:bodyPr wrap="square">
            <a:spAutoFit/>
          </a:bodyPr>
          <a:lstStyle/>
          <a:p>
            <a:r>
              <a:rPr lang="es-419" sz="1050" b="1" dirty="0">
                <a:solidFill>
                  <a:srgbClr val="002060"/>
                </a:solidFill>
                <a:latin typeface="Montserrat Light"/>
                <a:ea typeface="Montserrat Light"/>
                <a:cs typeface="Montserrat Light"/>
                <a:sym typeface="Montserrat Light"/>
              </a:rPr>
              <a:t>INGEI 2017</a:t>
            </a:r>
            <a:endParaRPr lang="es-419" sz="1050" b="1" dirty="0"/>
          </a:p>
        </p:txBody>
      </p:sp>
    </p:spTree>
    <p:extLst>
      <p:ext uri="{BB962C8B-B14F-4D97-AF65-F5344CB8AC3E}">
        <p14:creationId xmlns:p14="http://schemas.microsoft.com/office/powerpoint/2010/main" val="822557913"/>
      </p:ext>
    </p:extLst>
  </p:cSld>
  <p:clrMapOvr>
    <a:masterClrMapping/>
  </p:clrMapOvr>
  <mc:AlternateContent xmlns:mc="http://schemas.openxmlformats.org/markup-compatibility/2006" xmlns:p14="http://schemas.microsoft.com/office/powerpoint/2010/main">
    <mc:Choice Requires="p14">
      <p:transition p14:dur="30" advTm="5388"/>
    </mc:Choice>
    <mc:Fallback xmlns="">
      <p:transition advTm="5388"/>
    </mc:Fallback>
  </mc:AlternateContent>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1284</Words>
  <Application>Microsoft Office PowerPoint</Application>
  <PresentationFormat>Presentación en pantalla (16:9)</PresentationFormat>
  <Paragraphs>83</Paragraphs>
  <Slides>26</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Wingdings</vt:lpstr>
      <vt:lpstr>Montserrat Light</vt:lpstr>
      <vt:lpstr>Montserrat</vt:lpstr>
      <vt:lpstr>Arial</vt:lpstr>
      <vt:lpstr>Calibri</vt:lpstr>
      <vt:lpstr>Tema de Office</vt:lpstr>
      <vt:lpstr>Ministerio del Ambiente y Desarrollo Sostenible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Sector AFOLU    - Agricultura y Ganadería  - UTCUTS    </vt:lpstr>
      <vt:lpstr>     </vt:lpstr>
      <vt:lpstr>     </vt:lpstr>
      <vt:lpstr>    </vt:lpstr>
      <vt:lpstr>    </vt:lpstr>
      <vt:lpstr>    </vt:lpstr>
      <vt:lpstr>Mejoras logradas en el Tercer Informe Bienal de Actualización (IBA3)     </vt:lpstr>
      <vt:lpstr>Presentación de PowerPoint</vt:lpstr>
      <vt:lpstr>  Sector Agricultura y Ganadería  • Desagregación de la población del ganado vacuno por grupo etario, teniendo en cuenta las siguientes subcategorías de ganado: vacas lecheras, vacas, vaquillas, toros, novillos, desmamantes machos, desmamantes hembras, terneros y bueyes.   • Mayor exhaustividad en las poblaciones animales existentes en el país, con la inclusión del número de cabezas de búfalos y de mulas y asnos.   • Ajuste de los factores de emisión de ganado vacuno para la categoría fermentación entérica, implementando parámetros basados en el juicio de expertos nacionales y SENACSA, así como el ajuste de otros valore y el ajuste de otros valores por defecto de las Directrices del IPCC 2006.       </vt:lpstr>
      <vt:lpstr>Sector UTCUTS  • Elaboración, por vez primera, de una sección de representación de tierras considerando las seis categorías de uso de la tierra, que permitió la mejor aplicación de datos de actividad de usos y cambios de uso de la tierra incrementando la transparencia del inventario.   • Mayor exhaustividad, con la estimación de las seis categorías de tierras indicadas en las Directrices del IPCC de 2006.    </vt:lpstr>
      <vt:lpstr>Sector UTCUTS  • Elaboración, por vez primera, de una sección de representación de tierras considerando las seis categorías de uso de la tierra, que permitió la mejor aplicación de datos de actividad de usos y cambios de uso de la tierra incrementando la transparencia del inventario.   • Mayor exhaustividad, con la estimación de las seis categorías de tierras indicadas en las Directrices del IPCC de 2006.   • Estimación del cambio de la existencia de carbono en el depósito de biomasa, con nuevos datos de la remedición del IFN 2019, para las subcategorías que incluyen el cambio por pérdida de superficies de tierras forestales.   • Tierras forestales, actualización de valores de superficies consideradas gestionadas. Mejor desagregación de los datos de plantaciones forestales teniendo en cuenta el incremento medio anual. Utilización de valores de extracción de madera combustible del Sistema de Información Energética Nacional (VMME).  </vt:lpstr>
      <vt:lpstr>Sector UTCUTS  • Tierras de cultivo, se estimó el depósito de suelos minerales teniendo en cuenta la desagregación de los cultivos según su tipo de gestión, en cultivos con sistemas de siembra convencional y cultivos con sistemas de siembra directa. Se estimó el depósito de materia orgánica muerta con valores de existencia de C del IFN 2015.         </vt:lpstr>
      <vt:lpstr>Sector UTCUTS   • Pastizales, fue calculada por primera vez esta categoria. Se estimó el depósito de suelos minerales teniendo en cuenta la desagregación de pastizales según su tipo de gestión, en pastizales mejorados y pastizales moderadamente degradados. Además, se estimó el depósito de materia orgánica muerta con valores de existencia de C del IFN 2015.  • Humedales, esta categoria fue calculada por primera vez.   • Asentamientos, primera vez que se calcula la subcategoría de tierras convertidas en asentamientos, específicamente la de tierras forestales convertidas en asentamientos.  • Otras tierras, ajuste en la definición de la categoría cumpliendo con lo estipulado en las Directrices del IPCC de 2006. Estimación del depósito de suelos minerales teniendo en cuenta valores por defecto.       </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del Ambiente y Desarrollo Sostenible</dc:title>
  <dc:creator>ROSEL</dc:creator>
  <cp:lastModifiedBy>celeste gonzalez</cp:lastModifiedBy>
  <cp:revision>60</cp:revision>
  <dcterms:created xsi:type="dcterms:W3CDTF">2012-07-30T22:48:03Z</dcterms:created>
  <dcterms:modified xsi:type="dcterms:W3CDTF">2021-12-16T11:59:19Z</dcterms:modified>
</cp:coreProperties>
</file>