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9" r:id="rId3"/>
    <p:sldId id="257" r:id="rId4"/>
    <p:sldId id="272" r:id="rId5"/>
    <p:sldId id="280" r:id="rId6"/>
    <p:sldId id="281" r:id="rId7"/>
    <p:sldId id="273" r:id="rId8"/>
    <p:sldId id="270" r:id="rId9"/>
    <p:sldId id="277" r:id="rId10"/>
    <p:sldId id="258" r:id="rId11"/>
    <p:sldId id="259" r:id="rId12"/>
    <p:sldId id="260" r:id="rId13"/>
    <p:sldId id="265" r:id="rId14"/>
    <p:sldId id="261" r:id="rId15"/>
    <p:sldId id="266" r:id="rId16"/>
    <p:sldId id="262" r:id="rId17"/>
    <p:sldId id="267" r:id="rId18"/>
    <p:sldId id="263" r:id="rId19"/>
    <p:sldId id="268" r:id="rId20"/>
    <p:sldId id="264" r:id="rId21"/>
    <p:sldId id="276" r:id="rId22"/>
    <p:sldId id="275" r:id="rId23"/>
    <p:sldId id="271" r:id="rId24"/>
    <p:sldId id="279" r:id="rId25"/>
  </p:sldIdLst>
  <p:sldSz cx="12192000" cy="6858000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6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49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5BDDEA-FE29-4495-9DEE-0B5EE6E1970C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Y"/>
        </a:p>
      </dgm:t>
    </dgm:pt>
    <dgm:pt modelId="{71313BF6-CE43-427C-A592-A5B7D5BF8C0A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PY" sz="2400" b="1" dirty="0" smtClean="0"/>
            <a:t>FASE 1 </a:t>
          </a:r>
        </a:p>
        <a:p>
          <a:r>
            <a:rPr lang="es-PY" sz="2400" dirty="0" smtClean="0"/>
            <a:t>Acuerdo interinstitucional</a:t>
          </a:r>
          <a:endParaRPr lang="es-PY" sz="2400" dirty="0"/>
        </a:p>
      </dgm:t>
    </dgm:pt>
    <dgm:pt modelId="{5C547FB7-9153-4292-9714-FE9EDD4B96BE}" type="parTrans" cxnId="{7C1EBC8D-312F-4C2D-BAB9-A4AC2C844E6F}">
      <dgm:prSet/>
      <dgm:spPr/>
      <dgm:t>
        <a:bodyPr/>
        <a:lstStyle/>
        <a:p>
          <a:endParaRPr lang="es-PY"/>
        </a:p>
      </dgm:t>
    </dgm:pt>
    <dgm:pt modelId="{0544F373-F444-46A9-A36A-FBB4EF69C544}" type="sibTrans" cxnId="{7C1EBC8D-312F-4C2D-BAB9-A4AC2C844E6F}">
      <dgm:prSet/>
      <dgm:spPr/>
      <dgm:t>
        <a:bodyPr/>
        <a:lstStyle/>
        <a:p>
          <a:endParaRPr lang="es-PY"/>
        </a:p>
      </dgm:t>
    </dgm:pt>
    <dgm:pt modelId="{BEDB79AF-3EB5-43D3-9D81-D63CC2E07A7D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PY" sz="2400" b="1" dirty="0" smtClean="0"/>
            <a:t>FASE 2 </a:t>
          </a:r>
        </a:p>
        <a:p>
          <a:r>
            <a:rPr lang="es-PY" sz="2400" dirty="0" smtClean="0"/>
            <a:t>Planilla 1</a:t>
          </a:r>
        </a:p>
        <a:p>
          <a:r>
            <a:rPr lang="es-PY" sz="2400" dirty="0" smtClean="0"/>
            <a:t>Planilla 2 </a:t>
          </a:r>
        </a:p>
        <a:p>
          <a:r>
            <a:rPr lang="es-PY" sz="2400" dirty="0" smtClean="0"/>
            <a:t>Planilla 3</a:t>
          </a:r>
        </a:p>
        <a:p>
          <a:r>
            <a:rPr lang="es-PY" sz="2400" dirty="0" smtClean="0"/>
            <a:t>Planilla 4 </a:t>
          </a:r>
          <a:endParaRPr lang="es-PY" sz="2400" dirty="0"/>
        </a:p>
      </dgm:t>
    </dgm:pt>
    <dgm:pt modelId="{1AE002C0-7675-4868-A7C1-CD8F34A57B23}" type="parTrans" cxnId="{CAF16144-EB0B-41AD-995F-CAAB04116BE5}">
      <dgm:prSet/>
      <dgm:spPr/>
      <dgm:t>
        <a:bodyPr/>
        <a:lstStyle/>
        <a:p>
          <a:endParaRPr lang="es-PY"/>
        </a:p>
      </dgm:t>
    </dgm:pt>
    <dgm:pt modelId="{657BB6F8-8D15-44E9-8EF4-B64EE9BAC6C8}" type="sibTrans" cxnId="{CAF16144-EB0B-41AD-995F-CAAB04116BE5}">
      <dgm:prSet/>
      <dgm:spPr/>
      <dgm:t>
        <a:bodyPr/>
        <a:lstStyle/>
        <a:p>
          <a:endParaRPr lang="es-PY"/>
        </a:p>
      </dgm:t>
    </dgm:pt>
    <dgm:pt modelId="{56243BF5-2B60-4BBA-BC7D-974CBA04C6EF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PY" b="1" dirty="0" smtClean="0"/>
            <a:t>FASE 3</a:t>
          </a:r>
        </a:p>
        <a:p>
          <a:r>
            <a:rPr lang="es-PY" dirty="0" smtClean="0"/>
            <a:t>Planilla 5</a:t>
          </a:r>
        </a:p>
        <a:p>
          <a:r>
            <a:rPr lang="es-PY" dirty="0" smtClean="0"/>
            <a:t>Planilla 6</a:t>
          </a:r>
        </a:p>
        <a:p>
          <a:r>
            <a:rPr lang="es-PY" dirty="0" smtClean="0"/>
            <a:t>Planilla 7</a:t>
          </a:r>
          <a:endParaRPr lang="es-PY" dirty="0"/>
        </a:p>
      </dgm:t>
    </dgm:pt>
    <dgm:pt modelId="{A07E3067-5B87-428B-8718-6D984CBAF1A4}" type="parTrans" cxnId="{468C7FD4-2D05-4A80-9AFC-B6EA86F02FC3}">
      <dgm:prSet/>
      <dgm:spPr/>
      <dgm:t>
        <a:bodyPr/>
        <a:lstStyle/>
        <a:p>
          <a:endParaRPr lang="es-PY"/>
        </a:p>
      </dgm:t>
    </dgm:pt>
    <dgm:pt modelId="{5EC304DA-944B-46B9-9261-6BF27888590F}" type="sibTrans" cxnId="{468C7FD4-2D05-4A80-9AFC-B6EA86F02FC3}">
      <dgm:prSet/>
      <dgm:spPr/>
      <dgm:t>
        <a:bodyPr/>
        <a:lstStyle/>
        <a:p>
          <a:endParaRPr lang="es-PY"/>
        </a:p>
      </dgm:t>
    </dgm:pt>
    <dgm:pt modelId="{D3A5130D-FE54-4A63-B640-CE79FF745ACC}">
      <dgm:prSet phldrT="[Texto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PY" sz="2400" b="1" dirty="0" smtClean="0"/>
            <a:t>FASE 4</a:t>
          </a:r>
        </a:p>
        <a:p>
          <a:r>
            <a:rPr lang="es-PY" sz="2400" dirty="0" smtClean="0"/>
            <a:t>Planilla 8</a:t>
          </a:r>
        </a:p>
        <a:p>
          <a:r>
            <a:rPr lang="es-PY" sz="2400" dirty="0" smtClean="0"/>
            <a:t>Planilla 9</a:t>
          </a:r>
        </a:p>
        <a:p>
          <a:endParaRPr lang="es-PY" sz="2400" dirty="0"/>
        </a:p>
      </dgm:t>
    </dgm:pt>
    <dgm:pt modelId="{788629E9-720E-4AE6-B1B8-58852D1E5478}" type="parTrans" cxnId="{0F2AA427-5B3E-4503-B76C-15DE25988EEA}">
      <dgm:prSet/>
      <dgm:spPr/>
      <dgm:t>
        <a:bodyPr/>
        <a:lstStyle/>
        <a:p>
          <a:endParaRPr lang="es-PY"/>
        </a:p>
      </dgm:t>
    </dgm:pt>
    <dgm:pt modelId="{25BCD78C-9E0A-4A8E-A289-ACE12976BCEA}" type="sibTrans" cxnId="{0F2AA427-5B3E-4503-B76C-15DE25988EEA}">
      <dgm:prSet/>
      <dgm:spPr/>
      <dgm:t>
        <a:bodyPr/>
        <a:lstStyle/>
        <a:p>
          <a:endParaRPr lang="es-PY"/>
        </a:p>
      </dgm:t>
    </dgm:pt>
    <dgm:pt modelId="{BEB51735-FA6E-45F9-BE35-A651600E9D0F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PY" sz="2400" b="1" dirty="0" smtClean="0"/>
            <a:t>FASE 5</a:t>
          </a:r>
        </a:p>
        <a:p>
          <a:r>
            <a:rPr lang="es-PY" sz="2400" dirty="0" smtClean="0"/>
            <a:t>Planilla 10</a:t>
          </a:r>
        </a:p>
        <a:p>
          <a:endParaRPr lang="es-PY" sz="2400" dirty="0"/>
        </a:p>
      </dgm:t>
    </dgm:pt>
    <dgm:pt modelId="{98EF64DD-548A-4176-9FED-D174C6A1A974}" type="parTrans" cxnId="{A9F566D2-AB06-40C9-984A-AE3A0EF8AB1E}">
      <dgm:prSet/>
      <dgm:spPr/>
      <dgm:t>
        <a:bodyPr/>
        <a:lstStyle/>
        <a:p>
          <a:endParaRPr lang="es-PY"/>
        </a:p>
      </dgm:t>
    </dgm:pt>
    <dgm:pt modelId="{28DFD925-AA57-4394-A55B-4FC57D327FCF}" type="sibTrans" cxnId="{A9F566D2-AB06-40C9-984A-AE3A0EF8AB1E}">
      <dgm:prSet/>
      <dgm:spPr/>
      <dgm:t>
        <a:bodyPr/>
        <a:lstStyle/>
        <a:p>
          <a:endParaRPr lang="es-PY"/>
        </a:p>
      </dgm:t>
    </dgm:pt>
    <dgm:pt modelId="{6459F648-F559-4CC2-80ED-29F42B282277}" type="pres">
      <dgm:prSet presAssocID="{B05BDDEA-FE29-4495-9DEE-0B5EE6E197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112DE9ED-7CA4-4D71-9E0C-54A592D7B596}" type="pres">
      <dgm:prSet presAssocID="{71313BF6-CE43-427C-A592-A5B7D5BF8C0A}" presName="node" presStyleLbl="node1" presStyleIdx="0" presStyleCnt="5" custScaleX="133058" custScaleY="174822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64FAEB45-79E9-466D-9606-5F48D124C89B}" type="pres">
      <dgm:prSet presAssocID="{0544F373-F444-46A9-A36A-FBB4EF69C544}" presName="sibTrans" presStyleLbl="sibTrans2D1" presStyleIdx="0" presStyleCnt="4"/>
      <dgm:spPr/>
      <dgm:t>
        <a:bodyPr/>
        <a:lstStyle/>
        <a:p>
          <a:endParaRPr lang="es-PY"/>
        </a:p>
      </dgm:t>
    </dgm:pt>
    <dgm:pt modelId="{A0033E73-BAEC-4D17-A3DD-5072B7FF1B92}" type="pres">
      <dgm:prSet presAssocID="{0544F373-F444-46A9-A36A-FBB4EF69C544}" presName="connectorText" presStyleLbl="sibTrans2D1" presStyleIdx="0" presStyleCnt="4"/>
      <dgm:spPr/>
      <dgm:t>
        <a:bodyPr/>
        <a:lstStyle/>
        <a:p>
          <a:endParaRPr lang="es-PY"/>
        </a:p>
      </dgm:t>
    </dgm:pt>
    <dgm:pt modelId="{93F635D0-4570-4F41-A5C8-E47BC75A705A}" type="pres">
      <dgm:prSet presAssocID="{BEDB79AF-3EB5-43D3-9D81-D63CC2E07A7D}" presName="node" presStyleLbl="node1" presStyleIdx="1" presStyleCnt="5" custScaleX="122593" custScaleY="210504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2D4EFC12-D55E-426A-B64E-3C5CB9C77E64}" type="pres">
      <dgm:prSet presAssocID="{657BB6F8-8D15-44E9-8EF4-B64EE9BAC6C8}" presName="sibTrans" presStyleLbl="sibTrans2D1" presStyleIdx="1" presStyleCnt="4"/>
      <dgm:spPr/>
      <dgm:t>
        <a:bodyPr/>
        <a:lstStyle/>
        <a:p>
          <a:endParaRPr lang="es-PY"/>
        </a:p>
      </dgm:t>
    </dgm:pt>
    <dgm:pt modelId="{DF82C310-38CC-4DA4-936D-14DF1ECD33E3}" type="pres">
      <dgm:prSet presAssocID="{657BB6F8-8D15-44E9-8EF4-B64EE9BAC6C8}" presName="connectorText" presStyleLbl="sibTrans2D1" presStyleIdx="1" presStyleCnt="4"/>
      <dgm:spPr/>
      <dgm:t>
        <a:bodyPr/>
        <a:lstStyle/>
        <a:p>
          <a:endParaRPr lang="es-PY"/>
        </a:p>
      </dgm:t>
    </dgm:pt>
    <dgm:pt modelId="{BA00E067-C6CC-4EE8-BD28-12A4AF28213A}" type="pres">
      <dgm:prSet presAssocID="{56243BF5-2B60-4BBA-BC7D-974CBA04C6EF}" presName="node" presStyleLbl="node1" presStyleIdx="2" presStyleCnt="5" custScaleX="118721" custScaleY="183319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B9B16B57-8B61-4514-A822-1325D1955EEA}" type="pres">
      <dgm:prSet presAssocID="{5EC304DA-944B-46B9-9261-6BF27888590F}" presName="sibTrans" presStyleLbl="sibTrans2D1" presStyleIdx="2" presStyleCnt="4"/>
      <dgm:spPr/>
      <dgm:t>
        <a:bodyPr/>
        <a:lstStyle/>
        <a:p>
          <a:endParaRPr lang="es-PY"/>
        </a:p>
      </dgm:t>
    </dgm:pt>
    <dgm:pt modelId="{616FC167-E0DC-4ABC-84D0-48DFA0C3488D}" type="pres">
      <dgm:prSet presAssocID="{5EC304DA-944B-46B9-9261-6BF27888590F}" presName="connectorText" presStyleLbl="sibTrans2D1" presStyleIdx="2" presStyleCnt="4"/>
      <dgm:spPr/>
      <dgm:t>
        <a:bodyPr/>
        <a:lstStyle/>
        <a:p>
          <a:endParaRPr lang="es-PY"/>
        </a:p>
      </dgm:t>
    </dgm:pt>
    <dgm:pt modelId="{65B045B7-F581-4599-879C-A53217DE0867}" type="pres">
      <dgm:prSet presAssocID="{D3A5130D-FE54-4A63-B640-CE79FF745ACC}" presName="node" presStyleLbl="node1" presStyleIdx="3" presStyleCnt="5" custScaleX="126369" custScaleY="191381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5F5E9630-DEC3-4881-85AA-9495584CDA73}" type="pres">
      <dgm:prSet presAssocID="{25BCD78C-9E0A-4A8E-A289-ACE12976BCEA}" presName="sibTrans" presStyleLbl="sibTrans2D1" presStyleIdx="3" presStyleCnt="4"/>
      <dgm:spPr/>
      <dgm:t>
        <a:bodyPr/>
        <a:lstStyle/>
        <a:p>
          <a:endParaRPr lang="es-PY"/>
        </a:p>
      </dgm:t>
    </dgm:pt>
    <dgm:pt modelId="{53FF6279-5472-4941-A55A-70D003D6EB17}" type="pres">
      <dgm:prSet presAssocID="{25BCD78C-9E0A-4A8E-A289-ACE12976BCEA}" presName="connectorText" presStyleLbl="sibTrans2D1" presStyleIdx="3" presStyleCnt="4"/>
      <dgm:spPr/>
      <dgm:t>
        <a:bodyPr/>
        <a:lstStyle/>
        <a:p>
          <a:endParaRPr lang="es-PY"/>
        </a:p>
      </dgm:t>
    </dgm:pt>
    <dgm:pt modelId="{950FF941-7504-447C-99B1-E29EB40C3A39}" type="pres">
      <dgm:prSet presAssocID="{BEB51735-FA6E-45F9-BE35-A651600E9D0F}" presName="node" presStyleLbl="node1" presStyleIdx="4" presStyleCnt="5" custScaleY="182541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</dgm:ptLst>
  <dgm:cxnLst>
    <dgm:cxn modelId="{468C7FD4-2D05-4A80-9AFC-B6EA86F02FC3}" srcId="{B05BDDEA-FE29-4495-9DEE-0B5EE6E1970C}" destId="{56243BF5-2B60-4BBA-BC7D-974CBA04C6EF}" srcOrd="2" destOrd="0" parTransId="{A07E3067-5B87-428B-8718-6D984CBAF1A4}" sibTransId="{5EC304DA-944B-46B9-9261-6BF27888590F}"/>
    <dgm:cxn modelId="{A1317FBF-E362-4608-B4D8-24A99F5F1A99}" type="presOf" srcId="{657BB6F8-8D15-44E9-8EF4-B64EE9BAC6C8}" destId="{2D4EFC12-D55E-426A-B64E-3C5CB9C77E64}" srcOrd="0" destOrd="0" presId="urn:microsoft.com/office/officeart/2005/8/layout/process5"/>
    <dgm:cxn modelId="{7C1EBC8D-312F-4C2D-BAB9-A4AC2C844E6F}" srcId="{B05BDDEA-FE29-4495-9DEE-0B5EE6E1970C}" destId="{71313BF6-CE43-427C-A592-A5B7D5BF8C0A}" srcOrd="0" destOrd="0" parTransId="{5C547FB7-9153-4292-9714-FE9EDD4B96BE}" sibTransId="{0544F373-F444-46A9-A36A-FBB4EF69C544}"/>
    <dgm:cxn modelId="{D1FB55CF-AEA6-4ED0-8E5C-D1A8FD9AF243}" type="presOf" srcId="{0544F373-F444-46A9-A36A-FBB4EF69C544}" destId="{64FAEB45-79E9-466D-9606-5F48D124C89B}" srcOrd="0" destOrd="0" presId="urn:microsoft.com/office/officeart/2005/8/layout/process5"/>
    <dgm:cxn modelId="{AA8FAD1F-E165-42EB-84A2-C67F8403EB3A}" type="presOf" srcId="{56243BF5-2B60-4BBA-BC7D-974CBA04C6EF}" destId="{BA00E067-C6CC-4EE8-BD28-12A4AF28213A}" srcOrd="0" destOrd="0" presId="urn:microsoft.com/office/officeart/2005/8/layout/process5"/>
    <dgm:cxn modelId="{0F2AA427-5B3E-4503-B76C-15DE25988EEA}" srcId="{B05BDDEA-FE29-4495-9DEE-0B5EE6E1970C}" destId="{D3A5130D-FE54-4A63-B640-CE79FF745ACC}" srcOrd="3" destOrd="0" parTransId="{788629E9-720E-4AE6-B1B8-58852D1E5478}" sibTransId="{25BCD78C-9E0A-4A8E-A289-ACE12976BCEA}"/>
    <dgm:cxn modelId="{A9F566D2-AB06-40C9-984A-AE3A0EF8AB1E}" srcId="{B05BDDEA-FE29-4495-9DEE-0B5EE6E1970C}" destId="{BEB51735-FA6E-45F9-BE35-A651600E9D0F}" srcOrd="4" destOrd="0" parTransId="{98EF64DD-548A-4176-9FED-D174C6A1A974}" sibTransId="{28DFD925-AA57-4394-A55B-4FC57D327FCF}"/>
    <dgm:cxn modelId="{C1EC51B5-EB98-4E80-83FF-A92CA4B140E0}" type="presOf" srcId="{71313BF6-CE43-427C-A592-A5B7D5BF8C0A}" destId="{112DE9ED-7CA4-4D71-9E0C-54A592D7B596}" srcOrd="0" destOrd="0" presId="urn:microsoft.com/office/officeart/2005/8/layout/process5"/>
    <dgm:cxn modelId="{9E134713-2E19-4766-AFDA-85D311119552}" type="presOf" srcId="{B05BDDEA-FE29-4495-9DEE-0B5EE6E1970C}" destId="{6459F648-F559-4CC2-80ED-29F42B282277}" srcOrd="0" destOrd="0" presId="urn:microsoft.com/office/officeart/2005/8/layout/process5"/>
    <dgm:cxn modelId="{0B9F2516-8A08-4435-8FCA-BD6584773297}" type="presOf" srcId="{5EC304DA-944B-46B9-9261-6BF27888590F}" destId="{B9B16B57-8B61-4514-A822-1325D1955EEA}" srcOrd="0" destOrd="0" presId="urn:microsoft.com/office/officeart/2005/8/layout/process5"/>
    <dgm:cxn modelId="{DFAA2120-D41A-4F23-B9BE-47187DE72506}" type="presOf" srcId="{5EC304DA-944B-46B9-9261-6BF27888590F}" destId="{616FC167-E0DC-4ABC-84D0-48DFA0C3488D}" srcOrd="1" destOrd="0" presId="urn:microsoft.com/office/officeart/2005/8/layout/process5"/>
    <dgm:cxn modelId="{0E143F5F-7EC9-40E7-B83C-B6A10F83D356}" type="presOf" srcId="{25BCD78C-9E0A-4A8E-A289-ACE12976BCEA}" destId="{5F5E9630-DEC3-4881-85AA-9495584CDA73}" srcOrd="0" destOrd="0" presId="urn:microsoft.com/office/officeart/2005/8/layout/process5"/>
    <dgm:cxn modelId="{A6B27640-93E9-4EA0-BB24-90DBC6A1256C}" type="presOf" srcId="{D3A5130D-FE54-4A63-B640-CE79FF745ACC}" destId="{65B045B7-F581-4599-879C-A53217DE0867}" srcOrd="0" destOrd="0" presId="urn:microsoft.com/office/officeart/2005/8/layout/process5"/>
    <dgm:cxn modelId="{2CCEE08E-C91C-49DC-A4AF-977677F9E23A}" type="presOf" srcId="{BEB51735-FA6E-45F9-BE35-A651600E9D0F}" destId="{950FF941-7504-447C-99B1-E29EB40C3A39}" srcOrd="0" destOrd="0" presId="urn:microsoft.com/office/officeart/2005/8/layout/process5"/>
    <dgm:cxn modelId="{72BEEEEC-ABC2-4E58-BDC5-72E65376D855}" type="presOf" srcId="{BEDB79AF-3EB5-43D3-9D81-D63CC2E07A7D}" destId="{93F635D0-4570-4F41-A5C8-E47BC75A705A}" srcOrd="0" destOrd="0" presId="urn:microsoft.com/office/officeart/2005/8/layout/process5"/>
    <dgm:cxn modelId="{DBD9622B-CA2E-4F94-9E34-6F928D175CE0}" type="presOf" srcId="{657BB6F8-8D15-44E9-8EF4-B64EE9BAC6C8}" destId="{DF82C310-38CC-4DA4-936D-14DF1ECD33E3}" srcOrd="1" destOrd="0" presId="urn:microsoft.com/office/officeart/2005/8/layout/process5"/>
    <dgm:cxn modelId="{234AA0AB-1C67-4F88-BAD2-CB5426545122}" type="presOf" srcId="{25BCD78C-9E0A-4A8E-A289-ACE12976BCEA}" destId="{53FF6279-5472-4941-A55A-70D003D6EB17}" srcOrd="1" destOrd="0" presId="urn:microsoft.com/office/officeart/2005/8/layout/process5"/>
    <dgm:cxn modelId="{CAF16144-EB0B-41AD-995F-CAAB04116BE5}" srcId="{B05BDDEA-FE29-4495-9DEE-0B5EE6E1970C}" destId="{BEDB79AF-3EB5-43D3-9D81-D63CC2E07A7D}" srcOrd="1" destOrd="0" parTransId="{1AE002C0-7675-4868-A7C1-CD8F34A57B23}" sibTransId="{657BB6F8-8D15-44E9-8EF4-B64EE9BAC6C8}"/>
    <dgm:cxn modelId="{AF2FE21B-202A-4BA1-B789-BC8649905967}" type="presOf" srcId="{0544F373-F444-46A9-A36A-FBB4EF69C544}" destId="{A0033E73-BAEC-4D17-A3DD-5072B7FF1B92}" srcOrd="1" destOrd="0" presId="urn:microsoft.com/office/officeart/2005/8/layout/process5"/>
    <dgm:cxn modelId="{1CE14975-2154-43CD-BE8A-7261D81BCF9E}" type="presParOf" srcId="{6459F648-F559-4CC2-80ED-29F42B282277}" destId="{112DE9ED-7CA4-4D71-9E0C-54A592D7B596}" srcOrd="0" destOrd="0" presId="urn:microsoft.com/office/officeart/2005/8/layout/process5"/>
    <dgm:cxn modelId="{455B809D-D46D-49DC-BE36-A692CBA953E6}" type="presParOf" srcId="{6459F648-F559-4CC2-80ED-29F42B282277}" destId="{64FAEB45-79E9-466D-9606-5F48D124C89B}" srcOrd="1" destOrd="0" presId="urn:microsoft.com/office/officeart/2005/8/layout/process5"/>
    <dgm:cxn modelId="{7A09AD23-A3EE-463E-A3B3-765D52058BD8}" type="presParOf" srcId="{64FAEB45-79E9-466D-9606-5F48D124C89B}" destId="{A0033E73-BAEC-4D17-A3DD-5072B7FF1B92}" srcOrd="0" destOrd="0" presId="urn:microsoft.com/office/officeart/2005/8/layout/process5"/>
    <dgm:cxn modelId="{42B7F377-FE54-445D-812E-4834D10DB9CE}" type="presParOf" srcId="{6459F648-F559-4CC2-80ED-29F42B282277}" destId="{93F635D0-4570-4F41-A5C8-E47BC75A705A}" srcOrd="2" destOrd="0" presId="urn:microsoft.com/office/officeart/2005/8/layout/process5"/>
    <dgm:cxn modelId="{D9258326-0CEF-472D-BDBB-7FB358E43702}" type="presParOf" srcId="{6459F648-F559-4CC2-80ED-29F42B282277}" destId="{2D4EFC12-D55E-426A-B64E-3C5CB9C77E64}" srcOrd="3" destOrd="0" presId="urn:microsoft.com/office/officeart/2005/8/layout/process5"/>
    <dgm:cxn modelId="{7FF2EA21-326A-474D-8E01-81AE66534D6D}" type="presParOf" srcId="{2D4EFC12-D55E-426A-B64E-3C5CB9C77E64}" destId="{DF82C310-38CC-4DA4-936D-14DF1ECD33E3}" srcOrd="0" destOrd="0" presId="urn:microsoft.com/office/officeart/2005/8/layout/process5"/>
    <dgm:cxn modelId="{473447EB-E4C0-4865-8DF5-E538FCAE7C1F}" type="presParOf" srcId="{6459F648-F559-4CC2-80ED-29F42B282277}" destId="{BA00E067-C6CC-4EE8-BD28-12A4AF28213A}" srcOrd="4" destOrd="0" presId="urn:microsoft.com/office/officeart/2005/8/layout/process5"/>
    <dgm:cxn modelId="{2C3D12E7-8A0A-4230-BD42-BF6BA53479E6}" type="presParOf" srcId="{6459F648-F559-4CC2-80ED-29F42B282277}" destId="{B9B16B57-8B61-4514-A822-1325D1955EEA}" srcOrd="5" destOrd="0" presId="urn:microsoft.com/office/officeart/2005/8/layout/process5"/>
    <dgm:cxn modelId="{B610F047-7BDD-402E-A272-C157352BFC83}" type="presParOf" srcId="{B9B16B57-8B61-4514-A822-1325D1955EEA}" destId="{616FC167-E0DC-4ABC-84D0-48DFA0C3488D}" srcOrd="0" destOrd="0" presId="urn:microsoft.com/office/officeart/2005/8/layout/process5"/>
    <dgm:cxn modelId="{44F6E826-6B64-4096-B468-F6315750C445}" type="presParOf" srcId="{6459F648-F559-4CC2-80ED-29F42B282277}" destId="{65B045B7-F581-4599-879C-A53217DE0867}" srcOrd="6" destOrd="0" presId="urn:microsoft.com/office/officeart/2005/8/layout/process5"/>
    <dgm:cxn modelId="{DF905736-F306-47EB-AC3B-39C45249A7D4}" type="presParOf" srcId="{6459F648-F559-4CC2-80ED-29F42B282277}" destId="{5F5E9630-DEC3-4881-85AA-9495584CDA73}" srcOrd="7" destOrd="0" presId="urn:microsoft.com/office/officeart/2005/8/layout/process5"/>
    <dgm:cxn modelId="{EF1F7E02-BCB8-4C01-BBDD-43BE263A3758}" type="presParOf" srcId="{5F5E9630-DEC3-4881-85AA-9495584CDA73}" destId="{53FF6279-5472-4941-A55A-70D003D6EB17}" srcOrd="0" destOrd="0" presId="urn:microsoft.com/office/officeart/2005/8/layout/process5"/>
    <dgm:cxn modelId="{52738335-DC89-44F3-8AF7-F395A8779315}" type="presParOf" srcId="{6459F648-F559-4CC2-80ED-29F42B282277}" destId="{950FF941-7504-447C-99B1-E29EB40C3A39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ED758-BEAA-46F0-8775-B742ED7C8579}" type="datetimeFigureOut">
              <a:rPr lang="es-PY" smtClean="0"/>
              <a:t>30/7/2019</a:t>
            </a:fld>
            <a:endParaRPr lang="es-P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A804F-DDD2-427C-B009-0710507CD0A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67158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A804F-DDD2-427C-B009-0710507CD0A5}" type="slidenum">
              <a:rPr lang="es-PY" smtClean="0"/>
              <a:t>24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332721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9C45-05CE-421C-B61B-7CA14B67490E}" type="datetimeFigureOut">
              <a:rPr lang="es-PY" smtClean="0"/>
              <a:t>30/7/2019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C3AE-D095-48E2-B8E7-ADEBCDB9A39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91228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9C45-05CE-421C-B61B-7CA14B67490E}" type="datetimeFigureOut">
              <a:rPr lang="es-PY" smtClean="0"/>
              <a:t>30/7/2019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C3AE-D095-48E2-B8E7-ADEBCDB9A39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7749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9C45-05CE-421C-B61B-7CA14B67490E}" type="datetimeFigureOut">
              <a:rPr lang="es-PY" smtClean="0"/>
              <a:t>30/7/2019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C3AE-D095-48E2-B8E7-ADEBCDB9A39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91767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9C45-05CE-421C-B61B-7CA14B67490E}" type="datetimeFigureOut">
              <a:rPr lang="es-PY" smtClean="0"/>
              <a:t>30/7/2019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C3AE-D095-48E2-B8E7-ADEBCDB9A39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69018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9C45-05CE-421C-B61B-7CA14B67490E}" type="datetimeFigureOut">
              <a:rPr lang="es-PY" smtClean="0"/>
              <a:t>30/7/2019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C3AE-D095-48E2-B8E7-ADEBCDB9A39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9154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9C45-05CE-421C-B61B-7CA14B67490E}" type="datetimeFigureOut">
              <a:rPr lang="es-PY" smtClean="0"/>
              <a:t>30/7/2019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C3AE-D095-48E2-B8E7-ADEBCDB9A39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3833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9C45-05CE-421C-B61B-7CA14B67490E}" type="datetimeFigureOut">
              <a:rPr lang="es-PY" smtClean="0"/>
              <a:t>30/7/2019</a:t>
            </a:fld>
            <a:endParaRPr lang="es-P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C3AE-D095-48E2-B8E7-ADEBCDB9A39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846667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9C45-05CE-421C-B61B-7CA14B67490E}" type="datetimeFigureOut">
              <a:rPr lang="es-PY" smtClean="0"/>
              <a:t>30/7/2019</a:t>
            </a:fld>
            <a:endParaRPr lang="es-P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C3AE-D095-48E2-B8E7-ADEBCDB9A39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34279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9C45-05CE-421C-B61B-7CA14B67490E}" type="datetimeFigureOut">
              <a:rPr lang="es-PY" smtClean="0"/>
              <a:t>30/7/2019</a:t>
            </a:fld>
            <a:endParaRPr lang="es-P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C3AE-D095-48E2-B8E7-ADEBCDB9A39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41321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9C45-05CE-421C-B61B-7CA14B67490E}" type="datetimeFigureOut">
              <a:rPr lang="es-PY" smtClean="0"/>
              <a:t>30/7/2019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C3AE-D095-48E2-B8E7-ADEBCDB9A39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14964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9C45-05CE-421C-B61B-7CA14B67490E}" type="datetimeFigureOut">
              <a:rPr lang="es-PY" smtClean="0"/>
              <a:t>30/7/2019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C3AE-D095-48E2-B8E7-ADEBCDB9A39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54029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39C45-05CE-421C-B61B-7CA14B67490E}" type="datetimeFigureOut">
              <a:rPr lang="es-PY" smtClean="0"/>
              <a:t>30/7/2019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0C3AE-D095-48E2-B8E7-ADEBCDB9A39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96949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des.gov.py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://www.sen.gov.py/" TargetMode="External"/><Relationship Id="rId5" Type="http://schemas.openxmlformats.org/officeDocument/2006/relationships/image" Target="../media/image5.png"/><Relationship Id="rId10" Type="http://schemas.openxmlformats.org/officeDocument/2006/relationships/hyperlink" Target="http://www.mag.gov.py/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www.stp.gov.py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68907" y="426326"/>
            <a:ext cx="4835857" cy="611095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s-PY" dirty="0"/>
              <a:t>Introducción a la elaboración de </a:t>
            </a:r>
            <a:r>
              <a:rPr lang="es-PY" dirty="0" smtClean="0"/>
              <a:t>planes locales </a:t>
            </a:r>
            <a:r>
              <a:rPr lang="es-PY" dirty="0" smtClean="0"/>
              <a:t>de mitigación y </a:t>
            </a:r>
            <a:r>
              <a:rPr lang="es-PY" dirty="0"/>
              <a:t>adaptación ante el Cambio </a:t>
            </a:r>
            <a:r>
              <a:rPr lang="es-PY" dirty="0" smtClean="0"/>
              <a:t>Climático</a:t>
            </a:r>
            <a:endParaRPr lang="es-PY" dirty="0"/>
          </a:p>
        </p:txBody>
      </p:sp>
      <p:pic>
        <p:nvPicPr>
          <p:cNvPr id="3" name="Marcador de contenido 3"/>
          <p:cNvPicPr>
            <a:picLocks noChangeAspect="1"/>
          </p:cNvPicPr>
          <p:nvPr/>
        </p:nvPicPr>
        <p:blipFill rotWithShape="1">
          <a:blip r:embed="rId2"/>
          <a:srcRect l="21822" t="16648" r="10617" b="7286"/>
          <a:stretch/>
        </p:blipFill>
        <p:spPr>
          <a:xfrm>
            <a:off x="5910334" y="426326"/>
            <a:ext cx="6161114" cy="390001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044" y="6306561"/>
            <a:ext cx="1044662" cy="3600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7275" y="4635034"/>
            <a:ext cx="2500685" cy="8292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8051" t="24845" r="5797" b="22288"/>
          <a:stretch/>
        </p:blipFill>
        <p:spPr>
          <a:xfrm>
            <a:off x="5829185" y="5369278"/>
            <a:ext cx="2592288" cy="6480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6918" y="5282557"/>
            <a:ext cx="1128142" cy="8953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9185" y="4686631"/>
            <a:ext cx="2034935" cy="55498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9185" y="6071942"/>
            <a:ext cx="2243353" cy="56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7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PY" dirty="0" smtClean="0"/>
              <a:t>Elaboración del Plan Local de Adaptación.</a:t>
            </a:r>
            <a:br>
              <a:rPr lang="es-PY" dirty="0" smtClean="0"/>
            </a:br>
            <a:r>
              <a:rPr lang="es-PY" dirty="0" smtClean="0"/>
              <a:t>Fases</a:t>
            </a:r>
            <a:endParaRPr lang="es-PY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833" t="40917" r="13114" b="6103"/>
          <a:stretch/>
        </p:blipFill>
        <p:spPr>
          <a:xfrm>
            <a:off x="986659" y="1854464"/>
            <a:ext cx="10209889" cy="42207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553433" y="5911404"/>
            <a:ext cx="1310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 smtClean="0"/>
              <a:t>Fuente (5)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94674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04717"/>
            <a:ext cx="10515600" cy="173924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PY" dirty="0" smtClean="0"/>
              <a:t>FASE 1: PLANIFICAR LAS ACTIVIDADES PARA EL DISEÑO DEL PLAN LOCAL DE ADAPTACIÓN</a:t>
            </a:r>
            <a:endParaRPr lang="es-PY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639" t="29967" r="27258" b="18534"/>
          <a:stretch/>
        </p:blipFill>
        <p:spPr>
          <a:xfrm>
            <a:off x="7414655" y="1943961"/>
            <a:ext cx="4604037" cy="3324076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838200" y="2071289"/>
            <a:ext cx="74323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Y" dirty="0" smtClean="0"/>
              <a:t>CONTENIDO</a:t>
            </a:r>
          </a:p>
          <a:p>
            <a:r>
              <a:rPr lang="es-PY" dirty="0" smtClean="0"/>
              <a:t>Lograr un acuerdo interinstitucional.</a:t>
            </a:r>
          </a:p>
          <a:p>
            <a:r>
              <a:rPr lang="es-PY" dirty="0" smtClean="0"/>
              <a:t>Definir los compromisos y modos de ejecutar el Plan.</a:t>
            </a:r>
          </a:p>
          <a:p>
            <a:r>
              <a:rPr lang="es-PY" dirty="0" smtClean="0"/>
              <a:t>Designar una instancia responsable.</a:t>
            </a:r>
          </a:p>
          <a:p>
            <a:r>
              <a:rPr lang="es-PY" dirty="0" smtClean="0"/>
              <a:t>Involucrar a instancias del Gobierno Local y referentes.</a:t>
            </a:r>
          </a:p>
          <a:p>
            <a:r>
              <a:rPr lang="es-PY" dirty="0" smtClean="0"/>
              <a:t>Conformar un equipo técnico multidisciplinario.</a:t>
            </a:r>
          </a:p>
          <a:p>
            <a:r>
              <a:rPr lang="es-PY" dirty="0" smtClean="0"/>
              <a:t>Establecer un calendario de capacitación y trabajo.</a:t>
            </a:r>
          </a:p>
          <a:p>
            <a:r>
              <a:rPr lang="es-PY" dirty="0" smtClean="0"/>
              <a:t>Diseñar una estrategia de participación ciudadana. 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39830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3" y="365125"/>
            <a:ext cx="11101587" cy="169568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PY" dirty="0" smtClean="0"/>
              <a:t>FASE 2: IDENTIFICAR LA NECESIDAD DEL DISEÑO DEL PLAN DE ADAPTACIÓN PARA LOS GOBIERNOS LOCALES </a:t>
            </a:r>
            <a:endParaRPr lang="es-PY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822" t="16648" r="10617" b="7286"/>
          <a:stretch/>
        </p:blipFill>
        <p:spPr>
          <a:xfrm>
            <a:off x="6538131" y="2348022"/>
            <a:ext cx="5345994" cy="3384039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838200" y="2412486"/>
            <a:ext cx="64360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Y" dirty="0" smtClean="0"/>
              <a:t>CONTENIDO </a:t>
            </a:r>
          </a:p>
          <a:p>
            <a:r>
              <a:rPr lang="es-PY" dirty="0" smtClean="0"/>
              <a:t>Alcance y límite del Plan Local de Adaptación. </a:t>
            </a:r>
          </a:p>
          <a:p>
            <a:r>
              <a:rPr lang="es-PY" dirty="0" smtClean="0"/>
              <a:t>Identificar las amenazas (fenómenos climáticos). </a:t>
            </a:r>
          </a:p>
          <a:p>
            <a:r>
              <a:rPr lang="es-PY" dirty="0" smtClean="0"/>
              <a:t>Identificar los ejes de acción del Plan Local de Adaptación.</a:t>
            </a:r>
          </a:p>
          <a:p>
            <a:r>
              <a:rPr lang="es-PY" dirty="0" smtClean="0"/>
              <a:t>Identificación de impactos (exposición).</a:t>
            </a:r>
          </a:p>
          <a:p>
            <a:r>
              <a:rPr lang="es-PY" dirty="0" smtClean="0"/>
              <a:t>Determinar la capacidad y recursos del territorio. 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93034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/>
              <a:t>FASE 2. Planillas</a:t>
            </a:r>
            <a:endParaRPr lang="es-PY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Y" cap="all" dirty="0"/>
              <a:t>Planilla </a:t>
            </a:r>
            <a:r>
              <a:rPr lang="es-PY" cap="all" dirty="0" smtClean="0"/>
              <a:t>Nº 1</a:t>
            </a:r>
            <a:r>
              <a:rPr lang="es-PY" cap="all" dirty="0"/>
              <a:t>. </a:t>
            </a:r>
            <a:r>
              <a:rPr lang="es-PY" cap="all" dirty="0" err="1"/>
              <a:t>IdentificaciÓn</a:t>
            </a:r>
            <a:r>
              <a:rPr lang="es-PY" cap="all" dirty="0"/>
              <a:t> de las amenazas (fenómenos climáticos</a:t>
            </a:r>
            <a:r>
              <a:rPr lang="es-PY" cap="all" dirty="0" smtClean="0"/>
              <a:t>)</a:t>
            </a:r>
          </a:p>
          <a:p>
            <a:r>
              <a:rPr lang="es-PY" cap="all" dirty="0"/>
              <a:t>Planilla </a:t>
            </a:r>
            <a:r>
              <a:rPr lang="es-PY" cap="all" dirty="0" smtClean="0"/>
              <a:t>Nº 2</a:t>
            </a:r>
            <a:r>
              <a:rPr lang="es-PY" cap="all" dirty="0"/>
              <a:t>. Priorización de las actividades y sectores del Plan de </a:t>
            </a:r>
            <a:r>
              <a:rPr lang="es-PY" cap="all" dirty="0" smtClean="0"/>
              <a:t>Adaptación</a:t>
            </a:r>
          </a:p>
          <a:p>
            <a:r>
              <a:rPr lang="es-PY" cap="all" dirty="0"/>
              <a:t>Planilla </a:t>
            </a:r>
            <a:r>
              <a:rPr lang="es-PY" cap="all" dirty="0" smtClean="0"/>
              <a:t>Nº 3</a:t>
            </a:r>
            <a:r>
              <a:rPr lang="es-PY" cap="all" dirty="0"/>
              <a:t>. Identificación de impactos (exposición)</a:t>
            </a:r>
            <a:endParaRPr lang="es-PY" dirty="0"/>
          </a:p>
          <a:p>
            <a:r>
              <a:rPr lang="es-PY" cap="all" dirty="0"/>
              <a:t>Planilla Nº 4. DETERMINACIÓN DE LA Capacidad y LOS recursos del territorio</a:t>
            </a:r>
            <a:endParaRPr lang="es-PY" dirty="0"/>
          </a:p>
          <a:p>
            <a:endParaRPr lang="es-PY" dirty="0"/>
          </a:p>
          <a:p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95846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PY" dirty="0" smtClean="0"/>
              <a:t>FASE 3: IDENTIFICAR, EVALUAR Y PRIORIZAR LAS MEDIDAS DE ADAPTACIÓN </a:t>
            </a:r>
            <a:endParaRPr lang="es-PY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981" t="15759" r="21434" b="7583"/>
          <a:stretch/>
        </p:blipFill>
        <p:spPr>
          <a:xfrm>
            <a:off x="7096836" y="1847931"/>
            <a:ext cx="4910896" cy="4102975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838200" y="2016697"/>
            <a:ext cx="5685430" cy="4493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Y" dirty="0" smtClean="0"/>
              <a:t>CONTENIDO</a:t>
            </a:r>
          </a:p>
          <a:p>
            <a:r>
              <a:rPr lang="es-PY" dirty="0" smtClean="0"/>
              <a:t>Identificar las opciones de medidas adaptación.</a:t>
            </a:r>
          </a:p>
          <a:p>
            <a:r>
              <a:rPr lang="es-PY" dirty="0" smtClean="0"/>
              <a:t>Evaluar criterios de priorización de medidas de adaptación.</a:t>
            </a:r>
          </a:p>
          <a:p>
            <a:r>
              <a:rPr lang="es-PY" dirty="0" smtClean="0"/>
              <a:t>Priorizar de las opciones de medidas de adaptación.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67432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/>
              <a:t>FASE 3. Planillas</a:t>
            </a:r>
            <a:endParaRPr lang="es-P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Y" cap="all" dirty="0"/>
              <a:t>Planilla Nº 5. </a:t>
            </a:r>
            <a:r>
              <a:rPr lang="es-PY" cap="all" dirty="0" err="1"/>
              <a:t>IdentificaCIÓN</a:t>
            </a:r>
            <a:r>
              <a:rPr lang="es-PY" cap="all" dirty="0"/>
              <a:t> posibles de acciones de </a:t>
            </a:r>
            <a:r>
              <a:rPr lang="es-PY" cap="all" dirty="0" smtClean="0"/>
              <a:t>adaptación</a:t>
            </a:r>
          </a:p>
          <a:p>
            <a:r>
              <a:rPr lang="es-PY" cap="all" dirty="0"/>
              <a:t>Planilla Nº 6. </a:t>
            </a:r>
            <a:r>
              <a:rPr lang="es-PY" cap="all" dirty="0" err="1"/>
              <a:t>EvaluaCIÓN</a:t>
            </a:r>
            <a:r>
              <a:rPr lang="es-PY" cap="all" dirty="0"/>
              <a:t> </a:t>
            </a:r>
            <a:r>
              <a:rPr lang="es-PY" cap="all" dirty="0" err="1"/>
              <a:t>lOS</a:t>
            </a:r>
            <a:r>
              <a:rPr lang="es-PY" cap="all" dirty="0"/>
              <a:t> CRITERIOS DE SELECCIÓN LAS medidas de adaptación. </a:t>
            </a:r>
            <a:endParaRPr lang="es-PY" dirty="0"/>
          </a:p>
          <a:p>
            <a:r>
              <a:rPr lang="es-PY" cap="all" dirty="0"/>
              <a:t>Planilla Nº 7. PRIORIZACIÓN DE LAS medidas de adaptación. </a:t>
            </a:r>
            <a:endParaRPr lang="es-PY" dirty="0"/>
          </a:p>
          <a:p>
            <a:pPr marL="0" indent="0">
              <a:buNone/>
            </a:pP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39627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PY" dirty="0" smtClean="0"/>
              <a:t>FASE 4: IMPLEMENTAR LAS MEDIDAS DE ADAPTACIÓN</a:t>
            </a:r>
            <a:endParaRPr lang="es-PY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967" t="21087" r="30087" b="8471"/>
          <a:stretch/>
        </p:blipFill>
        <p:spPr>
          <a:xfrm>
            <a:off x="6974006" y="1884606"/>
            <a:ext cx="3384901" cy="394905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38199" y="2470245"/>
            <a:ext cx="50712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800" dirty="0" smtClean="0"/>
              <a:t>CONTENIDO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Y" sz="2800" dirty="0" smtClean="0"/>
              <a:t>Caracterizar de las medidas de adaptación.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Y" sz="2800" dirty="0" smtClean="0"/>
              <a:t>Diseñar de una Estrategia de implementación. </a:t>
            </a:r>
            <a:endParaRPr lang="es-PY" sz="2800" dirty="0"/>
          </a:p>
        </p:txBody>
      </p:sp>
    </p:spTree>
    <p:extLst>
      <p:ext uri="{BB962C8B-B14F-4D97-AF65-F5344CB8AC3E}">
        <p14:creationId xmlns:p14="http://schemas.microsoft.com/office/powerpoint/2010/main" val="10818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/>
              <a:t>FASE 4. Planillas</a:t>
            </a:r>
            <a:endParaRPr lang="es-P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Y" cap="all" dirty="0" smtClean="0"/>
              <a:t>Planilla Nº 8. </a:t>
            </a:r>
            <a:r>
              <a:rPr lang="es-PY" cap="all" dirty="0" err="1" smtClean="0"/>
              <a:t>CaracterizaCIÓN</a:t>
            </a:r>
            <a:r>
              <a:rPr lang="es-PY" cap="all" dirty="0" smtClean="0"/>
              <a:t> DE las acciones de adaptación </a:t>
            </a:r>
            <a:endParaRPr lang="es-PY" dirty="0" smtClean="0"/>
          </a:p>
          <a:p>
            <a:r>
              <a:rPr lang="es-PY" cap="all" dirty="0" smtClean="0"/>
              <a:t>Planilla Nº 9. Diseño de una Estrategia de Implementación  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68931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s-PY" dirty="0" smtClean="0"/>
              <a:t>FASE 5: MONITOREO, EVALUACIÓN Y ACTUALIZACIÓN DEL PLAN</a:t>
            </a:r>
            <a:endParaRPr lang="es-PY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615" t="23491" r="28537" b="8831"/>
          <a:stretch/>
        </p:blipFill>
        <p:spPr>
          <a:xfrm>
            <a:off x="7165075" y="1931933"/>
            <a:ext cx="4580908" cy="4267146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838200" y="2016697"/>
            <a:ext cx="5685430" cy="4493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Y" dirty="0" smtClean="0"/>
              <a:t>CONTENIDO</a:t>
            </a:r>
          </a:p>
          <a:p>
            <a:r>
              <a:rPr lang="es-PY" dirty="0" smtClean="0"/>
              <a:t>Identificar indicadores. Definir indicadores.</a:t>
            </a:r>
          </a:p>
          <a:p>
            <a:r>
              <a:rPr lang="es-PY" dirty="0" smtClean="0"/>
              <a:t>Establecer los datos de la línea de base.</a:t>
            </a:r>
          </a:p>
          <a:p>
            <a:r>
              <a:rPr lang="es-PY" dirty="0" smtClean="0"/>
              <a:t>Evaluar los cambios en los indicadores. ¿Hasta qué punto es válido y cómo se podría mejorar? 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400101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/>
              <a:t>FASE 5. Planillas</a:t>
            </a:r>
            <a:endParaRPr lang="es-P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Y" cap="all" dirty="0"/>
              <a:t>Planilla Nº10. ESTELECIMIENTO DE UN Sistema de monitoreo y evaluación</a:t>
            </a:r>
            <a:endParaRPr lang="es-PY" dirty="0"/>
          </a:p>
          <a:p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94454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PY" dirty="0" smtClean="0"/>
              <a:t>Objetivos</a:t>
            </a:r>
            <a:endParaRPr lang="es-P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PY" dirty="0" smtClean="0"/>
              <a:t>En esta sesión las personas participantes podrán:</a:t>
            </a:r>
          </a:p>
          <a:p>
            <a:r>
              <a:rPr lang="es-PY" dirty="0" smtClean="0"/>
              <a:t>Conocer las herramientas para elaborar planes de adaptación ante el Cambio Climático</a:t>
            </a:r>
          </a:p>
          <a:p>
            <a:r>
              <a:rPr lang="es-PY" dirty="0" smtClean="0"/>
              <a:t>Practicar a utilizar las planillas para elaborar un Plan Local de Adaptación ante el Cambio Climático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988075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81719733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201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PY" dirty="0" smtClean="0"/>
              <a:t>Condiciones habilitantes para elaborar y ejecutar el Plan Local de Adaptación</a:t>
            </a:r>
            <a:endParaRPr lang="es-P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65527"/>
            <a:ext cx="10515600" cy="3911435"/>
          </a:xfrm>
        </p:spPr>
        <p:txBody>
          <a:bodyPr>
            <a:normAutofit/>
          </a:bodyPr>
          <a:lstStyle/>
          <a:p>
            <a:r>
              <a:rPr lang="es-PY" dirty="0" smtClean="0"/>
              <a:t>Capacidades técnicas y humanas</a:t>
            </a:r>
          </a:p>
          <a:p>
            <a:pPr lvl="1"/>
            <a:r>
              <a:rPr lang="es-PY" dirty="0"/>
              <a:t>¿Contamos en la municipalidad con personal técnico capaz de elaborar y ejecutar este plan?</a:t>
            </a:r>
          </a:p>
          <a:p>
            <a:endParaRPr lang="es-PY" dirty="0"/>
          </a:p>
          <a:p>
            <a:pPr marL="0" indent="0">
              <a:buNone/>
            </a:pPr>
            <a:endParaRPr lang="es-PY" dirty="0" smtClean="0"/>
          </a:p>
          <a:p>
            <a:r>
              <a:rPr lang="es-PY" dirty="0" smtClean="0"/>
              <a:t>Capacidad financiera</a:t>
            </a:r>
          </a:p>
          <a:p>
            <a:pPr lvl="1"/>
            <a:r>
              <a:rPr lang="es-PY" dirty="0" smtClean="0"/>
              <a:t>¿Contamos en la municipalidad con los recursos financieros suficientes para ejecutar los proyectos contemplados en el Plan?</a:t>
            </a:r>
          </a:p>
        </p:txBody>
      </p:sp>
    </p:spTree>
    <p:extLst>
      <p:ext uri="{BB962C8B-B14F-4D97-AF65-F5344CB8AC3E}">
        <p14:creationId xmlns:p14="http://schemas.microsoft.com/office/powerpoint/2010/main" val="305299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PY" dirty="0" smtClean="0"/>
              <a:t>Plan Local de Adaptación al Cambio Climático</a:t>
            </a:r>
            <a:endParaRPr lang="es-P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92823"/>
            <a:ext cx="10515600" cy="3884139"/>
          </a:xfrm>
        </p:spPr>
        <p:txBody>
          <a:bodyPr/>
          <a:lstStyle/>
          <a:p>
            <a:r>
              <a:rPr lang="es-PY" dirty="0" smtClean="0"/>
              <a:t>¿Para qué sirve este plan?</a:t>
            </a:r>
          </a:p>
          <a:p>
            <a:r>
              <a:rPr lang="es-PY" dirty="0" smtClean="0"/>
              <a:t>¿Cuál es su valor agregado?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14962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09800" y="474242"/>
            <a:ext cx="7772400" cy="324279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PY" i="1" dirty="0"/>
              <a:t>¡Muchas gracias</a:t>
            </a:r>
            <a:r>
              <a:rPr lang="es-PY" i="1" dirty="0" smtClean="0"/>
              <a:t>!</a:t>
            </a:r>
            <a:r>
              <a:rPr lang="es-PY" i="1" dirty="0"/>
              <a:t/>
            </a:r>
            <a:br>
              <a:rPr lang="es-PY" i="1" dirty="0"/>
            </a:br>
            <a:endParaRPr lang="es-PY" i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778" y="6229631"/>
            <a:ext cx="1044662" cy="3600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954" y="5298505"/>
            <a:ext cx="2500685" cy="82927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8051" t="24845" r="5797" b="22288"/>
          <a:stretch/>
        </p:blipFill>
        <p:spPr>
          <a:xfrm>
            <a:off x="5519936" y="5389107"/>
            <a:ext cx="2592288" cy="6480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8298" y="5205628"/>
            <a:ext cx="1128142" cy="8953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2874" y="6114378"/>
            <a:ext cx="2034935" cy="55498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9937" y="6021289"/>
            <a:ext cx="2243353" cy="56838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701026" y="3787102"/>
            <a:ext cx="46272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i="1" dirty="0"/>
              <a:t>Más información en:</a:t>
            </a:r>
          </a:p>
          <a:p>
            <a:pPr algn="ctr"/>
            <a:r>
              <a:rPr lang="es-PY" dirty="0"/>
              <a:t>MADES </a:t>
            </a:r>
            <a:r>
              <a:rPr lang="es-PY" dirty="0">
                <a:hlinkClick r:id="rId8"/>
              </a:rPr>
              <a:t>http://www.mades.gov.py/</a:t>
            </a:r>
            <a:endParaRPr lang="es-PY" dirty="0"/>
          </a:p>
          <a:p>
            <a:pPr algn="ctr"/>
            <a:r>
              <a:rPr lang="es-PY" dirty="0"/>
              <a:t>STP </a:t>
            </a:r>
            <a:r>
              <a:rPr lang="es-PY" dirty="0">
                <a:hlinkClick r:id="rId9"/>
              </a:rPr>
              <a:t>http://www.stp.gov.py</a:t>
            </a:r>
            <a:r>
              <a:rPr lang="es-PY" dirty="0">
                <a:solidFill>
                  <a:schemeClr val="accent5"/>
                </a:solidFill>
              </a:rPr>
              <a:t>/</a:t>
            </a:r>
          </a:p>
          <a:p>
            <a:pPr algn="ctr"/>
            <a:r>
              <a:rPr lang="es-PY" dirty="0"/>
              <a:t>MAG </a:t>
            </a:r>
            <a:r>
              <a:rPr lang="es-PY" dirty="0">
                <a:hlinkClick r:id="rId10"/>
              </a:rPr>
              <a:t>http://www.mag.gov.py/</a:t>
            </a:r>
            <a:endParaRPr lang="es-PY" dirty="0"/>
          </a:p>
          <a:p>
            <a:pPr algn="ctr"/>
            <a:r>
              <a:rPr lang="es-PY" dirty="0"/>
              <a:t>SEN </a:t>
            </a:r>
            <a:r>
              <a:rPr lang="es-PY" dirty="0">
                <a:hlinkClick r:id="rId11"/>
              </a:rPr>
              <a:t>http://www.sen.gov.py/</a:t>
            </a:r>
            <a:endParaRPr lang="es-PY" dirty="0"/>
          </a:p>
          <a:p>
            <a:pPr algn="ctr"/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73286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/>
              <a:t>Bibliografía</a:t>
            </a:r>
            <a:endParaRPr lang="es-P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AutoNum type="arabicPeriod"/>
            </a:pPr>
            <a:r>
              <a:rPr lang="es-PY" dirty="0" smtClean="0"/>
              <a:t> IPCC</a:t>
            </a:r>
            <a:r>
              <a:rPr lang="es-PY" dirty="0"/>
              <a:t>, 2012: Informe especial sobre la gestión de los riesgos de fenómenos meteorológicos extremos y desastres para mejorar la adaptación al cambio climático. </a:t>
            </a:r>
          </a:p>
          <a:p>
            <a:pPr>
              <a:buAutoNum type="arabicPeriod"/>
            </a:pPr>
            <a:r>
              <a:rPr lang="es-PY" dirty="0" smtClean="0"/>
              <a:t> SEAM</a:t>
            </a:r>
            <a:r>
              <a:rPr lang="es-PY" dirty="0"/>
              <a:t>, 2017. Tercera Comunicación Nacional de Paraguay a la Convención Marco de las Naciones Unidas sobre el Cambio Climático</a:t>
            </a:r>
          </a:p>
          <a:p>
            <a:pPr>
              <a:buAutoNum type="arabicPeriod"/>
            </a:pPr>
            <a:r>
              <a:rPr lang="es-PY" dirty="0" smtClean="0"/>
              <a:t> Cartilla  </a:t>
            </a:r>
            <a:r>
              <a:rPr lang="es-PY" dirty="0" err="1"/>
              <a:t>Nro</a:t>
            </a:r>
            <a:r>
              <a:rPr lang="es-PY" dirty="0"/>
              <a:t> 1. Cambio Climático. Programa ONU REDD +. PNUD, FAO, INFONA, PNUMA, FAPI, SEAM</a:t>
            </a:r>
          </a:p>
          <a:p>
            <a:pPr>
              <a:buAutoNum type="arabicPeriod"/>
            </a:pPr>
            <a:r>
              <a:rPr lang="es-PY" dirty="0" smtClean="0"/>
              <a:t> SEAM</a:t>
            </a:r>
            <a:r>
              <a:rPr lang="es-PY" dirty="0"/>
              <a:t>, 2014. Paraguay: Plan Nacional de Cambio Climático. Fase 1: Estrategia de Mitigación</a:t>
            </a:r>
            <a:r>
              <a:rPr lang="es-PY" dirty="0" smtClean="0"/>
              <a:t>.</a:t>
            </a:r>
          </a:p>
          <a:p>
            <a:pPr>
              <a:buAutoNum type="arabicPeriod"/>
            </a:pPr>
            <a:r>
              <a:rPr lang="es-PY" dirty="0" smtClean="0"/>
              <a:t> SEAM, 2017. Guía para la elaboración de Planes Locales de Adaptación ante Cambio Climático.</a:t>
            </a:r>
          </a:p>
          <a:p>
            <a:pPr>
              <a:buAutoNum type="arabicPeriod"/>
            </a:pPr>
            <a:r>
              <a:rPr lang="es-PY" dirty="0"/>
              <a:t> </a:t>
            </a:r>
            <a:r>
              <a:rPr lang="es-PY" dirty="0" smtClean="0"/>
              <a:t>SEAM, 2017. Guía para la elaboración de Planes Sectoriales de Adaptación ante el Cambio Climático.</a:t>
            </a:r>
          </a:p>
          <a:p>
            <a:pPr>
              <a:buAutoNum type="arabicPeriod"/>
            </a:pPr>
            <a:r>
              <a:rPr lang="es-PY" dirty="0" smtClean="0"/>
              <a:t> GIZ, 2019. </a:t>
            </a:r>
            <a:r>
              <a:rPr lang="en-US" dirty="0"/>
              <a:t>Dealing with climate-related Loss and Damage as part </a:t>
            </a:r>
            <a:r>
              <a:rPr lang="en-US" dirty="0" smtClean="0"/>
              <a:t>of comprehensive </a:t>
            </a:r>
            <a:r>
              <a:rPr lang="en-US" dirty="0"/>
              <a:t>climate risk </a:t>
            </a:r>
            <a:r>
              <a:rPr lang="en-US" dirty="0" smtClean="0"/>
              <a:t>management. Training Course Factsheet.</a:t>
            </a:r>
            <a:endParaRPr lang="es-PY" dirty="0" smtClean="0"/>
          </a:p>
          <a:p>
            <a:pPr>
              <a:buAutoNum type="arabicPeriod"/>
            </a:pP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41914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PY" dirty="0" smtClean="0"/>
              <a:t>Herramientas para la elaboración de Planes de Adaptación ante el Cambio Climático</a:t>
            </a:r>
            <a:endParaRPr lang="es-P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019868"/>
            <a:ext cx="10515600" cy="3310933"/>
          </a:xfrm>
        </p:spPr>
        <p:txBody>
          <a:bodyPr/>
          <a:lstStyle/>
          <a:p>
            <a:pPr lvl="0"/>
            <a:r>
              <a:rPr lang="es-PY" i="1" dirty="0"/>
              <a:t>Guía para la elaboración de planes locales de adaptación ante el Cambio Climático</a:t>
            </a:r>
            <a:endParaRPr lang="es-PY" dirty="0"/>
          </a:p>
          <a:p>
            <a:pPr lvl="0"/>
            <a:r>
              <a:rPr lang="es-PY" i="1" dirty="0"/>
              <a:t>Guía para la elaboración de planes sectoriales de adaptación ante el Cambio Climático</a:t>
            </a:r>
            <a:endParaRPr lang="es-PY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3135" t="15507" r="30373" b="45868"/>
          <a:stretch/>
        </p:blipFill>
        <p:spPr>
          <a:xfrm>
            <a:off x="838200" y="3794077"/>
            <a:ext cx="4211471" cy="25062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3359" t="16700" r="30597" b="46759"/>
          <a:stretch/>
        </p:blipFill>
        <p:spPr>
          <a:xfrm>
            <a:off x="6258672" y="3794077"/>
            <a:ext cx="4345638" cy="247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4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PY" dirty="0" smtClean="0"/>
              <a:t>Sectores prioritarios según el Plan Nacional de Adaptación al Cambio Climático</a:t>
            </a:r>
            <a:endParaRPr lang="es-P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s-PY" dirty="0" smtClean="0"/>
              <a:t>Producción </a:t>
            </a:r>
            <a:r>
              <a:rPr lang="es-PY" dirty="0"/>
              <a:t>agropecuaria y seguridad </a:t>
            </a:r>
            <a:r>
              <a:rPr lang="es-PY" dirty="0" smtClean="0"/>
              <a:t>alimentaria</a:t>
            </a:r>
          </a:p>
          <a:p>
            <a:pPr marL="514350" indent="-514350">
              <a:buAutoNum type="arabicPeriod"/>
            </a:pPr>
            <a:r>
              <a:rPr lang="es-PY" dirty="0" smtClean="0"/>
              <a:t>Recursos </a:t>
            </a:r>
            <a:r>
              <a:rPr lang="es-PY" dirty="0"/>
              <a:t>Hídricos -  Gestión y reducción de </a:t>
            </a:r>
            <a:r>
              <a:rPr lang="es-PY" dirty="0" smtClean="0"/>
              <a:t>riesgos</a:t>
            </a:r>
          </a:p>
          <a:p>
            <a:pPr marL="514350" indent="-514350">
              <a:buAutoNum type="arabicPeriod"/>
            </a:pPr>
            <a:r>
              <a:rPr lang="es-PY" dirty="0" smtClean="0"/>
              <a:t>Salud </a:t>
            </a:r>
            <a:r>
              <a:rPr lang="es-PY" dirty="0"/>
              <a:t>y </a:t>
            </a:r>
            <a:r>
              <a:rPr lang="es-PY" dirty="0" smtClean="0"/>
              <a:t>epidemiología</a:t>
            </a:r>
          </a:p>
          <a:p>
            <a:pPr marL="514350" indent="-514350">
              <a:buAutoNum type="arabicPeriod"/>
            </a:pPr>
            <a:r>
              <a:rPr lang="es-PY" dirty="0" smtClean="0"/>
              <a:t>Infraestructura</a:t>
            </a:r>
            <a:r>
              <a:rPr lang="es-PY" dirty="0"/>
              <a:t>, transporte y </a:t>
            </a:r>
            <a:r>
              <a:rPr lang="es-PY" dirty="0" smtClean="0"/>
              <a:t>energía</a:t>
            </a:r>
          </a:p>
          <a:p>
            <a:pPr marL="514350" indent="-514350">
              <a:buAutoNum type="arabicPeriod"/>
            </a:pPr>
            <a:r>
              <a:rPr lang="es-PY" dirty="0" smtClean="0"/>
              <a:t>Ambiente</a:t>
            </a:r>
            <a:r>
              <a:rPr lang="es-PY" dirty="0"/>
              <a:t>, bosques y ecosistemas </a:t>
            </a:r>
            <a:r>
              <a:rPr lang="es-PY" dirty="0" smtClean="0"/>
              <a:t>frágiles</a:t>
            </a:r>
          </a:p>
          <a:p>
            <a:pPr marL="514350" indent="-514350">
              <a:buAutoNum type="arabicPeriod"/>
            </a:pPr>
            <a:r>
              <a:rPr lang="es-PY" dirty="0" smtClean="0"/>
              <a:t>Educación </a:t>
            </a:r>
            <a:r>
              <a:rPr lang="es-PY" dirty="0"/>
              <a:t>y </a:t>
            </a:r>
            <a:r>
              <a:rPr lang="es-PY" dirty="0" smtClean="0"/>
              <a:t>difusión</a:t>
            </a:r>
          </a:p>
          <a:p>
            <a:pPr marL="514350" indent="-514350">
              <a:buAutoNum type="arabicPeriod"/>
            </a:pPr>
            <a:r>
              <a:rPr lang="es-PY" dirty="0" smtClean="0"/>
              <a:t>Aspectos </a:t>
            </a:r>
            <a:r>
              <a:rPr lang="es-PY" dirty="0"/>
              <a:t>normativos y legales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880979" y="6250675"/>
            <a:ext cx="1296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 smtClean="0"/>
              <a:t>Fuente (2)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02666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PY" dirty="0" smtClean="0"/>
              <a:t>Acciones de Mitigación identificadas en las </a:t>
            </a:r>
            <a:r>
              <a:rPr lang="es-PY" dirty="0" err="1" smtClean="0"/>
              <a:t>NDCs</a:t>
            </a:r>
            <a:r>
              <a:rPr lang="es-PY" dirty="0" smtClean="0"/>
              <a:t> de Paraguay</a:t>
            </a:r>
            <a:endParaRPr lang="es-P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1200" y="199938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PY" dirty="0"/>
              <a:t>Sustituir la utilización de energía </a:t>
            </a:r>
            <a:r>
              <a:rPr lang="es-PY" dirty="0" smtClean="0"/>
              <a:t>de </a:t>
            </a:r>
            <a:r>
              <a:rPr lang="es-PY" dirty="0"/>
              <a:t>hidrocarburos mediante promoción de la generación y uso de energías </a:t>
            </a:r>
            <a:r>
              <a:rPr lang="es-PY" dirty="0" smtClean="0"/>
              <a:t>renovables: </a:t>
            </a:r>
            <a:r>
              <a:rPr lang="es-PY" dirty="0"/>
              <a:t>biocombustibles a partir de biomasa forestal, </a:t>
            </a:r>
            <a:r>
              <a:rPr lang="es-PY" dirty="0" smtClean="0"/>
              <a:t>energía </a:t>
            </a:r>
            <a:r>
              <a:rPr lang="es-PY" dirty="0"/>
              <a:t>solar, eólica o de pequeñas hidroeléctricas. </a:t>
            </a:r>
            <a:endParaRPr lang="es-PY" dirty="0" smtClean="0"/>
          </a:p>
          <a:p>
            <a:r>
              <a:rPr lang="es-PY" dirty="0" smtClean="0"/>
              <a:t>Fomentar </a:t>
            </a:r>
            <a:r>
              <a:rPr lang="es-PY" dirty="0"/>
              <a:t>el transporte público y privado sostenible: sustitución modal, ordenamiento del tráfico, cambio tecnológico, combustibles de fuentes renovables. </a:t>
            </a:r>
            <a:endParaRPr lang="es-PY" dirty="0" smtClean="0"/>
          </a:p>
          <a:p>
            <a:r>
              <a:rPr lang="es-PY" dirty="0" smtClean="0"/>
              <a:t>Cambiar </a:t>
            </a:r>
            <a:r>
              <a:rPr lang="es-PY" dirty="0"/>
              <a:t>la tecnología en el sector industrial, buscando una producción más limpia y la eficiencia energética. </a:t>
            </a:r>
            <a:endParaRPr lang="es-PY" dirty="0" smtClean="0"/>
          </a:p>
        </p:txBody>
      </p:sp>
    </p:spTree>
    <p:extLst>
      <p:ext uri="{BB962C8B-B14F-4D97-AF65-F5344CB8AC3E}">
        <p14:creationId xmlns:p14="http://schemas.microsoft.com/office/powerpoint/2010/main" val="332686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1200" y="1855366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s-PY" dirty="0"/>
              <a:t>Disminuir y evitar la deforestación, mediante mecanismos de pago por conservación y reducción de la deforestación. </a:t>
            </a:r>
          </a:p>
          <a:p>
            <a:r>
              <a:rPr lang="es-PY" dirty="0"/>
              <a:t>Fomentar el uso de cocinas económicas energéticamente eficientes. </a:t>
            </a:r>
          </a:p>
          <a:p>
            <a:r>
              <a:rPr lang="es-PY" dirty="0"/>
              <a:t>Incentivar la implementación de agricultura con nuevas tecnologías: disminución en el uso de fertilizantes nitrogenados, reducción de la quema de campos para habilitación de parcelas, introducción de tecnologías con </a:t>
            </a:r>
            <a:r>
              <a:rPr lang="es-PY" dirty="0" err="1"/>
              <a:t>co</a:t>
            </a:r>
            <a:r>
              <a:rPr lang="es-PY" dirty="0"/>
              <a:t>-beneficios climáticos, etc. </a:t>
            </a:r>
          </a:p>
          <a:p>
            <a:r>
              <a:rPr lang="es-PY" dirty="0"/>
              <a:t>Fomentar la eficiencia energética a través de la arquitectura bioclimática.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PY" dirty="0" smtClean="0"/>
              <a:t>Acciones de Mitigación identificadas en las </a:t>
            </a:r>
            <a:r>
              <a:rPr lang="es-PY" dirty="0" err="1" smtClean="0"/>
              <a:t>NDCs</a:t>
            </a:r>
            <a:r>
              <a:rPr lang="es-PY" dirty="0" smtClean="0"/>
              <a:t> de Paraguay (cont.)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11650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32"/>
          <p:cNvGrpSpPr/>
          <p:nvPr/>
        </p:nvGrpSpPr>
        <p:grpSpPr>
          <a:xfrm>
            <a:off x="928048" y="764277"/>
            <a:ext cx="9935570" cy="5977720"/>
            <a:chOff x="928048" y="764277"/>
            <a:chExt cx="9935570" cy="5977720"/>
          </a:xfrm>
        </p:grpSpPr>
        <p:sp>
          <p:nvSpPr>
            <p:cNvPr id="31" name="Rectángulo 30"/>
            <p:cNvSpPr/>
            <p:nvPr/>
          </p:nvSpPr>
          <p:spPr>
            <a:xfrm>
              <a:off x="928048" y="3895561"/>
              <a:ext cx="9935570" cy="284643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928048" y="764277"/>
              <a:ext cx="9935570" cy="297913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3" name="CuadroTexto 2"/>
            <p:cNvSpPr txBox="1"/>
            <p:nvPr/>
          </p:nvSpPr>
          <p:spPr>
            <a:xfrm>
              <a:off x="1296537" y="3439241"/>
              <a:ext cx="2156347" cy="769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4400" dirty="0" smtClean="0">
                  <a:solidFill>
                    <a:srgbClr val="002060"/>
                  </a:solidFill>
                </a:rPr>
                <a:t>MADES</a:t>
              </a:r>
              <a:endParaRPr lang="es-PY" sz="4400" dirty="0">
                <a:solidFill>
                  <a:srgbClr val="002060"/>
                </a:solidFill>
              </a:endParaRPr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1398895" y="1204882"/>
              <a:ext cx="1951630" cy="12926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2400" dirty="0" smtClean="0">
                  <a:solidFill>
                    <a:srgbClr val="C00000"/>
                  </a:solidFill>
                </a:rPr>
                <a:t>Nivel Central</a:t>
              </a:r>
            </a:p>
            <a:p>
              <a:pPr algn="ctr"/>
              <a:r>
                <a:rPr lang="es-PY" dirty="0" smtClean="0"/>
                <a:t>Planes Sectoriales de adaptación al Cambio Climático</a:t>
              </a:r>
              <a:endParaRPr lang="es-PY" dirty="0"/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1269241" y="5212522"/>
              <a:ext cx="2210937" cy="12926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2400" dirty="0" smtClean="0">
                  <a:solidFill>
                    <a:schemeClr val="accent2">
                      <a:lumMod val="75000"/>
                    </a:schemeClr>
                  </a:solidFill>
                </a:rPr>
                <a:t>Nivel Local</a:t>
              </a:r>
            </a:p>
            <a:p>
              <a:pPr algn="ctr"/>
              <a:r>
                <a:rPr lang="es-PY" dirty="0" smtClean="0"/>
                <a:t>Planes Locales de adaptación al Cambio Climático</a:t>
              </a:r>
              <a:endParaRPr lang="es-PY" dirty="0"/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4067032" y="1173711"/>
              <a:ext cx="146031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PY" b="1" dirty="0" smtClean="0"/>
                <a:t>CONAM</a:t>
              </a:r>
              <a:endParaRPr lang="es-PY" b="1" dirty="0"/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4067032" y="2022226"/>
              <a:ext cx="146031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PY" b="1" dirty="0" smtClean="0"/>
                <a:t>MADES</a:t>
              </a:r>
              <a:endParaRPr lang="es-PY" b="1" dirty="0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4067031" y="2888441"/>
              <a:ext cx="1471687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PY" b="1" dirty="0" smtClean="0"/>
                <a:t>DNCC / CNCC</a:t>
              </a:r>
              <a:endParaRPr lang="es-PY" b="1" dirty="0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3928289" y="4202672"/>
              <a:ext cx="184471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PY" b="1" dirty="0"/>
                <a:t>G</a:t>
              </a:r>
              <a:r>
                <a:rPr lang="es-PY" b="1" dirty="0" smtClean="0"/>
                <a:t>OBERNACIONES</a:t>
              </a:r>
              <a:endParaRPr lang="es-PY" b="1" dirty="0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6114196" y="4212276"/>
              <a:ext cx="1665027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PY" b="1" dirty="0" smtClean="0"/>
                <a:t>MUNICIPIOS</a:t>
              </a:r>
              <a:endParaRPr lang="es-PY" b="1" dirty="0"/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4517408" y="5240737"/>
              <a:ext cx="293426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PY" b="1" dirty="0" smtClean="0"/>
                <a:t>CONSEJOS DE DESARROLLO</a:t>
              </a:r>
              <a:endParaRPr lang="es-PY" b="1" dirty="0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4735775" y="6209733"/>
              <a:ext cx="260672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PY" b="1" dirty="0" smtClean="0"/>
                <a:t>CONSULTA CIUDADANA</a:t>
              </a:r>
              <a:endParaRPr lang="es-PY" b="1" dirty="0"/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6353030" y="979188"/>
              <a:ext cx="1317011" cy="923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PY" b="1" dirty="0" smtClean="0"/>
                <a:t>Integrantes CONAM</a:t>
              </a:r>
            </a:p>
            <a:p>
              <a:pPr algn="ctr"/>
              <a:endParaRPr lang="es-PY" b="1" dirty="0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6353030" y="2798470"/>
              <a:ext cx="1317011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PY" b="1" dirty="0" smtClean="0"/>
                <a:t>Integrantes CNCC</a:t>
              </a:r>
              <a:endParaRPr lang="es-PY" b="1" dirty="0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8523024" y="1248121"/>
              <a:ext cx="1998257" cy="1723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PY" b="1" dirty="0" smtClean="0"/>
                <a:t>Participación ciudadana</a:t>
              </a:r>
            </a:p>
            <a:p>
              <a:pPr algn="ctr"/>
              <a:r>
                <a:rPr lang="es-PY" sz="1400" dirty="0" err="1" smtClean="0"/>
                <a:t>ONGs</a:t>
              </a:r>
              <a:r>
                <a:rPr lang="es-PY" sz="1400" dirty="0" smtClean="0"/>
                <a:t>, instituciones de investigación, gremios de la producción, empresas privadas, sociedad civil</a:t>
              </a:r>
              <a:endParaRPr lang="es-PY" sz="1400" dirty="0"/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8558281" y="4619236"/>
              <a:ext cx="2071048" cy="15081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PY" b="1" dirty="0" smtClean="0"/>
                <a:t>Participación ciudadana</a:t>
              </a:r>
            </a:p>
            <a:p>
              <a:pPr algn="ctr"/>
              <a:r>
                <a:rPr lang="es-PY" sz="1400" dirty="0" err="1" smtClean="0"/>
                <a:t>ONGs</a:t>
              </a:r>
              <a:r>
                <a:rPr lang="es-PY" sz="1400" dirty="0" smtClean="0"/>
                <a:t>, instituciones de investigación, gremios de la producción, empresas privadas, sociedad civil</a:t>
              </a:r>
              <a:endParaRPr lang="es-PY" sz="1400" dirty="0"/>
            </a:p>
          </p:txBody>
        </p:sp>
        <p:sp>
          <p:nvSpPr>
            <p:cNvPr id="18" name="Pentágono 17"/>
            <p:cNvSpPr/>
            <p:nvPr/>
          </p:nvSpPr>
          <p:spPr>
            <a:xfrm rot="16200000">
              <a:off x="2162499" y="2022481"/>
              <a:ext cx="424426" cy="2156344"/>
            </a:xfrm>
            <a:prstGeom prst="homePlate">
              <a:avLst>
                <a:gd name="adj" fmla="val 5389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19" name="Pentágono 18"/>
            <p:cNvSpPr/>
            <p:nvPr/>
          </p:nvSpPr>
          <p:spPr>
            <a:xfrm rot="5400000">
              <a:off x="2151123" y="3471427"/>
              <a:ext cx="424426" cy="2156344"/>
            </a:xfrm>
            <a:prstGeom prst="homePlate">
              <a:avLst>
                <a:gd name="adj" fmla="val 5389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20" name="Pentágono 19"/>
            <p:cNvSpPr/>
            <p:nvPr/>
          </p:nvSpPr>
          <p:spPr>
            <a:xfrm rot="16200000">
              <a:off x="4644283" y="1087779"/>
              <a:ext cx="278513" cy="1433014"/>
            </a:xfrm>
            <a:prstGeom prst="homePlate">
              <a:avLst>
                <a:gd name="adj" fmla="val 5389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21" name="Pentágono 20"/>
            <p:cNvSpPr/>
            <p:nvPr/>
          </p:nvSpPr>
          <p:spPr>
            <a:xfrm rot="5400000">
              <a:off x="4660374" y="1931502"/>
              <a:ext cx="300921" cy="1433014"/>
            </a:xfrm>
            <a:prstGeom prst="homePlate">
              <a:avLst>
                <a:gd name="adj" fmla="val 5389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22" name="Pentágono 21"/>
            <p:cNvSpPr/>
            <p:nvPr/>
          </p:nvSpPr>
          <p:spPr>
            <a:xfrm rot="10800000">
              <a:off x="5854888" y="979184"/>
              <a:ext cx="404882" cy="868820"/>
            </a:xfrm>
            <a:prstGeom prst="homePlate">
              <a:avLst>
                <a:gd name="adj" fmla="val 5389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23" name="Pentágono 22"/>
            <p:cNvSpPr/>
            <p:nvPr/>
          </p:nvSpPr>
          <p:spPr>
            <a:xfrm rot="10800000">
              <a:off x="5854888" y="2701086"/>
              <a:ext cx="404882" cy="868820"/>
            </a:xfrm>
            <a:prstGeom prst="homePlate">
              <a:avLst>
                <a:gd name="adj" fmla="val 5389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24" name="Pentágono 23"/>
            <p:cNvSpPr/>
            <p:nvPr/>
          </p:nvSpPr>
          <p:spPr>
            <a:xfrm rot="10800000">
              <a:off x="7997587" y="1090640"/>
              <a:ext cx="407161" cy="868820"/>
            </a:xfrm>
            <a:prstGeom prst="homePlate">
              <a:avLst>
                <a:gd name="adj" fmla="val 5389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25" name="Pentágono 24"/>
            <p:cNvSpPr/>
            <p:nvPr/>
          </p:nvSpPr>
          <p:spPr>
            <a:xfrm rot="10800000">
              <a:off x="7997587" y="2566878"/>
              <a:ext cx="407162" cy="868820"/>
            </a:xfrm>
            <a:prstGeom prst="homePlate">
              <a:avLst>
                <a:gd name="adj" fmla="val 5389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26" name="Pentágono 25"/>
            <p:cNvSpPr/>
            <p:nvPr/>
          </p:nvSpPr>
          <p:spPr>
            <a:xfrm rot="10800000">
              <a:off x="7997586" y="4212276"/>
              <a:ext cx="407162" cy="2322027"/>
            </a:xfrm>
            <a:prstGeom prst="homePlate">
              <a:avLst>
                <a:gd name="adj" fmla="val 5389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27" name="Pentágono 26"/>
            <p:cNvSpPr/>
            <p:nvPr/>
          </p:nvSpPr>
          <p:spPr>
            <a:xfrm rot="5400000">
              <a:off x="4699510" y="3933217"/>
              <a:ext cx="302271" cy="1844716"/>
            </a:xfrm>
            <a:prstGeom prst="homePlate">
              <a:avLst>
                <a:gd name="adj" fmla="val 5389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28" name="Pentágono 27"/>
            <p:cNvSpPr/>
            <p:nvPr/>
          </p:nvSpPr>
          <p:spPr>
            <a:xfrm rot="5400000">
              <a:off x="6810232" y="4037721"/>
              <a:ext cx="272953" cy="1665027"/>
            </a:xfrm>
            <a:prstGeom prst="homePlate">
              <a:avLst>
                <a:gd name="adj" fmla="val 5389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29" name="Pentágono 28"/>
            <p:cNvSpPr/>
            <p:nvPr/>
          </p:nvSpPr>
          <p:spPr>
            <a:xfrm rot="5400000">
              <a:off x="5825397" y="4454224"/>
              <a:ext cx="318289" cy="2934269"/>
            </a:xfrm>
            <a:prstGeom prst="homePlate">
              <a:avLst>
                <a:gd name="adj" fmla="val 5389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</p:grpSp>
      <p:sp>
        <p:nvSpPr>
          <p:cNvPr id="32" name="CuadroTexto 31"/>
          <p:cNvSpPr txBox="1"/>
          <p:nvPr/>
        </p:nvSpPr>
        <p:spPr>
          <a:xfrm>
            <a:off x="968986" y="165542"/>
            <a:ext cx="10836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400" dirty="0"/>
              <a:t> Estructura </a:t>
            </a:r>
            <a:r>
              <a:rPr lang="es-PY" sz="2400" dirty="0" smtClean="0"/>
              <a:t>operativa</a:t>
            </a:r>
            <a:r>
              <a:rPr lang="es-PY" sz="2400" dirty="0"/>
              <a:t> </a:t>
            </a:r>
            <a:r>
              <a:rPr lang="es-PY" sz="2400" dirty="0" smtClean="0"/>
              <a:t>del Plan Nacional de Adaptación </a:t>
            </a:r>
            <a:r>
              <a:rPr lang="es-PY" sz="2400" dirty="0"/>
              <a:t>al Cambio Climático</a:t>
            </a:r>
          </a:p>
          <a:p>
            <a:endParaRPr lang="es-PY" sz="2400" dirty="0"/>
          </a:p>
        </p:txBody>
      </p:sp>
    </p:spTree>
    <p:extLst>
      <p:ext uri="{BB962C8B-B14F-4D97-AF65-F5344CB8AC3E}">
        <p14:creationId xmlns:p14="http://schemas.microsoft.com/office/powerpoint/2010/main" val="416192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583832" y="3068960"/>
            <a:ext cx="1368152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dirty="0"/>
              <a:t>Constitución Nacional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647728" y="1065510"/>
            <a:ext cx="1368152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dirty="0"/>
              <a:t>Ley 5875/17 de Cambio Climático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279576" y="2564905"/>
            <a:ext cx="1584176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dirty="0"/>
              <a:t>Plan Nacional de Mitigación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775520" y="4437112"/>
            <a:ext cx="144016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dirty="0"/>
              <a:t>Estrategia Nacional de Mitigación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431704" y="5360442"/>
            <a:ext cx="1872208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dirty="0"/>
              <a:t>Estrategia de Género ante el Cambio Climático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663952" y="908721"/>
            <a:ext cx="18002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dirty="0"/>
              <a:t>Estrategia para la implementación del Art. 6 de la CMNUCC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8544272" y="1468235"/>
            <a:ext cx="158417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dirty="0"/>
              <a:t>Plan Nacional de Adaptación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456040" y="3104965"/>
            <a:ext cx="208823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dirty="0"/>
              <a:t>Política Nacional de Cambio Climático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904312" y="4149080"/>
            <a:ext cx="129614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dirty="0"/>
              <a:t>Estrategia Nacional de Adaptación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591944" y="4293096"/>
            <a:ext cx="2304256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dirty="0"/>
              <a:t>Decreto N° 14.943 Programa Nacional de Cambio Climático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8076220" y="260648"/>
            <a:ext cx="1476164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dirty="0"/>
              <a:t>Secretaría Técnica de Planificación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814302" y="2708920"/>
            <a:ext cx="160217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dirty="0"/>
              <a:t>Secretaría de Emergencia Nacional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575720" y="4221089"/>
            <a:ext cx="129614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dirty="0"/>
              <a:t>Acuerdo de París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6564052" y="5589240"/>
            <a:ext cx="151216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dirty="0"/>
              <a:t>Estrategia Nacional de Bosques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8472264" y="5589240"/>
            <a:ext cx="1656184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dirty="0"/>
              <a:t>Contribuciones Nacionalmente Determinadas</a:t>
            </a:r>
          </a:p>
        </p:txBody>
      </p:sp>
      <p:cxnSp>
        <p:nvCxnSpPr>
          <p:cNvPr id="20" name="Conector recto 19"/>
          <p:cNvCxnSpPr>
            <a:stCxn id="5" idx="1"/>
          </p:cNvCxnSpPr>
          <p:nvPr/>
        </p:nvCxnSpPr>
        <p:spPr>
          <a:xfrm>
            <a:off x="3647728" y="1527175"/>
            <a:ext cx="0" cy="103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>
            <a:stCxn id="5" idx="1"/>
            <a:endCxn id="5" idx="1"/>
          </p:cNvCxnSpPr>
          <p:nvPr/>
        </p:nvCxnSpPr>
        <p:spPr>
          <a:xfrm>
            <a:off x="3647728" y="15271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>
            <a:endCxn id="9" idx="1"/>
          </p:cNvCxnSpPr>
          <p:nvPr/>
        </p:nvCxnSpPr>
        <p:spPr>
          <a:xfrm flipV="1">
            <a:off x="5051884" y="1508886"/>
            <a:ext cx="612068" cy="23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>
            <a:endCxn id="4" idx="0"/>
          </p:cNvCxnSpPr>
          <p:nvPr/>
        </p:nvCxnSpPr>
        <p:spPr>
          <a:xfrm>
            <a:off x="4331804" y="1988840"/>
            <a:ext cx="936104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>
            <a:endCxn id="5" idx="2"/>
          </p:cNvCxnSpPr>
          <p:nvPr/>
        </p:nvCxnSpPr>
        <p:spPr>
          <a:xfrm flipV="1">
            <a:off x="3044662" y="1988841"/>
            <a:ext cx="1287143" cy="553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>
            <a:off x="5267909" y="3038620"/>
            <a:ext cx="9945" cy="9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>
            <a:endCxn id="9" idx="2"/>
          </p:cNvCxnSpPr>
          <p:nvPr/>
        </p:nvCxnSpPr>
        <p:spPr>
          <a:xfrm flipV="1">
            <a:off x="5267908" y="2109050"/>
            <a:ext cx="1296144" cy="959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>
            <a:stCxn id="4" idx="3"/>
            <a:endCxn id="11" idx="1"/>
          </p:cNvCxnSpPr>
          <p:nvPr/>
        </p:nvCxnSpPr>
        <p:spPr>
          <a:xfrm>
            <a:off x="5951984" y="3392996"/>
            <a:ext cx="504056" cy="35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>
            <a:stCxn id="6" idx="3"/>
            <a:endCxn id="4" idx="0"/>
          </p:cNvCxnSpPr>
          <p:nvPr/>
        </p:nvCxnSpPr>
        <p:spPr>
          <a:xfrm>
            <a:off x="3863752" y="2888070"/>
            <a:ext cx="1404156" cy="180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/>
          <p:cNvCxnSpPr>
            <a:stCxn id="4" idx="2"/>
            <a:endCxn id="16" idx="0"/>
          </p:cNvCxnSpPr>
          <p:nvPr/>
        </p:nvCxnSpPr>
        <p:spPr>
          <a:xfrm flipH="1">
            <a:off x="4223792" y="3717032"/>
            <a:ext cx="1044116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/>
          <p:cNvCxnSpPr/>
          <p:nvPr/>
        </p:nvCxnSpPr>
        <p:spPr>
          <a:xfrm>
            <a:off x="5303912" y="3699901"/>
            <a:ext cx="147616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/>
          <p:cNvCxnSpPr>
            <a:stCxn id="13" idx="0"/>
            <a:endCxn id="11" idx="2"/>
          </p:cNvCxnSpPr>
          <p:nvPr/>
        </p:nvCxnSpPr>
        <p:spPr>
          <a:xfrm flipV="1">
            <a:off x="6744072" y="3751296"/>
            <a:ext cx="756084" cy="541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/>
          <p:cNvCxnSpPr>
            <a:stCxn id="9" idx="2"/>
            <a:endCxn id="11" idx="0"/>
          </p:cNvCxnSpPr>
          <p:nvPr/>
        </p:nvCxnSpPr>
        <p:spPr>
          <a:xfrm>
            <a:off x="6564052" y="2109050"/>
            <a:ext cx="936104" cy="995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/>
          <p:cNvCxnSpPr>
            <a:stCxn id="16" idx="0"/>
            <a:endCxn id="6" idx="2"/>
          </p:cNvCxnSpPr>
          <p:nvPr/>
        </p:nvCxnSpPr>
        <p:spPr>
          <a:xfrm flipH="1" flipV="1">
            <a:off x="3071664" y="3211236"/>
            <a:ext cx="1152128" cy="1009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/>
          <p:cNvCxnSpPr>
            <a:stCxn id="6" idx="2"/>
          </p:cNvCxnSpPr>
          <p:nvPr/>
        </p:nvCxnSpPr>
        <p:spPr>
          <a:xfrm flipH="1">
            <a:off x="2513602" y="3211236"/>
            <a:ext cx="558062" cy="1225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/>
          <p:cNvCxnSpPr>
            <a:stCxn id="16" idx="1"/>
          </p:cNvCxnSpPr>
          <p:nvPr/>
        </p:nvCxnSpPr>
        <p:spPr>
          <a:xfrm flipH="1">
            <a:off x="3206680" y="4544255"/>
            <a:ext cx="369041" cy="323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/>
          <p:cNvCxnSpPr>
            <a:endCxn id="8" idx="0"/>
          </p:cNvCxnSpPr>
          <p:nvPr/>
        </p:nvCxnSpPr>
        <p:spPr>
          <a:xfrm>
            <a:off x="4219292" y="4867420"/>
            <a:ext cx="148517" cy="493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/>
          <p:cNvCxnSpPr>
            <a:stCxn id="7" idx="2"/>
            <a:endCxn id="8" idx="1"/>
          </p:cNvCxnSpPr>
          <p:nvPr/>
        </p:nvCxnSpPr>
        <p:spPr>
          <a:xfrm>
            <a:off x="2495600" y="5360443"/>
            <a:ext cx="936104" cy="461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/>
          <p:cNvCxnSpPr>
            <a:endCxn id="17" idx="1"/>
          </p:cNvCxnSpPr>
          <p:nvPr/>
        </p:nvCxnSpPr>
        <p:spPr>
          <a:xfrm>
            <a:off x="5303912" y="5853465"/>
            <a:ext cx="1260140" cy="197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66"/>
          <p:cNvCxnSpPr>
            <a:endCxn id="18" idx="1"/>
          </p:cNvCxnSpPr>
          <p:nvPr/>
        </p:nvCxnSpPr>
        <p:spPr>
          <a:xfrm>
            <a:off x="8076220" y="6050905"/>
            <a:ext cx="396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/>
          <p:cNvCxnSpPr>
            <a:endCxn id="12" idx="2"/>
          </p:cNvCxnSpPr>
          <p:nvPr/>
        </p:nvCxnSpPr>
        <p:spPr>
          <a:xfrm flipV="1">
            <a:off x="9300356" y="5072411"/>
            <a:ext cx="252028" cy="516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/>
          <p:cNvCxnSpPr>
            <a:stCxn id="15" idx="2"/>
            <a:endCxn id="12" idx="0"/>
          </p:cNvCxnSpPr>
          <p:nvPr/>
        </p:nvCxnSpPr>
        <p:spPr>
          <a:xfrm flipH="1">
            <a:off x="9552385" y="3632250"/>
            <a:ext cx="63007" cy="516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/>
          <p:cNvCxnSpPr>
            <a:stCxn id="10" idx="2"/>
            <a:endCxn id="10" idx="2"/>
          </p:cNvCxnSpPr>
          <p:nvPr/>
        </p:nvCxnSpPr>
        <p:spPr>
          <a:xfrm>
            <a:off x="9336360" y="211456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75"/>
          <p:cNvCxnSpPr>
            <a:stCxn id="10" idx="2"/>
            <a:endCxn id="15" idx="0"/>
          </p:cNvCxnSpPr>
          <p:nvPr/>
        </p:nvCxnSpPr>
        <p:spPr>
          <a:xfrm>
            <a:off x="9336360" y="2114566"/>
            <a:ext cx="279031" cy="594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77"/>
          <p:cNvCxnSpPr>
            <a:stCxn id="10" idx="0"/>
            <a:endCxn id="14" idx="2"/>
          </p:cNvCxnSpPr>
          <p:nvPr/>
        </p:nvCxnSpPr>
        <p:spPr>
          <a:xfrm flipH="1" flipV="1">
            <a:off x="8814302" y="1183978"/>
            <a:ext cx="522058" cy="284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79"/>
          <p:cNvCxnSpPr>
            <a:stCxn id="14" idx="1"/>
            <a:endCxn id="9" idx="3"/>
          </p:cNvCxnSpPr>
          <p:nvPr/>
        </p:nvCxnSpPr>
        <p:spPr>
          <a:xfrm flipH="1">
            <a:off x="7464152" y="722313"/>
            <a:ext cx="612068" cy="786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/>
          <p:cNvCxnSpPr>
            <a:stCxn id="9" idx="3"/>
            <a:endCxn id="10" idx="1"/>
          </p:cNvCxnSpPr>
          <p:nvPr/>
        </p:nvCxnSpPr>
        <p:spPr>
          <a:xfrm>
            <a:off x="7464152" y="1508886"/>
            <a:ext cx="1080120" cy="282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83"/>
          <p:cNvCxnSpPr>
            <a:endCxn id="15" idx="1"/>
          </p:cNvCxnSpPr>
          <p:nvPr/>
        </p:nvCxnSpPr>
        <p:spPr>
          <a:xfrm flipV="1">
            <a:off x="8544272" y="3170586"/>
            <a:ext cx="270030" cy="222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85"/>
          <p:cNvCxnSpPr>
            <a:endCxn id="12" idx="1"/>
          </p:cNvCxnSpPr>
          <p:nvPr/>
        </p:nvCxnSpPr>
        <p:spPr>
          <a:xfrm flipV="1">
            <a:off x="7896200" y="4610746"/>
            <a:ext cx="1008112" cy="136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87"/>
          <p:cNvCxnSpPr>
            <a:endCxn id="17" idx="0"/>
          </p:cNvCxnSpPr>
          <p:nvPr/>
        </p:nvCxnSpPr>
        <p:spPr>
          <a:xfrm>
            <a:off x="6744072" y="5230942"/>
            <a:ext cx="576064" cy="358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cto 91"/>
          <p:cNvCxnSpPr>
            <a:endCxn id="13" idx="2"/>
          </p:cNvCxnSpPr>
          <p:nvPr/>
        </p:nvCxnSpPr>
        <p:spPr>
          <a:xfrm flipV="1">
            <a:off x="5303912" y="5216427"/>
            <a:ext cx="1440160" cy="605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cto 93"/>
          <p:cNvCxnSpPr>
            <a:stCxn id="11" idx="2"/>
            <a:endCxn id="12" idx="1"/>
          </p:cNvCxnSpPr>
          <p:nvPr/>
        </p:nvCxnSpPr>
        <p:spPr>
          <a:xfrm>
            <a:off x="7500156" y="3751295"/>
            <a:ext cx="1404156" cy="85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95"/>
          <p:cNvCxnSpPr>
            <a:stCxn id="10" idx="2"/>
            <a:endCxn id="11" idx="0"/>
          </p:cNvCxnSpPr>
          <p:nvPr/>
        </p:nvCxnSpPr>
        <p:spPr>
          <a:xfrm flipH="1">
            <a:off x="7500156" y="2114566"/>
            <a:ext cx="1836204" cy="990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cto 97"/>
          <p:cNvCxnSpPr>
            <a:stCxn id="16" idx="3"/>
            <a:endCxn id="13" idx="1"/>
          </p:cNvCxnSpPr>
          <p:nvPr/>
        </p:nvCxnSpPr>
        <p:spPr>
          <a:xfrm>
            <a:off x="4871864" y="4544255"/>
            <a:ext cx="720080" cy="210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recto 100"/>
          <p:cNvCxnSpPr>
            <a:stCxn id="13" idx="3"/>
            <a:endCxn id="18" idx="0"/>
          </p:cNvCxnSpPr>
          <p:nvPr/>
        </p:nvCxnSpPr>
        <p:spPr>
          <a:xfrm>
            <a:off x="7896200" y="4754761"/>
            <a:ext cx="1404156" cy="834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uadroTexto 101"/>
          <p:cNvSpPr txBox="1"/>
          <p:nvPr/>
        </p:nvSpPr>
        <p:spPr>
          <a:xfrm>
            <a:off x="1775520" y="260648"/>
            <a:ext cx="3276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POLÍTICAS PÚBLICAS PARA ENFRENTAR EL CAMBIO CLIMÁTICO</a:t>
            </a:r>
          </a:p>
        </p:txBody>
      </p:sp>
    </p:spTree>
    <p:extLst>
      <p:ext uri="{BB962C8B-B14F-4D97-AF65-F5344CB8AC3E}">
        <p14:creationId xmlns:p14="http://schemas.microsoft.com/office/powerpoint/2010/main" val="351463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137" t="27360" r="55937" b="38452"/>
          <a:stretch/>
        </p:blipFill>
        <p:spPr>
          <a:xfrm>
            <a:off x="2444253" y="-106680"/>
            <a:ext cx="7469709" cy="720529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150893" y="2595574"/>
            <a:ext cx="2306471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2400" dirty="0" smtClean="0"/>
              <a:t>Ciclo del Manejo de Riesgo Climático</a:t>
            </a:r>
          </a:p>
          <a:p>
            <a:pPr algn="ctr"/>
            <a:r>
              <a:rPr lang="es-PY" sz="2400" b="1" dirty="0" smtClean="0"/>
              <a:t>MRC</a:t>
            </a:r>
            <a:endParaRPr lang="es-PY" sz="2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6911454" y="1189857"/>
            <a:ext cx="124194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dirty="0" smtClean="0"/>
              <a:t>Identificar riesgos</a:t>
            </a:r>
            <a:endParaRPr lang="es-PY" dirty="0"/>
          </a:p>
        </p:txBody>
      </p:sp>
      <p:sp>
        <p:nvSpPr>
          <p:cNvPr id="8" name="CuadroTexto 7"/>
          <p:cNvSpPr txBox="1"/>
          <p:nvPr/>
        </p:nvSpPr>
        <p:spPr>
          <a:xfrm>
            <a:off x="7689372" y="2513686"/>
            <a:ext cx="1392071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dirty="0" smtClean="0"/>
              <a:t>Evaluar magnitud de los impactos</a:t>
            </a:r>
            <a:endParaRPr lang="es-PY" dirty="0"/>
          </a:p>
        </p:txBody>
      </p:sp>
      <p:sp>
        <p:nvSpPr>
          <p:cNvPr id="10" name="CuadroTexto 9"/>
          <p:cNvSpPr txBox="1"/>
          <p:nvPr/>
        </p:nvSpPr>
        <p:spPr>
          <a:xfrm>
            <a:off x="5000767" y="4708592"/>
            <a:ext cx="2606722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b="1" dirty="0" smtClean="0"/>
              <a:t>Medidas de MRC </a:t>
            </a:r>
            <a:r>
              <a:rPr lang="es-PY" dirty="0" smtClean="0"/>
              <a:t>para prevenir, minimizar y manejar daños y pérdidas</a:t>
            </a:r>
            <a:endParaRPr lang="es-PY" dirty="0"/>
          </a:p>
        </p:txBody>
      </p:sp>
      <p:sp>
        <p:nvSpPr>
          <p:cNvPr id="9" name="CuadroTexto 8"/>
          <p:cNvSpPr txBox="1"/>
          <p:nvPr/>
        </p:nvSpPr>
        <p:spPr>
          <a:xfrm>
            <a:off x="7457363" y="4001296"/>
            <a:ext cx="1296539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dirty="0" smtClean="0"/>
              <a:t>Identificar medidas de MRC</a:t>
            </a:r>
            <a:endParaRPr lang="es-PY" dirty="0"/>
          </a:p>
        </p:txBody>
      </p:sp>
      <p:sp>
        <p:nvSpPr>
          <p:cNvPr id="11" name="Llamada ovalada 10"/>
          <p:cNvSpPr/>
          <p:nvPr/>
        </p:nvSpPr>
        <p:spPr>
          <a:xfrm rot="7046159">
            <a:off x="7612493" y="5195981"/>
            <a:ext cx="1650455" cy="1415543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2" name="Llamada ovalada 11"/>
          <p:cNvSpPr/>
          <p:nvPr/>
        </p:nvSpPr>
        <p:spPr>
          <a:xfrm rot="10335495">
            <a:off x="3761274" y="5357700"/>
            <a:ext cx="1457994" cy="1387801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3" name="CuadroTexto 12"/>
          <p:cNvSpPr txBox="1"/>
          <p:nvPr/>
        </p:nvSpPr>
        <p:spPr>
          <a:xfrm>
            <a:off x="7928207" y="5358962"/>
            <a:ext cx="1276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 smtClean="0"/>
              <a:t>¿Cómo </a:t>
            </a:r>
            <a:r>
              <a:rPr lang="es-PY" u="sng" dirty="0" smtClean="0"/>
              <a:t>podríamos</a:t>
            </a:r>
            <a:r>
              <a:rPr lang="es-PY" dirty="0" smtClean="0"/>
              <a:t> responder?</a:t>
            </a:r>
            <a:endParaRPr lang="es-PY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922599" y="5604623"/>
            <a:ext cx="1285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 smtClean="0"/>
              <a:t>¿Cómo </a:t>
            </a:r>
            <a:r>
              <a:rPr lang="es-PY" u="sng" dirty="0" smtClean="0"/>
              <a:t>vamos</a:t>
            </a:r>
            <a:r>
              <a:rPr lang="es-PY" dirty="0" smtClean="0"/>
              <a:t> a responder?</a:t>
            </a:r>
            <a:endParaRPr lang="es-PY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719072" y="3896094"/>
            <a:ext cx="1431821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dirty="0" smtClean="0"/>
              <a:t>Priorizar y financiar medidas de MRC</a:t>
            </a:r>
            <a:endParaRPr lang="es-PY" dirty="0"/>
          </a:p>
        </p:txBody>
      </p:sp>
      <p:sp>
        <p:nvSpPr>
          <p:cNvPr id="16" name="CuadroTexto 15"/>
          <p:cNvSpPr txBox="1"/>
          <p:nvPr/>
        </p:nvSpPr>
        <p:spPr>
          <a:xfrm>
            <a:off x="3526813" y="2790685"/>
            <a:ext cx="139207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Y" dirty="0" smtClean="0"/>
              <a:t>Implementar</a:t>
            </a:r>
            <a:endParaRPr lang="es-PY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072719" y="1367988"/>
            <a:ext cx="1405720" cy="64582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dirty="0" smtClean="0"/>
              <a:t>Monitoreo y Evaluación</a:t>
            </a:r>
            <a:endParaRPr lang="es-PY" dirty="0"/>
          </a:p>
        </p:txBody>
      </p:sp>
      <p:sp>
        <p:nvSpPr>
          <p:cNvPr id="18" name="CuadroTexto 17"/>
          <p:cNvSpPr txBox="1"/>
          <p:nvPr/>
        </p:nvSpPr>
        <p:spPr>
          <a:xfrm rot="21261298">
            <a:off x="5316810" y="1069122"/>
            <a:ext cx="13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b="1" dirty="0" smtClean="0">
                <a:solidFill>
                  <a:schemeClr val="bg1"/>
                </a:solidFill>
              </a:rPr>
              <a:t>Aprendizaje</a:t>
            </a:r>
            <a:endParaRPr lang="es-PY" b="1" dirty="0">
              <a:solidFill>
                <a:schemeClr val="bg1"/>
              </a:solidFill>
            </a:endParaRPr>
          </a:p>
        </p:txBody>
      </p:sp>
      <p:sp>
        <p:nvSpPr>
          <p:cNvPr id="20" name="Arco de bloque 19"/>
          <p:cNvSpPr/>
          <p:nvPr/>
        </p:nvSpPr>
        <p:spPr>
          <a:xfrm rot="3634427">
            <a:off x="5299101" y="936098"/>
            <a:ext cx="4960323" cy="3237376"/>
          </a:xfrm>
          <a:prstGeom prst="blockArc">
            <a:avLst>
              <a:gd name="adj1" fmla="val 13661933"/>
              <a:gd name="adj2" fmla="val 20818141"/>
              <a:gd name="adj3" fmla="val 1036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chemeClr val="tx1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8732786" y="1051357"/>
            <a:ext cx="1550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b="1" dirty="0" smtClean="0">
                <a:solidFill>
                  <a:schemeClr val="accent1"/>
                </a:solidFill>
              </a:rPr>
              <a:t>EVALUACIÓN DEL RIESGO CLIMÁTICO</a:t>
            </a:r>
            <a:endParaRPr lang="es-PY" b="1" dirty="0">
              <a:solidFill>
                <a:schemeClr val="accent1"/>
              </a:solidFill>
            </a:endParaRPr>
          </a:p>
        </p:txBody>
      </p:sp>
      <p:sp>
        <p:nvSpPr>
          <p:cNvPr id="21" name="Arco de bloque 20"/>
          <p:cNvSpPr/>
          <p:nvPr/>
        </p:nvSpPr>
        <p:spPr>
          <a:xfrm rot="16737784">
            <a:off x="2113454" y="1489827"/>
            <a:ext cx="4960323" cy="3237376"/>
          </a:xfrm>
          <a:prstGeom prst="blockArc">
            <a:avLst>
              <a:gd name="adj1" fmla="val 13661933"/>
              <a:gd name="adj2" fmla="val 20818141"/>
              <a:gd name="adj3" fmla="val 1036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chemeClr val="tx1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142979" y="1328356"/>
            <a:ext cx="1576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Y" b="1" dirty="0" smtClean="0">
                <a:solidFill>
                  <a:schemeClr val="accent6">
                    <a:lumMod val="50000"/>
                  </a:schemeClr>
                </a:solidFill>
              </a:rPr>
              <a:t>TOMA DE DECISIONES</a:t>
            </a:r>
            <a:endParaRPr lang="es-PY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0099343" y="6282292"/>
            <a:ext cx="114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 smtClean="0"/>
              <a:t>Fuente (7)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45532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5257</TotalTime>
  <Words>1193</Words>
  <Application>Microsoft Office PowerPoint</Application>
  <PresentationFormat>Panorámica</PresentationFormat>
  <Paragraphs>163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de Office</vt:lpstr>
      <vt:lpstr>Introducción a la elaboración de planes locales de mitigación y adaptación ante el Cambio Climático</vt:lpstr>
      <vt:lpstr>Objetivos</vt:lpstr>
      <vt:lpstr>Herramientas para la elaboración de Planes de Adaptación ante el Cambio Climático</vt:lpstr>
      <vt:lpstr>Sectores prioritarios según el Plan Nacional de Adaptación al Cambio Climático</vt:lpstr>
      <vt:lpstr>Acciones de Mitigación identificadas en las NDCs de Paraguay</vt:lpstr>
      <vt:lpstr>Acciones de Mitigación identificadas en las NDCs de Paraguay (cont.)</vt:lpstr>
      <vt:lpstr>Presentación de PowerPoint</vt:lpstr>
      <vt:lpstr>Presentación de PowerPoint</vt:lpstr>
      <vt:lpstr>Presentación de PowerPoint</vt:lpstr>
      <vt:lpstr>Elaboración del Plan Local de Adaptación. Fases</vt:lpstr>
      <vt:lpstr>FASE 1: PLANIFICAR LAS ACTIVIDADES PARA EL DISEÑO DEL PLAN LOCAL DE ADAPTACIÓN</vt:lpstr>
      <vt:lpstr>FASE 2: IDENTIFICAR LA NECESIDAD DEL DISEÑO DEL PLAN DE ADAPTACIÓN PARA LOS GOBIERNOS LOCALES </vt:lpstr>
      <vt:lpstr>FASE 2. Planillas</vt:lpstr>
      <vt:lpstr>FASE 3: IDENTIFICAR, EVALUAR Y PRIORIZAR LAS MEDIDAS DE ADAPTACIÓN </vt:lpstr>
      <vt:lpstr>FASE 3. Planillas</vt:lpstr>
      <vt:lpstr>FASE 4: IMPLEMENTAR LAS MEDIDAS DE ADAPTACIÓN</vt:lpstr>
      <vt:lpstr>FASE 4. Planillas</vt:lpstr>
      <vt:lpstr>FASE 5: MONITOREO, EVALUACIÓN Y ACTUALIZACIÓN DEL PLAN</vt:lpstr>
      <vt:lpstr>FASE 5. Planillas</vt:lpstr>
      <vt:lpstr>Presentación de PowerPoint</vt:lpstr>
      <vt:lpstr>Condiciones habilitantes para elaborar y ejecutar el Plan Local de Adaptación</vt:lpstr>
      <vt:lpstr>Plan Local de Adaptación al Cambio Climático</vt:lpstr>
      <vt:lpstr>¡Muchas gracias! </vt:lpstr>
      <vt:lpstr>Bibliografía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a la elaboración de planes de adaptación ante el Cambio Climático. </dc:title>
  <dc:creator>MAJOPC</dc:creator>
  <cp:lastModifiedBy>MAJOPC</cp:lastModifiedBy>
  <cp:revision>57</cp:revision>
  <dcterms:created xsi:type="dcterms:W3CDTF">2019-06-26T16:32:24Z</dcterms:created>
  <dcterms:modified xsi:type="dcterms:W3CDTF">2019-07-30T17:58:29Z</dcterms:modified>
</cp:coreProperties>
</file>