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80" r:id="rId4"/>
    <p:sldId id="281" r:id="rId5"/>
    <p:sldId id="282" r:id="rId6"/>
    <p:sldId id="283" r:id="rId7"/>
    <p:sldId id="279" r:id="rId8"/>
    <p:sldId id="284" r:id="rId9"/>
    <p:sldId id="285" r:id="rId10"/>
    <p:sldId id="287" r:id="rId11"/>
    <p:sldId id="260" r:id="rId12"/>
    <p:sldId id="261" r:id="rId13"/>
    <p:sldId id="262" r:id="rId14"/>
    <p:sldId id="263" r:id="rId15"/>
    <p:sldId id="265" r:id="rId16"/>
    <p:sldId id="266" r:id="rId17"/>
    <p:sldId id="294" r:id="rId18"/>
    <p:sldId id="295" r:id="rId19"/>
    <p:sldId id="293" r:id="rId20"/>
    <p:sldId id="267" r:id="rId21"/>
    <p:sldId id="288" r:id="rId22"/>
    <p:sldId id="289" r:id="rId23"/>
    <p:sldId id="291" r:id="rId24"/>
    <p:sldId id="290" r:id="rId25"/>
    <p:sldId id="292" r:id="rId26"/>
    <p:sldId id="268" r:id="rId27"/>
    <p:sldId id="274" r:id="rId28"/>
    <p:sldId id="275" r:id="rId29"/>
    <p:sldId id="269" r:id="rId30"/>
    <p:sldId id="286" r:id="rId31"/>
    <p:sldId id="276" r:id="rId32"/>
    <p:sldId id="277" r:id="rId33"/>
    <p:sldId id="278" r:id="rId34"/>
    <p:sldId id="296" r:id="rId35"/>
    <p:sldId id="297" r:id="rId36"/>
    <p:sldId id="298" r:id="rId37"/>
    <p:sldId id="300" r:id="rId38"/>
    <p:sldId id="271" r:id="rId39"/>
    <p:sldId id="272" r:id="rId40"/>
    <p:sldId id="273" r:id="rId41"/>
    <p:sldId id="301" r:id="rId42"/>
    <p:sldId id="259" r:id="rId43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80432" autoAdjust="0"/>
  </p:normalViewPr>
  <p:slideViewPr>
    <p:cSldViewPr>
      <p:cViewPr varScale="1">
        <p:scale>
          <a:sx n="60" d="100"/>
          <a:sy n="60" d="100"/>
        </p:scale>
        <p:origin x="16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97A65-447D-4F9E-9BD1-F434FC8B3BC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0D831AE-4FF2-4A03-9F37-074A6B9579F0}">
      <dgm:prSet phldrT="[Texto]" custT="1"/>
      <dgm:spPr/>
      <dgm:t>
        <a:bodyPr/>
        <a:lstStyle/>
        <a:p>
          <a:r>
            <a:rPr lang="es-ES" sz="2000" dirty="0" smtClean="0"/>
            <a:t>Política Ambiental Nacional.</a:t>
          </a:r>
        </a:p>
      </dgm:t>
    </dgm:pt>
    <dgm:pt modelId="{6274985C-561A-4F6A-BBDE-269F87219A69}" type="parTrans" cxnId="{AB4C90E6-38DB-4BC7-BDAB-16575122DA82}">
      <dgm:prSet/>
      <dgm:spPr/>
      <dgm:t>
        <a:bodyPr/>
        <a:lstStyle/>
        <a:p>
          <a:endParaRPr lang="es-ES"/>
        </a:p>
      </dgm:t>
    </dgm:pt>
    <dgm:pt modelId="{93DE91DD-0F20-4AD6-A411-FDB7B7DA1EBE}" type="sibTrans" cxnId="{AB4C90E6-38DB-4BC7-BDAB-16575122DA82}">
      <dgm:prSet/>
      <dgm:spPr/>
      <dgm:t>
        <a:bodyPr/>
        <a:lstStyle/>
        <a:p>
          <a:endParaRPr lang="es-ES"/>
        </a:p>
      </dgm:t>
    </dgm:pt>
    <dgm:pt modelId="{6BCD71B2-ADD5-487C-B130-43F1123DA16A}">
      <dgm:prSet phldrT="[Texto]" custT="1"/>
      <dgm:spPr/>
      <dgm:t>
        <a:bodyPr/>
        <a:lstStyle/>
        <a:p>
          <a:r>
            <a:rPr lang="es-ES" sz="2000" dirty="0" smtClean="0"/>
            <a:t>Plan Nacional de Desarrollo.</a:t>
          </a:r>
        </a:p>
      </dgm:t>
    </dgm:pt>
    <dgm:pt modelId="{A7656761-6BD6-4B54-89BE-3C8FACFBA897}" type="parTrans" cxnId="{C0FA8335-F4DD-41C1-805F-3307F2FFB92E}">
      <dgm:prSet/>
      <dgm:spPr/>
      <dgm:t>
        <a:bodyPr/>
        <a:lstStyle/>
        <a:p>
          <a:endParaRPr lang="es-ES"/>
        </a:p>
      </dgm:t>
    </dgm:pt>
    <dgm:pt modelId="{96117401-104E-4BCE-8636-3DE37DD30125}" type="sibTrans" cxnId="{C0FA8335-F4DD-41C1-805F-3307F2FFB92E}">
      <dgm:prSet/>
      <dgm:spPr/>
      <dgm:t>
        <a:bodyPr/>
        <a:lstStyle/>
        <a:p>
          <a:endParaRPr lang="es-ES"/>
        </a:p>
      </dgm:t>
    </dgm:pt>
    <dgm:pt modelId="{24D306FA-76F3-49F7-8598-359AD062B866}">
      <dgm:prSet custT="1"/>
      <dgm:spPr/>
      <dgm:t>
        <a:bodyPr/>
        <a:lstStyle/>
        <a:p>
          <a:r>
            <a:rPr lang="es-ES" sz="2000" dirty="0" smtClean="0"/>
            <a:t>Política Nacional de Cambio Climático.</a:t>
          </a:r>
        </a:p>
      </dgm:t>
    </dgm:pt>
    <dgm:pt modelId="{79DB2E28-882E-4D43-8E86-521E2E639C8A}" type="parTrans" cxnId="{29A3D5A4-5C7E-4AD6-8687-3CD240946861}">
      <dgm:prSet/>
      <dgm:spPr/>
      <dgm:t>
        <a:bodyPr/>
        <a:lstStyle/>
        <a:p>
          <a:endParaRPr lang="es-ES"/>
        </a:p>
      </dgm:t>
    </dgm:pt>
    <dgm:pt modelId="{DC48C20F-A5A5-4D39-BE43-EE05BE91A44A}" type="sibTrans" cxnId="{29A3D5A4-5C7E-4AD6-8687-3CD240946861}">
      <dgm:prSet/>
      <dgm:spPr/>
      <dgm:t>
        <a:bodyPr/>
        <a:lstStyle/>
        <a:p>
          <a:endParaRPr lang="es-ES"/>
        </a:p>
      </dgm:t>
    </dgm:pt>
    <dgm:pt modelId="{CCB22A54-39C5-4300-887E-51FD4CE83A8F}">
      <dgm:prSet custT="1"/>
      <dgm:spPr/>
      <dgm:t>
        <a:bodyPr/>
        <a:lstStyle/>
        <a:p>
          <a:r>
            <a:rPr lang="es-ES" sz="2000" dirty="0" smtClean="0"/>
            <a:t>Política Nacional de Gestión y Reducción de Riesgos. </a:t>
          </a:r>
        </a:p>
      </dgm:t>
    </dgm:pt>
    <dgm:pt modelId="{9AE8B6B4-C5D6-4876-8DA7-AD19713915E4}" type="parTrans" cxnId="{49CF14F5-0BD6-4441-9607-1B1D70A07D5C}">
      <dgm:prSet/>
      <dgm:spPr/>
      <dgm:t>
        <a:bodyPr/>
        <a:lstStyle/>
        <a:p>
          <a:endParaRPr lang="es-ES"/>
        </a:p>
      </dgm:t>
    </dgm:pt>
    <dgm:pt modelId="{3BF18016-DC9D-499B-936F-9989378AD6A0}" type="sibTrans" cxnId="{49CF14F5-0BD6-4441-9607-1B1D70A07D5C}">
      <dgm:prSet/>
      <dgm:spPr/>
      <dgm:t>
        <a:bodyPr/>
        <a:lstStyle/>
        <a:p>
          <a:endParaRPr lang="es-ES"/>
        </a:p>
      </dgm:t>
    </dgm:pt>
    <dgm:pt modelId="{91D22598-7035-41F3-A894-764374E7141D}">
      <dgm:prSet custT="1"/>
      <dgm:spPr/>
      <dgm:t>
        <a:bodyPr/>
        <a:lstStyle/>
        <a:p>
          <a:r>
            <a:rPr lang="es-ES" sz="2000" dirty="0" smtClean="0"/>
            <a:t>Plan Estratégico Institucional del MADES 2019-2023.</a:t>
          </a:r>
        </a:p>
      </dgm:t>
    </dgm:pt>
    <dgm:pt modelId="{C65D67A6-2AC0-4923-9122-0630DE261377}" type="parTrans" cxnId="{B5A7AE8F-AD15-44C1-8260-65C5814794DD}">
      <dgm:prSet/>
      <dgm:spPr/>
      <dgm:t>
        <a:bodyPr/>
        <a:lstStyle/>
        <a:p>
          <a:endParaRPr lang="es-ES"/>
        </a:p>
      </dgm:t>
    </dgm:pt>
    <dgm:pt modelId="{FF214AA7-546F-44CB-A264-5F7956D1B512}" type="sibTrans" cxnId="{B5A7AE8F-AD15-44C1-8260-65C5814794DD}">
      <dgm:prSet/>
      <dgm:spPr/>
      <dgm:t>
        <a:bodyPr/>
        <a:lstStyle/>
        <a:p>
          <a:endParaRPr lang="es-ES"/>
        </a:p>
      </dgm:t>
    </dgm:pt>
    <dgm:pt modelId="{80E86510-57FC-4BD2-A1BB-D5CF86FEDBCE}">
      <dgm:prSet custT="1"/>
      <dgm:spPr/>
      <dgm:t>
        <a:bodyPr/>
        <a:lstStyle/>
        <a:p>
          <a:r>
            <a:rPr lang="es-ES" sz="2000" dirty="0" smtClean="0"/>
            <a:t>Plan Nacional de Cambio Climático</a:t>
          </a:r>
          <a:r>
            <a:rPr lang="es-ES" sz="1300" dirty="0" smtClean="0"/>
            <a:t>.</a:t>
          </a:r>
        </a:p>
      </dgm:t>
    </dgm:pt>
    <dgm:pt modelId="{4C82ED04-090B-45EA-A85E-907956716699}" type="parTrans" cxnId="{A02CBAD2-0266-476F-AF7C-DD0CB3AA8E8F}">
      <dgm:prSet/>
      <dgm:spPr/>
      <dgm:t>
        <a:bodyPr/>
        <a:lstStyle/>
        <a:p>
          <a:endParaRPr lang="es-ES"/>
        </a:p>
      </dgm:t>
    </dgm:pt>
    <dgm:pt modelId="{3C81829B-F81D-4E45-B9E5-63EAFD60F8F3}" type="sibTrans" cxnId="{A02CBAD2-0266-476F-AF7C-DD0CB3AA8E8F}">
      <dgm:prSet/>
      <dgm:spPr/>
      <dgm:t>
        <a:bodyPr/>
        <a:lstStyle/>
        <a:p>
          <a:endParaRPr lang="es-ES"/>
        </a:p>
      </dgm:t>
    </dgm:pt>
    <dgm:pt modelId="{858E77A9-ECC8-4144-B4DA-7BCE1A154DA8}" type="pres">
      <dgm:prSet presAssocID="{ED997A65-447D-4F9E-9BD1-F434FC8B3B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39C48B74-CE0B-4DFE-BB02-C1FFE6FD9AED}" type="pres">
      <dgm:prSet presAssocID="{40D831AE-4FF2-4A03-9F37-074A6B9579F0}" presName="circle1" presStyleLbl="node1" presStyleIdx="0" presStyleCnt="6"/>
      <dgm:spPr/>
    </dgm:pt>
    <dgm:pt modelId="{AAF77BB0-A114-4A97-B057-AC9229B46836}" type="pres">
      <dgm:prSet presAssocID="{40D831AE-4FF2-4A03-9F37-074A6B9579F0}" presName="space" presStyleCnt="0"/>
      <dgm:spPr/>
    </dgm:pt>
    <dgm:pt modelId="{CEDDEF9A-A919-4034-9B0A-AC5FD32AD626}" type="pres">
      <dgm:prSet presAssocID="{40D831AE-4FF2-4A03-9F37-074A6B9579F0}" presName="rect1" presStyleLbl="alignAcc1" presStyleIdx="0" presStyleCnt="6"/>
      <dgm:spPr/>
      <dgm:t>
        <a:bodyPr/>
        <a:lstStyle/>
        <a:p>
          <a:endParaRPr lang="es-ES"/>
        </a:p>
      </dgm:t>
    </dgm:pt>
    <dgm:pt modelId="{D56E718B-E6E0-4030-B8DA-ACDE1CF804B8}" type="pres">
      <dgm:prSet presAssocID="{6BCD71B2-ADD5-487C-B130-43F1123DA16A}" presName="vertSpace2" presStyleLbl="node1" presStyleIdx="0" presStyleCnt="6"/>
      <dgm:spPr/>
    </dgm:pt>
    <dgm:pt modelId="{6ADE9C5B-213B-4904-BABE-9E48C3235322}" type="pres">
      <dgm:prSet presAssocID="{6BCD71B2-ADD5-487C-B130-43F1123DA16A}" presName="circle2" presStyleLbl="node1" presStyleIdx="1" presStyleCnt="6"/>
      <dgm:spPr/>
    </dgm:pt>
    <dgm:pt modelId="{7782F61F-3CA6-4AFA-A3C7-201FC1326EA4}" type="pres">
      <dgm:prSet presAssocID="{6BCD71B2-ADD5-487C-B130-43F1123DA16A}" presName="rect2" presStyleLbl="alignAcc1" presStyleIdx="1" presStyleCnt="6"/>
      <dgm:spPr/>
      <dgm:t>
        <a:bodyPr/>
        <a:lstStyle/>
        <a:p>
          <a:endParaRPr lang="es-ES"/>
        </a:p>
      </dgm:t>
    </dgm:pt>
    <dgm:pt modelId="{454EA362-234D-4CAD-8D1E-34E9E000A2BE}" type="pres">
      <dgm:prSet presAssocID="{24D306FA-76F3-49F7-8598-359AD062B866}" presName="vertSpace3" presStyleLbl="node1" presStyleIdx="1" presStyleCnt="6"/>
      <dgm:spPr/>
    </dgm:pt>
    <dgm:pt modelId="{517476A1-01BE-404E-BBC0-C88F17E62782}" type="pres">
      <dgm:prSet presAssocID="{24D306FA-76F3-49F7-8598-359AD062B866}" presName="circle3" presStyleLbl="node1" presStyleIdx="2" presStyleCnt="6"/>
      <dgm:spPr/>
    </dgm:pt>
    <dgm:pt modelId="{C070B1C9-EE33-44B8-A2BA-7992CE9A7EE0}" type="pres">
      <dgm:prSet presAssocID="{24D306FA-76F3-49F7-8598-359AD062B866}" presName="rect3" presStyleLbl="alignAcc1" presStyleIdx="2" presStyleCnt="6"/>
      <dgm:spPr/>
      <dgm:t>
        <a:bodyPr/>
        <a:lstStyle/>
        <a:p>
          <a:endParaRPr lang="es-ES"/>
        </a:p>
      </dgm:t>
    </dgm:pt>
    <dgm:pt modelId="{00721346-2700-444B-88DC-C209F973B0FB}" type="pres">
      <dgm:prSet presAssocID="{CCB22A54-39C5-4300-887E-51FD4CE83A8F}" presName="vertSpace4" presStyleLbl="node1" presStyleIdx="2" presStyleCnt="6"/>
      <dgm:spPr/>
    </dgm:pt>
    <dgm:pt modelId="{35EB4765-4385-4489-B96D-1194DA933AE6}" type="pres">
      <dgm:prSet presAssocID="{CCB22A54-39C5-4300-887E-51FD4CE83A8F}" presName="circle4" presStyleLbl="node1" presStyleIdx="3" presStyleCnt="6"/>
      <dgm:spPr/>
    </dgm:pt>
    <dgm:pt modelId="{E14BFCAF-ABA5-4314-8AD0-F8D1253C6E78}" type="pres">
      <dgm:prSet presAssocID="{CCB22A54-39C5-4300-887E-51FD4CE83A8F}" presName="rect4" presStyleLbl="alignAcc1" presStyleIdx="3" presStyleCnt="6"/>
      <dgm:spPr/>
      <dgm:t>
        <a:bodyPr/>
        <a:lstStyle/>
        <a:p>
          <a:endParaRPr lang="es-ES"/>
        </a:p>
      </dgm:t>
    </dgm:pt>
    <dgm:pt modelId="{810957F2-1283-4214-B5C2-0E7ED8466D3A}" type="pres">
      <dgm:prSet presAssocID="{91D22598-7035-41F3-A894-764374E7141D}" presName="vertSpace5" presStyleLbl="node1" presStyleIdx="3" presStyleCnt="6"/>
      <dgm:spPr/>
    </dgm:pt>
    <dgm:pt modelId="{A32E2093-0BF3-49DA-BD70-BD19F528DADF}" type="pres">
      <dgm:prSet presAssocID="{91D22598-7035-41F3-A894-764374E7141D}" presName="circle5" presStyleLbl="node1" presStyleIdx="4" presStyleCnt="6"/>
      <dgm:spPr/>
    </dgm:pt>
    <dgm:pt modelId="{8D121777-4E08-4A98-ADCC-937377D5FFCB}" type="pres">
      <dgm:prSet presAssocID="{91D22598-7035-41F3-A894-764374E7141D}" presName="rect5" presStyleLbl="alignAcc1" presStyleIdx="4" presStyleCnt="6"/>
      <dgm:spPr/>
      <dgm:t>
        <a:bodyPr/>
        <a:lstStyle/>
        <a:p>
          <a:endParaRPr lang="es-ES"/>
        </a:p>
      </dgm:t>
    </dgm:pt>
    <dgm:pt modelId="{68142981-A036-4C86-B3AA-E646F31847E9}" type="pres">
      <dgm:prSet presAssocID="{80E86510-57FC-4BD2-A1BB-D5CF86FEDBCE}" presName="vertSpace6" presStyleLbl="node1" presStyleIdx="4" presStyleCnt="6"/>
      <dgm:spPr/>
    </dgm:pt>
    <dgm:pt modelId="{712CD23B-9791-4415-B531-D6DCAA1652BB}" type="pres">
      <dgm:prSet presAssocID="{80E86510-57FC-4BD2-A1BB-D5CF86FEDBCE}" presName="circle6" presStyleLbl="node1" presStyleIdx="5" presStyleCnt="6"/>
      <dgm:spPr/>
    </dgm:pt>
    <dgm:pt modelId="{F6908956-83F4-4C57-A7FA-DF543576925A}" type="pres">
      <dgm:prSet presAssocID="{80E86510-57FC-4BD2-A1BB-D5CF86FEDBCE}" presName="rect6" presStyleLbl="alignAcc1" presStyleIdx="5" presStyleCnt="6"/>
      <dgm:spPr/>
      <dgm:t>
        <a:bodyPr/>
        <a:lstStyle/>
        <a:p>
          <a:endParaRPr lang="es-PY"/>
        </a:p>
      </dgm:t>
    </dgm:pt>
    <dgm:pt modelId="{2024D006-2AC2-4F8B-B7C9-A81862663EFC}" type="pres">
      <dgm:prSet presAssocID="{40D831AE-4FF2-4A03-9F37-074A6B9579F0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AD8D58-F8E6-46AE-AF8E-DD7F20C7FD2F}" type="pres">
      <dgm:prSet presAssocID="{6BCD71B2-ADD5-487C-B130-43F1123DA16A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AC411F-C5B7-4138-A88E-BD7C6CAA64D9}" type="pres">
      <dgm:prSet presAssocID="{24D306FA-76F3-49F7-8598-359AD062B866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A031C-24AD-47CA-BD63-D69A180CB7A5}" type="pres">
      <dgm:prSet presAssocID="{CCB22A54-39C5-4300-887E-51FD4CE83A8F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576598-0125-4A00-9D93-DB35A2D27709}" type="pres">
      <dgm:prSet presAssocID="{91D22598-7035-41F3-A894-764374E7141D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5517A1-0EE0-4088-BB7F-FEEEB02AD892}" type="pres">
      <dgm:prSet presAssocID="{80E86510-57FC-4BD2-A1BB-D5CF86FEDBCE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A503016A-0228-4427-BEB4-F2C03D994668}" type="presOf" srcId="{24D306FA-76F3-49F7-8598-359AD062B866}" destId="{94AC411F-C5B7-4138-A88E-BD7C6CAA64D9}" srcOrd="1" destOrd="0" presId="urn:microsoft.com/office/officeart/2005/8/layout/target3"/>
    <dgm:cxn modelId="{BC586411-C5CE-4E3D-8071-3BA32A095399}" type="presOf" srcId="{6BCD71B2-ADD5-487C-B130-43F1123DA16A}" destId="{7782F61F-3CA6-4AFA-A3C7-201FC1326EA4}" srcOrd="0" destOrd="0" presId="urn:microsoft.com/office/officeart/2005/8/layout/target3"/>
    <dgm:cxn modelId="{A02CBAD2-0266-476F-AF7C-DD0CB3AA8E8F}" srcId="{ED997A65-447D-4F9E-9BD1-F434FC8B3BC6}" destId="{80E86510-57FC-4BD2-A1BB-D5CF86FEDBCE}" srcOrd="5" destOrd="0" parTransId="{4C82ED04-090B-45EA-A85E-907956716699}" sibTransId="{3C81829B-F81D-4E45-B9E5-63EAFD60F8F3}"/>
    <dgm:cxn modelId="{BF00CA82-C0AB-4B90-818D-27CEE5AB2388}" type="presOf" srcId="{ED997A65-447D-4F9E-9BD1-F434FC8B3BC6}" destId="{858E77A9-ECC8-4144-B4DA-7BCE1A154DA8}" srcOrd="0" destOrd="0" presId="urn:microsoft.com/office/officeart/2005/8/layout/target3"/>
    <dgm:cxn modelId="{9723C930-A3E1-453B-AE9D-C86DC392BCFA}" type="presOf" srcId="{91D22598-7035-41F3-A894-764374E7141D}" destId="{1C576598-0125-4A00-9D93-DB35A2D27709}" srcOrd="1" destOrd="0" presId="urn:microsoft.com/office/officeart/2005/8/layout/target3"/>
    <dgm:cxn modelId="{B5A7AE8F-AD15-44C1-8260-65C5814794DD}" srcId="{ED997A65-447D-4F9E-9BD1-F434FC8B3BC6}" destId="{91D22598-7035-41F3-A894-764374E7141D}" srcOrd="4" destOrd="0" parTransId="{C65D67A6-2AC0-4923-9122-0630DE261377}" sibTransId="{FF214AA7-546F-44CB-A264-5F7956D1B512}"/>
    <dgm:cxn modelId="{AB4C90E6-38DB-4BC7-BDAB-16575122DA82}" srcId="{ED997A65-447D-4F9E-9BD1-F434FC8B3BC6}" destId="{40D831AE-4FF2-4A03-9F37-074A6B9579F0}" srcOrd="0" destOrd="0" parTransId="{6274985C-561A-4F6A-BBDE-269F87219A69}" sibTransId="{93DE91DD-0F20-4AD6-A411-FDB7B7DA1EBE}"/>
    <dgm:cxn modelId="{C0FA8335-F4DD-41C1-805F-3307F2FFB92E}" srcId="{ED997A65-447D-4F9E-9BD1-F434FC8B3BC6}" destId="{6BCD71B2-ADD5-487C-B130-43F1123DA16A}" srcOrd="1" destOrd="0" parTransId="{A7656761-6BD6-4B54-89BE-3C8FACFBA897}" sibTransId="{96117401-104E-4BCE-8636-3DE37DD30125}"/>
    <dgm:cxn modelId="{D2009725-4F09-4F5C-8E39-5B12890EE35B}" type="presOf" srcId="{CCB22A54-39C5-4300-887E-51FD4CE83A8F}" destId="{40EA031C-24AD-47CA-BD63-D69A180CB7A5}" srcOrd="1" destOrd="0" presId="urn:microsoft.com/office/officeart/2005/8/layout/target3"/>
    <dgm:cxn modelId="{D0562E53-92A5-48D4-B17F-A2E7F58EDDC5}" type="presOf" srcId="{40D831AE-4FF2-4A03-9F37-074A6B9579F0}" destId="{2024D006-2AC2-4F8B-B7C9-A81862663EFC}" srcOrd="1" destOrd="0" presId="urn:microsoft.com/office/officeart/2005/8/layout/target3"/>
    <dgm:cxn modelId="{277C1083-918D-42EE-85CE-D39BBF8C1D3C}" type="presOf" srcId="{40D831AE-4FF2-4A03-9F37-074A6B9579F0}" destId="{CEDDEF9A-A919-4034-9B0A-AC5FD32AD626}" srcOrd="0" destOrd="0" presId="urn:microsoft.com/office/officeart/2005/8/layout/target3"/>
    <dgm:cxn modelId="{29A3D5A4-5C7E-4AD6-8687-3CD240946861}" srcId="{ED997A65-447D-4F9E-9BD1-F434FC8B3BC6}" destId="{24D306FA-76F3-49F7-8598-359AD062B866}" srcOrd="2" destOrd="0" parTransId="{79DB2E28-882E-4D43-8E86-521E2E639C8A}" sibTransId="{DC48C20F-A5A5-4D39-BE43-EE05BE91A44A}"/>
    <dgm:cxn modelId="{2D2F2E4D-570F-4E73-91B6-B1ABBF4086C4}" type="presOf" srcId="{80E86510-57FC-4BD2-A1BB-D5CF86FEDBCE}" destId="{225517A1-0EE0-4088-BB7F-FEEEB02AD892}" srcOrd="1" destOrd="0" presId="urn:microsoft.com/office/officeart/2005/8/layout/target3"/>
    <dgm:cxn modelId="{06A9CC09-DE91-468D-ACE5-8EE1FD561203}" type="presOf" srcId="{6BCD71B2-ADD5-487C-B130-43F1123DA16A}" destId="{2AAD8D58-F8E6-46AE-AF8E-DD7F20C7FD2F}" srcOrd="1" destOrd="0" presId="urn:microsoft.com/office/officeart/2005/8/layout/target3"/>
    <dgm:cxn modelId="{7D8EEDA1-EC06-4326-9588-2EB5E12E8432}" type="presOf" srcId="{CCB22A54-39C5-4300-887E-51FD4CE83A8F}" destId="{E14BFCAF-ABA5-4314-8AD0-F8D1253C6E78}" srcOrd="0" destOrd="0" presId="urn:microsoft.com/office/officeart/2005/8/layout/target3"/>
    <dgm:cxn modelId="{510B3671-4C1E-4276-BA9F-8565A2476D0B}" type="presOf" srcId="{80E86510-57FC-4BD2-A1BB-D5CF86FEDBCE}" destId="{F6908956-83F4-4C57-A7FA-DF543576925A}" srcOrd="0" destOrd="0" presId="urn:microsoft.com/office/officeart/2005/8/layout/target3"/>
    <dgm:cxn modelId="{49CF14F5-0BD6-4441-9607-1B1D70A07D5C}" srcId="{ED997A65-447D-4F9E-9BD1-F434FC8B3BC6}" destId="{CCB22A54-39C5-4300-887E-51FD4CE83A8F}" srcOrd="3" destOrd="0" parTransId="{9AE8B6B4-C5D6-4876-8DA7-AD19713915E4}" sibTransId="{3BF18016-DC9D-499B-936F-9989378AD6A0}"/>
    <dgm:cxn modelId="{9606C304-EC98-4B77-BE2F-C5AA98FA392A}" type="presOf" srcId="{24D306FA-76F3-49F7-8598-359AD062B866}" destId="{C070B1C9-EE33-44B8-A2BA-7992CE9A7EE0}" srcOrd="0" destOrd="0" presId="urn:microsoft.com/office/officeart/2005/8/layout/target3"/>
    <dgm:cxn modelId="{CC17D8B3-2AF6-440F-83DA-DEEEF4D3FFD0}" type="presOf" srcId="{91D22598-7035-41F3-A894-764374E7141D}" destId="{8D121777-4E08-4A98-ADCC-937377D5FFCB}" srcOrd="0" destOrd="0" presId="urn:microsoft.com/office/officeart/2005/8/layout/target3"/>
    <dgm:cxn modelId="{A655B537-6287-4855-AE4E-5A4779A5D0B1}" type="presParOf" srcId="{858E77A9-ECC8-4144-B4DA-7BCE1A154DA8}" destId="{39C48B74-CE0B-4DFE-BB02-C1FFE6FD9AED}" srcOrd="0" destOrd="0" presId="urn:microsoft.com/office/officeart/2005/8/layout/target3"/>
    <dgm:cxn modelId="{18C3DC55-C596-482C-838D-540E7A83462C}" type="presParOf" srcId="{858E77A9-ECC8-4144-B4DA-7BCE1A154DA8}" destId="{AAF77BB0-A114-4A97-B057-AC9229B46836}" srcOrd="1" destOrd="0" presId="urn:microsoft.com/office/officeart/2005/8/layout/target3"/>
    <dgm:cxn modelId="{81083651-E3F5-42CD-8718-2F8B2C576F27}" type="presParOf" srcId="{858E77A9-ECC8-4144-B4DA-7BCE1A154DA8}" destId="{CEDDEF9A-A919-4034-9B0A-AC5FD32AD626}" srcOrd="2" destOrd="0" presId="urn:microsoft.com/office/officeart/2005/8/layout/target3"/>
    <dgm:cxn modelId="{995A1D5B-69E6-4DE1-9DE9-151DC32D848A}" type="presParOf" srcId="{858E77A9-ECC8-4144-B4DA-7BCE1A154DA8}" destId="{D56E718B-E6E0-4030-B8DA-ACDE1CF804B8}" srcOrd="3" destOrd="0" presId="urn:microsoft.com/office/officeart/2005/8/layout/target3"/>
    <dgm:cxn modelId="{B3FFE211-5C33-4BA3-BA01-DAC0E33668FB}" type="presParOf" srcId="{858E77A9-ECC8-4144-B4DA-7BCE1A154DA8}" destId="{6ADE9C5B-213B-4904-BABE-9E48C3235322}" srcOrd="4" destOrd="0" presId="urn:microsoft.com/office/officeart/2005/8/layout/target3"/>
    <dgm:cxn modelId="{606E5281-F409-435F-BBE9-3500B5593013}" type="presParOf" srcId="{858E77A9-ECC8-4144-B4DA-7BCE1A154DA8}" destId="{7782F61F-3CA6-4AFA-A3C7-201FC1326EA4}" srcOrd="5" destOrd="0" presId="urn:microsoft.com/office/officeart/2005/8/layout/target3"/>
    <dgm:cxn modelId="{D8DAFE57-BF7F-4AC1-8006-247E28D76E0F}" type="presParOf" srcId="{858E77A9-ECC8-4144-B4DA-7BCE1A154DA8}" destId="{454EA362-234D-4CAD-8D1E-34E9E000A2BE}" srcOrd="6" destOrd="0" presId="urn:microsoft.com/office/officeart/2005/8/layout/target3"/>
    <dgm:cxn modelId="{FE8FE79F-DB11-4CB2-A980-DA2358FBFEB7}" type="presParOf" srcId="{858E77A9-ECC8-4144-B4DA-7BCE1A154DA8}" destId="{517476A1-01BE-404E-BBC0-C88F17E62782}" srcOrd="7" destOrd="0" presId="urn:microsoft.com/office/officeart/2005/8/layout/target3"/>
    <dgm:cxn modelId="{41CE5D73-EC75-4FDD-9CCB-4214B40B41D4}" type="presParOf" srcId="{858E77A9-ECC8-4144-B4DA-7BCE1A154DA8}" destId="{C070B1C9-EE33-44B8-A2BA-7992CE9A7EE0}" srcOrd="8" destOrd="0" presId="urn:microsoft.com/office/officeart/2005/8/layout/target3"/>
    <dgm:cxn modelId="{83A99BA5-60DE-4B36-AC61-F2A05F8F55AB}" type="presParOf" srcId="{858E77A9-ECC8-4144-B4DA-7BCE1A154DA8}" destId="{00721346-2700-444B-88DC-C209F973B0FB}" srcOrd="9" destOrd="0" presId="urn:microsoft.com/office/officeart/2005/8/layout/target3"/>
    <dgm:cxn modelId="{193338CD-5204-43A5-88EE-51A602CF4C70}" type="presParOf" srcId="{858E77A9-ECC8-4144-B4DA-7BCE1A154DA8}" destId="{35EB4765-4385-4489-B96D-1194DA933AE6}" srcOrd="10" destOrd="0" presId="urn:microsoft.com/office/officeart/2005/8/layout/target3"/>
    <dgm:cxn modelId="{E6EDA0D5-EDB8-490C-918D-ADFC2E48B58D}" type="presParOf" srcId="{858E77A9-ECC8-4144-B4DA-7BCE1A154DA8}" destId="{E14BFCAF-ABA5-4314-8AD0-F8D1253C6E78}" srcOrd="11" destOrd="0" presId="urn:microsoft.com/office/officeart/2005/8/layout/target3"/>
    <dgm:cxn modelId="{0B22A823-D26B-490F-954E-9CBF6F6F3743}" type="presParOf" srcId="{858E77A9-ECC8-4144-B4DA-7BCE1A154DA8}" destId="{810957F2-1283-4214-B5C2-0E7ED8466D3A}" srcOrd="12" destOrd="0" presId="urn:microsoft.com/office/officeart/2005/8/layout/target3"/>
    <dgm:cxn modelId="{CDE4A36A-4D35-4FDF-9A28-30A6E0D02B13}" type="presParOf" srcId="{858E77A9-ECC8-4144-B4DA-7BCE1A154DA8}" destId="{A32E2093-0BF3-49DA-BD70-BD19F528DADF}" srcOrd="13" destOrd="0" presId="urn:microsoft.com/office/officeart/2005/8/layout/target3"/>
    <dgm:cxn modelId="{0AE62E67-ADD6-457A-8296-EAB1F3069E99}" type="presParOf" srcId="{858E77A9-ECC8-4144-B4DA-7BCE1A154DA8}" destId="{8D121777-4E08-4A98-ADCC-937377D5FFCB}" srcOrd="14" destOrd="0" presId="urn:microsoft.com/office/officeart/2005/8/layout/target3"/>
    <dgm:cxn modelId="{18D0B5FA-E4E0-48D8-95B4-BDD38BBC8057}" type="presParOf" srcId="{858E77A9-ECC8-4144-B4DA-7BCE1A154DA8}" destId="{68142981-A036-4C86-B3AA-E646F31847E9}" srcOrd="15" destOrd="0" presId="urn:microsoft.com/office/officeart/2005/8/layout/target3"/>
    <dgm:cxn modelId="{E151679B-EC21-41F6-AF74-249E64456E07}" type="presParOf" srcId="{858E77A9-ECC8-4144-B4DA-7BCE1A154DA8}" destId="{712CD23B-9791-4415-B531-D6DCAA1652BB}" srcOrd="16" destOrd="0" presId="urn:microsoft.com/office/officeart/2005/8/layout/target3"/>
    <dgm:cxn modelId="{CBC9A870-F765-4AF3-A41C-544EB0EB2621}" type="presParOf" srcId="{858E77A9-ECC8-4144-B4DA-7BCE1A154DA8}" destId="{F6908956-83F4-4C57-A7FA-DF543576925A}" srcOrd="17" destOrd="0" presId="urn:microsoft.com/office/officeart/2005/8/layout/target3"/>
    <dgm:cxn modelId="{33E84834-822E-4E5F-A292-B61B411A2F7B}" type="presParOf" srcId="{858E77A9-ECC8-4144-B4DA-7BCE1A154DA8}" destId="{2024D006-2AC2-4F8B-B7C9-A81862663EFC}" srcOrd="18" destOrd="0" presId="urn:microsoft.com/office/officeart/2005/8/layout/target3"/>
    <dgm:cxn modelId="{53786723-5B0A-4ED3-BFF2-151BD4CBBCBE}" type="presParOf" srcId="{858E77A9-ECC8-4144-B4DA-7BCE1A154DA8}" destId="{2AAD8D58-F8E6-46AE-AF8E-DD7F20C7FD2F}" srcOrd="19" destOrd="0" presId="urn:microsoft.com/office/officeart/2005/8/layout/target3"/>
    <dgm:cxn modelId="{290F3611-BF3C-4206-92CD-6DB5A3F098D6}" type="presParOf" srcId="{858E77A9-ECC8-4144-B4DA-7BCE1A154DA8}" destId="{94AC411F-C5B7-4138-A88E-BD7C6CAA64D9}" srcOrd="20" destOrd="0" presId="urn:microsoft.com/office/officeart/2005/8/layout/target3"/>
    <dgm:cxn modelId="{8F33CB0E-6F3E-491D-A6A7-24EB8F372694}" type="presParOf" srcId="{858E77A9-ECC8-4144-B4DA-7BCE1A154DA8}" destId="{40EA031C-24AD-47CA-BD63-D69A180CB7A5}" srcOrd="21" destOrd="0" presId="urn:microsoft.com/office/officeart/2005/8/layout/target3"/>
    <dgm:cxn modelId="{C9890AD9-FB99-4DC2-9B02-CD46482B218B}" type="presParOf" srcId="{858E77A9-ECC8-4144-B4DA-7BCE1A154DA8}" destId="{1C576598-0125-4A00-9D93-DB35A2D27709}" srcOrd="22" destOrd="0" presId="urn:microsoft.com/office/officeart/2005/8/layout/target3"/>
    <dgm:cxn modelId="{5258124B-0CAF-4A62-9718-734ABAC44129}" type="presParOf" srcId="{858E77A9-ECC8-4144-B4DA-7BCE1A154DA8}" destId="{225517A1-0EE0-4088-BB7F-FEEEB02AD892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48B74-CE0B-4DFE-BB02-C1FFE6FD9AED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DEF9A-A919-4034-9B0A-AC5FD32AD626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Política Ambiental Nacional.</a:t>
          </a:r>
        </a:p>
      </dsp:txBody>
      <dsp:txXfrm>
        <a:off x="2262981" y="0"/>
        <a:ext cx="5966618" cy="565746"/>
      </dsp:txXfrm>
    </dsp:sp>
    <dsp:sp modelId="{6ADE9C5B-213B-4904-BABE-9E48C3235322}">
      <dsp:nvSpPr>
        <dsp:cNvPr id="0" name=""/>
        <dsp:cNvSpPr/>
      </dsp:nvSpPr>
      <dsp:spPr>
        <a:xfrm>
          <a:off x="396022" y="565746"/>
          <a:ext cx="3733918" cy="373391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2F61F-3CA6-4AFA-A3C7-201FC1326EA4}">
      <dsp:nvSpPr>
        <dsp:cNvPr id="0" name=""/>
        <dsp:cNvSpPr/>
      </dsp:nvSpPr>
      <dsp:spPr>
        <a:xfrm>
          <a:off x="2262981" y="565746"/>
          <a:ext cx="5966618" cy="3733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Plan Nacional de Desarrollo.</a:t>
          </a:r>
        </a:p>
      </dsp:txBody>
      <dsp:txXfrm>
        <a:off x="2262981" y="565746"/>
        <a:ext cx="5966618" cy="565746"/>
      </dsp:txXfrm>
    </dsp:sp>
    <dsp:sp modelId="{517476A1-01BE-404E-BBC0-C88F17E62782}">
      <dsp:nvSpPr>
        <dsp:cNvPr id="0" name=""/>
        <dsp:cNvSpPr/>
      </dsp:nvSpPr>
      <dsp:spPr>
        <a:xfrm>
          <a:off x="792044" y="1131493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0B1C9-EE33-44B8-A2BA-7992CE9A7EE0}">
      <dsp:nvSpPr>
        <dsp:cNvPr id="0" name=""/>
        <dsp:cNvSpPr/>
      </dsp:nvSpPr>
      <dsp:spPr>
        <a:xfrm>
          <a:off x="2262981" y="1131493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Política Nacional de Cambio Climático.</a:t>
          </a:r>
        </a:p>
      </dsp:txBody>
      <dsp:txXfrm>
        <a:off x="2262981" y="1131493"/>
        <a:ext cx="5966618" cy="565742"/>
      </dsp:txXfrm>
    </dsp:sp>
    <dsp:sp modelId="{35EB4765-4385-4489-B96D-1194DA933AE6}">
      <dsp:nvSpPr>
        <dsp:cNvPr id="0" name=""/>
        <dsp:cNvSpPr/>
      </dsp:nvSpPr>
      <dsp:spPr>
        <a:xfrm>
          <a:off x="1188065" y="1697236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BFCAF-ABA5-4314-8AD0-F8D1253C6E78}">
      <dsp:nvSpPr>
        <dsp:cNvPr id="0" name=""/>
        <dsp:cNvSpPr/>
      </dsp:nvSpPr>
      <dsp:spPr>
        <a:xfrm>
          <a:off x="2262981" y="1697236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Política Nacional de Gestión y Reducción de Riesgos. </a:t>
          </a:r>
        </a:p>
      </dsp:txBody>
      <dsp:txXfrm>
        <a:off x="2262981" y="1697236"/>
        <a:ext cx="5966618" cy="565746"/>
      </dsp:txXfrm>
    </dsp:sp>
    <dsp:sp modelId="{A32E2093-0BF3-49DA-BD70-BD19F528DADF}">
      <dsp:nvSpPr>
        <dsp:cNvPr id="0" name=""/>
        <dsp:cNvSpPr/>
      </dsp:nvSpPr>
      <dsp:spPr>
        <a:xfrm>
          <a:off x="1584087" y="2262982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21777-4E08-4A98-ADCC-937377D5FFCB}">
      <dsp:nvSpPr>
        <dsp:cNvPr id="0" name=""/>
        <dsp:cNvSpPr/>
      </dsp:nvSpPr>
      <dsp:spPr>
        <a:xfrm>
          <a:off x="2262981" y="2262982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Plan Estratégico Institucional del MADES 2019-2023.</a:t>
          </a:r>
        </a:p>
      </dsp:txBody>
      <dsp:txXfrm>
        <a:off x="2262981" y="2262982"/>
        <a:ext cx="5966618" cy="565746"/>
      </dsp:txXfrm>
    </dsp:sp>
    <dsp:sp modelId="{712CD23B-9791-4415-B531-D6DCAA1652BB}">
      <dsp:nvSpPr>
        <dsp:cNvPr id="0" name=""/>
        <dsp:cNvSpPr/>
      </dsp:nvSpPr>
      <dsp:spPr>
        <a:xfrm>
          <a:off x="1980110" y="2828729"/>
          <a:ext cx="565742" cy="56574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08956-83F4-4C57-A7FA-DF543576925A}">
      <dsp:nvSpPr>
        <dsp:cNvPr id="0" name=""/>
        <dsp:cNvSpPr/>
      </dsp:nvSpPr>
      <dsp:spPr>
        <a:xfrm>
          <a:off x="2262981" y="2828729"/>
          <a:ext cx="5966618" cy="5657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Plan Nacional de Cambio Climático</a:t>
          </a:r>
          <a:r>
            <a:rPr lang="es-ES" sz="1300" kern="1200" dirty="0" smtClean="0"/>
            <a:t>.</a:t>
          </a:r>
        </a:p>
      </dsp:txBody>
      <dsp:txXfrm>
        <a:off x="2262981" y="2828729"/>
        <a:ext cx="5966618" cy="565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6B139-4030-4266-B912-A11A4C988B6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E8E8-ADCE-49BC-91EC-8AA5E68D5F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9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ailac.org/panama/" TargetMode="External"/><Relationship Id="rId3" Type="http://schemas.openxmlformats.org/officeDocument/2006/relationships/hyperlink" Target="http://ailac.org/chile/" TargetMode="External"/><Relationship Id="rId7" Type="http://schemas.openxmlformats.org/officeDocument/2006/relationships/hyperlink" Target="http://ailac.org/honduras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ailac.org/guatemala/" TargetMode="External"/><Relationship Id="rId5" Type="http://schemas.openxmlformats.org/officeDocument/2006/relationships/hyperlink" Target="http://ailac.org/costa-rica/" TargetMode="External"/><Relationship Id="rId10" Type="http://schemas.openxmlformats.org/officeDocument/2006/relationships/hyperlink" Target="http://ailac.org/peru/" TargetMode="External"/><Relationship Id="rId4" Type="http://schemas.openxmlformats.org/officeDocument/2006/relationships/hyperlink" Target="http://ailac.org/colombia/" TargetMode="External"/><Relationship Id="rId9" Type="http://schemas.openxmlformats.org/officeDocument/2006/relationships/hyperlink" Target="http://ailac.org/?page_id=1644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E8E8-ADCE-49BC-91EC-8AA5E68D5FA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29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Asociación Independiente de América Latina y el Caribe (AILAC) es un grupo de ocho países que comparten intereses y posiciones en materia de cambio climático.</a:t>
            </a:r>
          </a:p>
          <a:p>
            <a:pPr fontAlgn="base"/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AILAC está compuesto por:</a:t>
            </a:r>
          </a:p>
          <a:p>
            <a:pPr fontAlgn="base"/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Chile</a:t>
            </a:r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Colombia</a:t>
            </a:r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Costa Rica</a:t>
            </a:r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Guatemala</a:t>
            </a:r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Honduras"/>
              </a:rPr>
              <a:t>Honduras</a:t>
            </a:r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Panamá</a:t>
            </a:r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Paraguay</a:t>
            </a:r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Perú</a:t>
            </a:r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E8E8-ADCE-49BC-91EC-8AA5E68D5FA5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34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E8E8-ADCE-49BC-91EC-8AA5E68D5FA5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80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E8E8-ADCE-49BC-91EC-8AA5E68D5FA5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38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E8E8-ADCE-49BC-91EC-8AA5E68D5FA5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28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5D03-76B3-4939-A4AA-F6BBB9E47084}" type="datetimeFigureOut">
              <a:rPr lang="es-PY" smtClean="0"/>
              <a:pPr/>
              <a:t>24/7/2019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CF-7765-41EC-9688-AB2383FAA094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5985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5D03-76B3-4939-A4AA-F6BBB9E47084}" type="datetimeFigureOut">
              <a:rPr lang="es-PY" smtClean="0"/>
              <a:pPr/>
              <a:t>24/7/2019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CF-7765-41EC-9688-AB2383FAA094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3534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5D03-76B3-4939-A4AA-F6BBB9E47084}" type="datetimeFigureOut">
              <a:rPr lang="es-PY" smtClean="0"/>
              <a:pPr/>
              <a:t>24/7/2019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CF-7765-41EC-9688-AB2383FAA094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844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5D03-76B3-4939-A4AA-F6BBB9E47084}" type="datetimeFigureOut">
              <a:rPr lang="es-PY" smtClean="0"/>
              <a:pPr/>
              <a:t>24/7/2019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CF-7765-41EC-9688-AB2383FAA094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4494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5D03-76B3-4939-A4AA-F6BBB9E47084}" type="datetimeFigureOut">
              <a:rPr lang="es-PY" smtClean="0"/>
              <a:pPr/>
              <a:t>24/7/2019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CF-7765-41EC-9688-AB2383FAA094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6742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5D03-76B3-4939-A4AA-F6BBB9E47084}" type="datetimeFigureOut">
              <a:rPr lang="es-PY" smtClean="0"/>
              <a:pPr/>
              <a:t>24/7/2019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CF-7765-41EC-9688-AB2383FAA094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8606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5D03-76B3-4939-A4AA-F6BBB9E47084}" type="datetimeFigureOut">
              <a:rPr lang="es-PY" smtClean="0"/>
              <a:pPr/>
              <a:t>24/7/2019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CF-7765-41EC-9688-AB2383FAA094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6079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5D03-76B3-4939-A4AA-F6BBB9E47084}" type="datetimeFigureOut">
              <a:rPr lang="es-PY" smtClean="0"/>
              <a:pPr/>
              <a:t>24/7/2019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CF-7765-41EC-9688-AB2383FAA094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2803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5D03-76B3-4939-A4AA-F6BBB9E47084}" type="datetimeFigureOut">
              <a:rPr lang="es-PY" smtClean="0"/>
              <a:pPr/>
              <a:t>24/7/2019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CF-7765-41EC-9688-AB2383FAA094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3945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5D03-76B3-4939-A4AA-F6BBB9E47084}" type="datetimeFigureOut">
              <a:rPr lang="es-PY" smtClean="0"/>
              <a:pPr/>
              <a:t>24/7/2019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CF-7765-41EC-9688-AB2383FAA094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6946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5D03-76B3-4939-A4AA-F6BBB9E47084}" type="datetimeFigureOut">
              <a:rPr lang="es-PY" smtClean="0"/>
              <a:pPr/>
              <a:t>24/7/2019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CF-7765-41EC-9688-AB2383FAA094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726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5D03-76B3-4939-A4AA-F6BBB9E47084}" type="datetimeFigureOut">
              <a:rPr lang="es-PY" smtClean="0"/>
              <a:pPr/>
              <a:t>24/7/2019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B9CF-7765-41EC-9688-AB2383FAA094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0531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des.gov.py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www.sen.gov.py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www.mag.gov.py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stp.gov.py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as.org/juridico/spanish/par_res3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4241"/>
            <a:ext cx="7772400" cy="324279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Las Contribuciones Nacionalmente Determinadas (</a:t>
            </a:r>
            <a:r>
              <a:rPr lang="es-PY" dirty="0" err="1" smtClean="0"/>
              <a:t>NDCs</a:t>
            </a:r>
            <a:r>
              <a:rPr lang="es-PY" dirty="0" smtClean="0"/>
              <a:t>) y el Marco </a:t>
            </a:r>
            <a:r>
              <a:rPr lang="es-PY" dirty="0" smtClean="0"/>
              <a:t>Legal e Institucional en Paraguay para abordar el Cambio </a:t>
            </a:r>
            <a:r>
              <a:rPr lang="es-PY" dirty="0" smtClean="0"/>
              <a:t>Climático y la Gestión de Riesgos</a:t>
            </a:r>
            <a:endParaRPr lang="es-P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778" y="6229631"/>
            <a:ext cx="1044662" cy="3600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3" y="5298505"/>
            <a:ext cx="2500685" cy="8292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8051" t="24845" r="5797" b="22288"/>
          <a:stretch/>
        </p:blipFill>
        <p:spPr>
          <a:xfrm>
            <a:off x="3995936" y="5389107"/>
            <a:ext cx="2592288" cy="6480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298" y="5205627"/>
            <a:ext cx="1128142" cy="8953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73" y="6114378"/>
            <a:ext cx="2034935" cy="5549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936" y="6021288"/>
            <a:ext cx="2243353" cy="5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PY" dirty="0"/>
              <a:t>Disminuir y evitar la deforestación, mediante mecanismos de pago por conservación y reducción de la deforestación. </a:t>
            </a:r>
          </a:p>
          <a:p>
            <a:r>
              <a:rPr lang="es-PY" dirty="0"/>
              <a:t>Fomentar el uso de cocinas económicas energéticamente eficientes. </a:t>
            </a:r>
          </a:p>
          <a:p>
            <a:r>
              <a:rPr lang="es-PY" dirty="0"/>
              <a:t>Incentivar la implementación de agricultura con nuevas tecnologías: disminución en el uso de fertilizantes nitrogenados, reducción de la quema de campos para habilitación de parcelas, introducción de tecnologías con </a:t>
            </a:r>
            <a:r>
              <a:rPr lang="es-PY" dirty="0" err="1"/>
              <a:t>co</a:t>
            </a:r>
            <a:r>
              <a:rPr lang="es-PY" dirty="0"/>
              <a:t>-beneficios climáticos, etc. </a:t>
            </a:r>
          </a:p>
          <a:p>
            <a:r>
              <a:rPr lang="es-PY" dirty="0"/>
              <a:t>Fomentar la eficiencia energética a través de la arquitectura bioclimática.</a:t>
            </a:r>
            <a:endParaRPr lang="es-PY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Acciones de Mitigación identificadas en las </a:t>
            </a:r>
            <a:r>
              <a:rPr lang="es-PY" dirty="0" err="1" smtClean="0"/>
              <a:t>NDCs</a:t>
            </a:r>
            <a:r>
              <a:rPr lang="es-PY" dirty="0" smtClean="0"/>
              <a:t> de Paraguay (cont.)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5181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Legislación de Paraguay respecto del Ambiente y Cambio Climático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 fontScale="77500" lnSpcReduction="20000"/>
          </a:bodyPr>
          <a:lstStyle/>
          <a:p>
            <a:r>
              <a:rPr lang="es-PY" dirty="0" smtClean="0"/>
              <a:t>Constitución Nacional (1992)</a:t>
            </a:r>
          </a:p>
          <a:p>
            <a:pPr lvl="1"/>
            <a:r>
              <a:rPr lang="es-PY" dirty="0" smtClean="0"/>
              <a:t>Derecho a un ambiente sano.</a:t>
            </a:r>
          </a:p>
          <a:p>
            <a:pPr lvl="1"/>
            <a:r>
              <a:rPr lang="es-PY" dirty="0" smtClean="0"/>
              <a:t>Garantiza la protección ambiental.</a:t>
            </a:r>
            <a:endParaRPr lang="es-PY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s-PY" sz="3200" dirty="0"/>
              <a:t>Ley </a:t>
            </a:r>
            <a:r>
              <a:rPr lang="es-PY" sz="3200" dirty="0" smtClean="0"/>
              <a:t>426/94. Carta Orgánica del Gobierno Departamental</a:t>
            </a:r>
            <a:endParaRPr lang="es-PY" dirty="0"/>
          </a:p>
          <a:p>
            <a:pPr lvl="1"/>
            <a:r>
              <a:rPr lang="es-PY" dirty="0"/>
              <a:t>D</a:t>
            </a:r>
            <a:r>
              <a:rPr lang="es-PY" dirty="0" smtClean="0"/>
              <a:t>esarrollar </a:t>
            </a:r>
            <a:r>
              <a:rPr lang="es-PY" dirty="0"/>
              <a:t>programas de prevención y protección conducentes a resolver situaciones de emergencias o catástrofe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PY" sz="3200" dirty="0" smtClean="0"/>
              <a:t>Ley 3996/10. Carta Orgánica Municipal</a:t>
            </a:r>
          </a:p>
          <a:p>
            <a:pPr lvl="1"/>
            <a:r>
              <a:rPr lang="es-PY" dirty="0"/>
              <a:t>Prevención y atención a situaciones de </a:t>
            </a:r>
            <a:r>
              <a:rPr lang="es-PY" dirty="0" smtClean="0"/>
              <a:t>emergencia y catástrofe</a:t>
            </a:r>
            <a:r>
              <a:rPr lang="es-PY" dirty="0" smtClean="0"/>
              <a:t>.</a:t>
            </a:r>
          </a:p>
          <a:p>
            <a:pPr lvl="1"/>
            <a:r>
              <a:rPr lang="es-PY" dirty="0" smtClean="0"/>
              <a:t>Elaboración de los Planes de Ordenamiento Territorial y los Planes de Desarrollo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89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Y" dirty="0" smtClean="0"/>
              <a:t>Ley 1561/00</a:t>
            </a:r>
          </a:p>
          <a:p>
            <a:pPr lvl="1"/>
            <a:r>
              <a:rPr lang="es-PY" dirty="0" smtClean="0"/>
              <a:t>SISNAM Sistema Nacional del Ambiente. </a:t>
            </a:r>
          </a:p>
          <a:p>
            <a:pPr lvl="1"/>
            <a:r>
              <a:rPr lang="es-PY" dirty="0" smtClean="0"/>
              <a:t>SEAM</a:t>
            </a:r>
          </a:p>
          <a:p>
            <a:pPr marL="457200" lvl="1" indent="0">
              <a:buNone/>
            </a:pPr>
            <a:endParaRPr lang="es-PY" dirty="0" smtClean="0"/>
          </a:p>
          <a:p>
            <a:pPr marL="263525" lvl="1" indent="-263525">
              <a:buFont typeface="Arial" pitchFamily="34" charset="0"/>
              <a:buChar char="•"/>
              <a:tabLst>
                <a:tab pos="263525" algn="l"/>
              </a:tabLst>
            </a:pPr>
            <a:r>
              <a:rPr lang="es-AR" sz="3200" dirty="0" smtClean="0"/>
              <a:t>Ley 6123/18</a:t>
            </a:r>
            <a:r>
              <a:rPr lang="es-AR" dirty="0" smtClean="0"/>
              <a:t> Que Eleva a Rango de Ministerio a la Secretaría del Ambiente</a:t>
            </a:r>
            <a:endParaRPr lang="es-PY" dirty="0" smtClean="0"/>
          </a:p>
          <a:p>
            <a:pPr lvl="1"/>
            <a:endParaRPr lang="es-PY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s-PY" sz="3200" dirty="0"/>
              <a:t>Ley </a:t>
            </a:r>
            <a:r>
              <a:rPr lang="es-PY" sz="3200" dirty="0" smtClean="0"/>
              <a:t>251/93</a:t>
            </a:r>
          </a:p>
          <a:p>
            <a:pPr lvl="1"/>
            <a:r>
              <a:rPr lang="es-PY" dirty="0"/>
              <a:t>Aprueba Convenio sobre Cambio Climático</a:t>
            </a:r>
          </a:p>
          <a:p>
            <a:pPr marL="742950" lvl="2" indent="-342900"/>
            <a:endParaRPr lang="es-PY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Legislación de Paraguay respecto del Ambiente y Cambio Climático (cont.)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1841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PY" dirty="0" smtClean="0"/>
              <a:t>Ley 1447/99</a:t>
            </a:r>
          </a:p>
          <a:p>
            <a:pPr lvl="1"/>
            <a:r>
              <a:rPr lang="es-PY" dirty="0" smtClean="0"/>
              <a:t>Aprueba el Protocolo de </a:t>
            </a:r>
            <a:r>
              <a:rPr lang="es-PY" dirty="0" err="1" smtClean="0"/>
              <a:t>Kyoto</a:t>
            </a:r>
            <a:endParaRPr lang="es-PY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s-PY" sz="3200" dirty="0"/>
              <a:t>Decreto </a:t>
            </a:r>
            <a:r>
              <a:rPr lang="es-PY" sz="3200" dirty="0" smtClean="0"/>
              <a:t>Nro. 14943 </a:t>
            </a:r>
            <a:r>
              <a:rPr lang="es-PY" sz="3200" dirty="0"/>
              <a:t>de 2001</a:t>
            </a:r>
          </a:p>
          <a:p>
            <a:pPr lvl="1"/>
            <a:r>
              <a:rPr lang="es-PY" dirty="0" smtClean="0"/>
              <a:t>Implementación del Programa Nacional de Cambio Climático (PNCC).</a:t>
            </a:r>
            <a:endParaRPr lang="es-PY" dirty="0" smtClean="0">
              <a:solidFill>
                <a:srgbClr val="FF0000"/>
              </a:solidFill>
            </a:endParaRPr>
          </a:p>
          <a:p>
            <a:r>
              <a:rPr lang="es-PY" dirty="0" smtClean="0"/>
              <a:t>Ley 5681/2016 Aprueba el Acuerdo de París. </a:t>
            </a:r>
          </a:p>
          <a:p>
            <a:r>
              <a:rPr lang="es-PY" dirty="0" smtClean="0"/>
              <a:t>Ley 5875/2017 Nacional de Cambio Climático. </a:t>
            </a:r>
          </a:p>
          <a:p>
            <a:pPr lvl="1"/>
            <a:r>
              <a:rPr lang="es-PY" dirty="0" smtClean="0"/>
              <a:t>Creación de la Dirección Nacional de Cambio Climático.</a:t>
            </a:r>
          </a:p>
          <a:p>
            <a:pPr lvl="1"/>
            <a:r>
              <a:rPr lang="es-PY" dirty="0" smtClean="0"/>
              <a:t>Creación de la Comisión Nacional de Cambio Climático. </a:t>
            </a:r>
          </a:p>
          <a:p>
            <a:pPr lvl="1"/>
            <a:endParaRPr lang="es-PY" dirty="0" smtClean="0"/>
          </a:p>
          <a:p>
            <a:pPr lvl="1"/>
            <a:endParaRPr lang="es-PY" dirty="0" smtClean="0"/>
          </a:p>
          <a:p>
            <a:endParaRPr lang="es-PY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Legislación de Paraguay respecto del Ambiente y Cambio Climático (cont.)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106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Sistema Nacional del Ambiente</a:t>
            </a:r>
            <a:br>
              <a:rPr lang="es-PY" dirty="0" smtClean="0"/>
            </a:br>
            <a:r>
              <a:rPr lang="es-PY" dirty="0" smtClean="0"/>
              <a:t>(SISNAM)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PY" dirty="0"/>
              <a:t>C</a:t>
            </a:r>
            <a:r>
              <a:rPr lang="es-PY" dirty="0" smtClean="0"/>
              <a:t>onjunto </a:t>
            </a:r>
            <a:r>
              <a:rPr lang="es-PY" dirty="0"/>
              <a:t>de órganos y entidades públicas de los gobiernos nacionales, departamentales y municipales, con competencia ambiental y las entidades creadas con igual </a:t>
            </a:r>
            <a:r>
              <a:rPr lang="es-PY" dirty="0" smtClean="0"/>
              <a:t>objeto</a:t>
            </a:r>
          </a:p>
          <a:p>
            <a:pPr marL="0" indent="0">
              <a:buNone/>
            </a:pPr>
            <a:r>
              <a:rPr lang="es-PY" u="sng" dirty="0" smtClean="0"/>
              <a:t>Objetivo</a:t>
            </a:r>
            <a:r>
              <a:rPr lang="es-PY" dirty="0" smtClean="0"/>
              <a:t>: </a:t>
            </a:r>
            <a:r>
              <a:rPr lang="es-PY" dirty="0"/>
              <a:t>A</a:t>
            </a:r>
            <a:r>
              <a:rPr lang="es-PY" dirty="0" smtClean="0"/>
              <a:t>ctuar </a:t>
            </a:r>
            <a:r>
              <a:rPr lang="es-PY" dirty="0"/>
              <a:t>en forma conjunta, armónica y ordenada en la búsqueda de respuestas y soluciones a la problemática ambiental. F</a:t>
            </a:r>
            <a:r>
              <a:rPr lang="es-PY" dirty="0" smtClean="0"/>
              <a:t>ue </a:t>
            </a:r>
            <a:r>
              <a:rPr lang="es-PY" dirty="0"/>
              <a:t>creado para evitar conflictos interinstitucionales, vacíos o superposiciones de competencia, y para responder con eficiencia y eficacia a los objetos de la Política Ambiental Nacional. </a:t>
            </a:r>
          </a:p>
        </p:txBody>
      </p:sp>
    </p:spTree>
    <p:extLst>
      <p:ext uri="{BB962C8B-B14F-4D97-AF65-F5344CB8AC3E}">
        <p14:creationId xmlns:p14="http://schemas.microsoft.com/office/powerpoint/2010/main" val="7901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94421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Ministerio del Ambiente y Desarrollo Sostenible. </a:t>
            </a:r>
            <a:br>
              <a:rPr lang="es-PY" dirty="0" smtClean="0"/>
            </a:br>
            <a:r>
              <a:rPr lang="es-PY" dirty="0" smtClean="0"/>
              <a:t>(MADES)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9065" y="263691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Institución </a:t>
            </a:r>
            <a:r>
              <a:rPr lang="es-PY" dirty="0"/>
              <a:t>que tiene como objetivo la formulación, coordinación, ejecución y fiscalización de la Política Ambiental Nacional. </a:t>
            </a:r>
          </a:p>
        </p:txBody>
      </p:sp>
    </p:spTree>
    <p:extLst>
      <p:ext uri="{BB962C8B-B14F-4D97-AF65-F5344CB8AC3E}">
        <p14:creationId xmlns:p14="http://schemas.microsoft.com/office/powerpoint/2010/main" val="25997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Y" dirty="0"/>
              <a:t>La Comisión Nacional de Cambio Climático </a:t>
            </a:r>
            <a:r>
              <a:rPr lang="es-PY" dirty="0" smtClean="0"/>
              <a:t>(CNCC)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PY" dirty="0"/>
          </a:p>
          <a:p>
            <a:pPr marL="0" indent="0">
              <a:buNone/>
            </a:pPr>
            <a:r>
              <a:rPr lang="es-ES" dirty="0" smtClean="0"/>
              <a:t>Órgano colegiado de carácter interinstitucional e instancia deliberativa y consultiva de la Política Nacional de Cambio Climático. 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970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Miembros de la CNCC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PY" dirty="0"/>
              <a:t>1. La Secretaría del Ambiente (SEAM), que </a:t>
            </a:r>
            <a:r>
              <a:rPr lang="es-PY" dirty="0" smtClean="0"/>
              <a:t>ejerce </a:t>
            </a:r>
            <a:r>
              <a:rPr lang="es-PY" dirty="0"/>
              <a:t>la Presidencia de la </a:t>
            </a:r>
            <a:r>
              <a:rPr lang="es-PY" dirty="0" smtClean="0"/>
              <a:t>Comisión;</a:t>
            </a:r>
          </a:p>
          <a:p>
            <a:pPr marL="0" indent="0">
              <a:buNone/>
            </a:pPr>
            <a:r>
              <a:rPr lang="es-PY" dirty="0" smtClean="0"/>
              <a:t>2</a:t>
            </a:r>
            <a:r>
              <a:rPr lang="es-PY" dirty="0"/>
              <a:t>. El Ministerio de Relaciones Exteriores (MRE), que </a:t>
            </a:r>
            <a:r>
              <a:rPr lang="es-PY" dirty="0" smtClean="0"/>
              <a:t>ejerce </a:t>
            </a:r>
            <a:r>
              <a:rPr lang="es-PY" dirty="0"/>
              <a:t>la Vicepresidencia; 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3</a:t>
            </a:r>
            <a:r>
              <a:rPr lang="es-PY" dirty="0"/>
              <a:t>. El Ministerio de Industria y Comercio (MIC); 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4</a:t>
            </a:r>
            <a:r>
              <a:rPr lang="es-PY" dirty="0"/>
              <a:t>. El Ministerio de Obras Públicas y Comunicaciones (MOPC); 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5</a:t>
            </a:r>
            <a:r>
              <a:rPr lang="es-PY" dirty="0"/>
              <a:t>. El Ministerio de Hacienda (MH); 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6</a:t>
            </a:r>
            <a:r>
              <a:rPr lang="es-PY" dirty="0"/>
              <a:t>. El Ministerio de Agricultura y Ganadería (MAG); 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7</a:t>
            </a:r>
            <a:r>
              <a:rPr lang="es-PY" dirty="0"/>
              <a:t>. El Ministerio de Salud Pública y Bienestar Social (</a:t>
            </a:r>
            <a:r>
              <a:rPr lang="es-PY" dirty="0" err="1"/>
              <a:t>MSPyBS</a:t>
            </a:r>
            <a:r>
              <a:rPr lang="es-PY" dirty="0"/>
              <a:t>); 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8</a:t>
            </a:r>
            <a:r>
              <a:rPr lang="es-PY" dirty="0"/>
              <a:t>. El Ministerio de la Mujer; </a:t>
            </a:r>
            <a:endParaRPr lang="es-PY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5004048" y="1600200"/>
            <a:ext cx="38164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000" dirty="0"/>
              <a:t>9. La Secretaría Técnica de Planificación (STP)</a:t>
            </a:r>
          </a:p>
          <a:p>
            <a:r>
              <a:rPr lang="es-PY" sz="2000" dirty="0"/>
              <a:t>10. El Instituto Forestal Nacional (INFONA</a:t>
            </a:r>
            <a:r>
              <a:rPr lang="es-PY" sz="2000" dirty="0" smtClean="0"/>
              <a:t>)</a:t>
            </a:r>
          </a:p>
          <a:p>
            <a:r>
              <a:rPr lang="es-PY" sz="2000" dirty="0"/>
              <a:t>11. La Secretaría de Emergencia Nacional (SEN</a:t>
            </a:r>
            <a:r>
              <a:rPr lang="es-PY" sz="2000" dirty="0" smtClean="0"/>
              <a:t>);</a:t>
            </a:r>
          </a:p>
          <a:p>
            <a:r>
              <a:rPr lang="es-PY" sz="2000" dirty="0" smtClean="0"/>
              <a:t>12</a:t>
            </a:r>
            <a:r>
              <a:rPr lang="es-PY" sz="2000" dirty="0"/>
              <a:t>. El Instituto Paraguayo del Indígena (INDI); </a:t>
            </a:r>
            <a:endParaRPr lang="es-PY" sz="2000" dirty="0" smtClean="0"/>
          </a:p>
          <a:p>
            <a:r>
              <a:rPr lang="es-PY" sz="2000" dirty="0" smtClean="0"/>
              <a:t>13</a:t>
            </a:r>
            <a:r>
              <a:rPr lang="es-PY" sz="2000" dirty="0"/>
              <a:t>. La Dirección de Meteorología e Hidrología de la Dirección Nacional de Aeronáutica Civil (DINAC); </a:t>
            </a:r>
            <a:endParaRPr lang="es-PY" sz="2000" dirty="0" smtClean="0"/>
          </a:p>
          <a:p>
            <a:r>
              <a:rPr lang="es-PY" sz="2000" dirty="0" smtClean="0"/>
              <a:t>14</a:t>
            </a:r>
            <a:r>
              <a:rPr lang="es-PY" sz="2000" dirty="0"/>
              <a:t>. La Comisión Nacional de Defensa de los Recursos Naturales (CONADERNA) del Honorable Congreso Nacional; </a:t>
            </a:r>
            <a:endParaRPr lang="es-PY" sz="2000" dirty="0"/>
          </a:p>
        </p:txBody>
      </p:sp>
    </p:spTree>
    <p:extLst>
      <p:ext uri="{BB962C8B-B14F-4D97-AF65-F5344CB8AC3E}">
        <p14:creationId xmlns:p14="http://schemas.microsoft.com/office/powerpoint/2010/main" val="32583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/>
              <a:t>Miembros de la </a:t>
            </a:r>
            <a:r>
              <a:rPr lang="es-PY" dirty="0" smtClean="0"/>
              <a:t>CNCC (cont.)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PY" dirty="0"/>
              <a:t>15. La Dirección de Derecho Ambiental de la Corte Suprema de Justicia; 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16</a:t>
            </a:r>
            <a:r>
              <a:rPr lang="es-PY" dirty="0"/>
              <a:t>. El Consejo de Gobernadores; 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17</a:t>
            </a:r>
            <a:r>
              <a:rPr lang="es-PY" dirty="0"/>
              <a:t>. La Administración Nacional de Electricidad (ANDE); 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18</a:t>
            </a:r>
            <a:r>
              <a:rPr lang="es-PY" dirty="0"/>
              <a:t>. La Entidad </a:t>
            </a:r>
            <a:r>
              <a:rPr lang="es-PY" dirty="0" smtClean="0"/>
              <a:t>Binacional </a:t>
            </a:r>
            <a:r>
              <a:rPr lang="es-PY" dirty="0" err="1" smtClean="0"/>
              <a:t>ltaipú</a:t>
            </a:r>
            <a:r>
              <a:rPr lang="es-PY" dirty="0"/>
              <a:t>; 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19</a:t>
            </a:r>
            <a:r>
              <a:rPr lang="es-PY" dirty="0"/>
              <a:t>. La Entidad Binacional </a:t>
            </a:r>
            <a:r>
              <a:rPr lang="es-PY" dirty="0" err="1"/>
              <a:t>Yacyretá</a:t>
            </a:r>
            <a:r>
              <a:rPr lang="es-PY" dirty="0"/>
              <a:t> (EBY); 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20</a:t>
            </a:r>
            <a:r>
              <a:rPr lang="es-PY" dirty="0"/>
              <a:t>. La Universidad Nacional de Asunción (UNA);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72944" y="1600200"/>
            <a:ext cx="4113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200" dirty="0"/>
              <a:t>21. La Universidad Católica Nuestra Señora de la Asunción (UCA); </a:t>
            </a:r>
            <a:endParaRPr lang="es-PY" sz="2200" dirty="0" smtClean="0"/>
          </a:p>
          <a:p>
            <a:r>
              <a:rPr lang="es-PY" sz="2200" dirty="0" smtClean="0"/>
              <a:t>22</a:t>
            </a:r>
            <a:r>
              <a:rPr lang="es-PY" sz="2200" dirty="0"/>
              <a:t>. La Red de Organizaciones No Gubernamentales Ambientalistas del Paraguay (ROAM); </a:t>
            </a:r>
            <a:endParaRPr lang="es-PY" sz="2200" dirty="0" smtClean="0"/>
          </a:p>
          <a:p>
            <a:r>
              <a:rPr lang="es-PY" sz="2200" dirty="0" smtClean="0"/>
              <a:t>23</a:t>
            </a:r>
            <a:r>
              <a:rPr lang="es-PY" sz="2200" dirty="0"/>
              <a:t>. La Unión Industrial Paraguaya (UIP); </a:t>
            </a:r>
            <a:endParaRPr lang="es-PY" sz="2200" dirty="0" smtClean="0"/>
          </a:p>
          <a:p>
            <a:r>
              <a:rPr lang="es-PY" sz="2200" dirty="0" smtClean="0"/>
              <a:t>24</a:t>
            </a:r>
            <a:r>
              <a:rPr lang="es-PY" sz="2200" dirty="0"/>
              <a:t>. La Asociación Rural del Paraguay (ARP); </a:t>
            </a:r>
            <a:endParaRPr lang="es-PY" sz="2200" dirty="0" smtClean="0"/>
          </a:p>
          <a:p>
            <a:r>
              <a:rPr lang="es-PY" sz="2200" dirty="0" smtClean="0"/>
              <a:t>25</a:t>
            </a:r>
            <a:r>
              <a:rPr lang="es-PY" sz="2200" dirty="0"/>
              <a:t>. El Ministerio de Educación y Ciencias (MEC); y, </a:t>
            </a:r>
            <a:endParaRPr lang="es-PY" sz="2200" dirty="0" smtClean="0"/>
          </a:p>
          <a:p>
            <a:r>
              <a:rPr lang="es-PY" sz="2200" dirty="0" smtClean="0"/>
              <a:t>26</a:t>
            </a:r>
            <a:r>
              <a:rPr lang="es-PY" sz="2200" dirty="0"/>
              <a:t>. El Consejo Nacional de Ciencia y Tecnología (CONACYT) </a:t>
            </a:r>
            <a:endParaRPr lang="es-PY" sz="2200" dirty="0"/>
          </a:p>
        </p:txBody>
      </p:sp>
    </p:spTree>
    <p:extLst>
      <p:ext uri="{BB962C8B-B14F-4D97-AF65-F5344CB8AC3E}">
        <p14:creationId xmlns:p14="http://schemas.microsoft.com/office/powerpoint/2010/main" val="21721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Funciones de la CNCC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lphaLcParenR"/>
            </a:pPr>
            <a:r>
              <a:rPr lang="es-PY" dirty="0" smtClean="0"/>
              <a:t>Acompañar la </a:t>
            </a:r>
            <a:r>
              <a:rPr lang="es-PY" dirty="0"/>
              <a:t>Política Nacional de Cambio Climático y emitir recomendaciones sobre otras políticas públicas nacionales en lo que a Cambio Climático se refiera sobre la base de las consultas requeridas a la misma; </a:t>
            </a:r>
            <a:endParaRPr lang="es-PY" dirty="0" smtClean="0"/>
          </a:p>
          <a:p>
            <a:pPr marL="514350" indent="-514350">
              <a:buAutoNum type="alphaLcParenR"/>
            </a:pPr>
            <a:r>
              <a:rPr lang="es-PY" dirty="0" smtClean="0"/>
              <a:t>Colaborar </a:t>
            </a:r>
            <a:r>
              <a:rPr lang="es-PY" dirty="0"/>
              <a:t>y cooperar con la Dirección Nacional de Cambio Climático para la implementación de la Política Nacional de Cambio </a:t>
            </a:r>
            <a:r>
              <a:rPr lang="es-PY" dirty="0" smtClean="0"/>
              <a:t>Climático;</a:t>
            </a:r>
          </a:p>
          <a:p>
            <a:pPr marL="514350" indent="-514350">
              <a:buAutoNum type="alphaLcParenR"/>
            </a:pPr>
            <a:r>
              <a:rPr lang="es-PY" dirty="0" smtClean="0"/>
              <a:t>Reglamentar </a:t>
            </a:r>
            <a:r>
              <a:rPr lang="es-PY" dirty="0"/>
              <a:t>su </a:t>
            </a:r>
            <a:r>
              <a:rPr lang="es-PY" dirty="0" smtClean="0"/>
              <a:t>funcionamiento;</a:t>
            </a:r>
          </a:p>
          <a:p>
            <a:pPr marL="514350" indent="-514350">
              <a:buAutoNum type="alphaLcParenR"/>
            </a:pPr>
            <a:r>
              <a:rPr lang="es-PY" dirty="0" smtClean="0"/>
              <a:t>Colaborar </a:t>
            </a:r>
            <a:r>
              <a:rPr lang="es-PY" dirty="0"/>
              <a:t>con los encargados de los fondos </a:t>
            </a:r>
            <a:r>
              <a:rPr lang="es-PY" dirty="0" smtClean="0"/>
              <a:t>internacionales;</a:t>
            </a:r>
          </a:p>
          <a:p>
            <a:pPr marL="514350" indent="-514350">
              <a:buAutoNum type="alphaLcParenR"/>
            </a:pPr>
            <a:r>
              <a:rPr lang="es-PY" dirty="0" smtClean="0"/>
              <a:t>Colaborar </a:t>
            </a:r>
            <a:r>
              <a:rPr lang="es-PY" dirty="0"/>
              <a:t>en la definición de las prioridades de los fondos nacionales en todo cuanto esté relacionado al Cambio Climático y emitir recomendaciones sobre los mismos; </a:t>
            </a:r>
            <a:r>
              <a:rPr lang="es-PY" dirty="0" smtClean="0"/>
              <a:t>y,</a:t>
            </a:r>
          </a:p>
          <a:p>
            <a:pPr marL="514350" indent="-514350">
              <a:buAutoNum type="alphaLcParenR"/>
            </a:pPr>
            <a:r>
              <a:rPr lang="es-PY" dirty="0" smtClean="0"/>
              <a:t>Sesionar </a:t>
            </a:r>
            <a:r>
              <a:rPr lang="es-PY" dirty="0"/>
              <a:t>en forma trimestral, y cuando el presidente o cualquiera de los miembros de la Comisión lo peticione. </a:t>
            </a:r>
          </a:p>
        </p:txBody>
      </p:sp>
    </p:spTree>
    <p:extLst>
      <p:ext uri="{BB962C8B-B14F-4D97-AF65-F5344CB8AC3E}">
        <p14:creationId xmlns:p14="http://schemas.microsoft.com/office/powerpoint/2010/main" val="19958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Objetivos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PY" dirty="0" smtClean="0"/>
              <a:t>Al finalizar esta sesión, </a:t>
            </a:r>
            <a:r>
              <a:rPr lang="es-PY" dirty="0" smtClean="0"/>
              <a:t>las personas participantes </a:t>
            </a:r>
            <a:r>
              <a:rPr lang="es-PY" dirty="0" smtClean="0"/>
              <a:t>podrán:</a:t>
            </a:r>
          </a:p>
          <a:p>
            <a:pPr marL="0" indent="0">
              <a:buNone/>
            </a:pPr>
            <a:endParaRPr lang="es-PY" dirty="0"/>
          </a:p>
          <a:p>
            <a:pPr marL="514350" indent="-514350">
              <a:buAutoNum type="arabicPeriod"/>
            </a:pPr>
            <a:r>
              <a:rPr lang="es-PY" dirty="0" smtClean="0"/>
              <a:t>Conocer</a:t>
            </a:r>
            <a:r>
              <a:rPr lang="es-PY" dirty="0" smtClean="0"/>
              <a:t> las Contribuciones Nacionalment</a:t>
            </a:r>
            <a:r>
              <a:rPr lang="es-PY" dirty="0" smtClean="0"/>
              <a:t>e Determinadas (</a:t>
            </a:r>
            <a:r>
              <a:rPr lang="es-PY" dirty="0" err="1" smtClean="0"/>
              <a:t>NDCs</a:t>
            </a:r>
            <a:r>
              <a:rPr lang="es-PY" dirty="0" smtClean="0"/>
              <a:t>) de Paraguay.</a:t>
            </a:r>
          </a:p>
          <a:p>
            <a:pPr marL="514350" indent="-514350">
              <a:buAutoNum type="arabicPeriod"/>
            </a:pPr>
            <a:r>
              <a:rPr lang="es-PY" dirty="0" smtClean="0"/>
              <a:t>Identificar </a:t>
            </a:r>
            <a:r>
              <a:rPr lang="es-PY" dirty="0" smtClean="0"/>
              <a:t>la legislación, instituciones y las </a:t>
            </a:r>
            <a:r>
              <a:rPr lang="es-PY" dirty="0"/>
              <a:t>instancias nacionales vinculadas </a:t>
            </a:r>
            <a:r>
              <a:rPr lang="es-PY" dirty="0" smtClean="0"/>
              <a:t>a las políticas y acciones para abordar el Cambio </a:t>
            </a:r>
            <a:r>
              <a:rPr lang="es-PY" dirty="0" smtClean="0"/>
              <a:t>Climático y la Gestión de Riesgos.</a:t>
            </a:r>
            <a:endParaRPr lang="es-PY" dirty="0" smtClean="0"/>
          </a:p>
          <a:p>
            <a:pPr marL="514350" indent="-514350">
              <a:buAutoNum type="arabicPeriod"/>
            </a:pPr>
            <a:r>
              <a:rPr lang="es-PY" dirty="0" smtClean="0"/>
              <a:t>Identificar los </a:t>
            </a:r>
            <a:r>
              <a:rPr lang="es-ES" dirty="0" smtClean="0"/>
              <a:t>instrumentos y la capacidad con la que cuenta el país para insertar procesos orientados a implementar acciones de adaptación al cambio climático a escala nacional y local.</a:t>
            </a:r>
            <a:endParaRPr lang="es-PY" dirty="0" smtClean="0"/>
          </a:p>
          <a:p>
            <a:pPr marL="514350" indent="-514350">
              <a:buAutoNum type="arabicPeriod"/>
            </a:pPr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37944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6512"/>
            <a:ext cx="8229600" cy="13255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/>
              <a:t/>
            </a:r>
            <a:br>
              <a:rPr lang="es-PY" dirty="0"/>
            </a:br>
            <a:r>
              <a:rPr lang="es-PY" dirty="0" smtClean="0"/>
              <a:t>Dirección Nacional </a:t>
            </a:r>
            <a:r>
              <a:rPr lang="es-PY" dirty="0"/>
              <a:t>de Cambio Climático </a:t>
            </a:r>
            <a:r>
              <a:rPr lang="es-PY" dirty="0" smtClean="0"/>
              <a:t>(DNCC)</a:t>
            </a:r>
            <a:r>
              <a:rPr lang="es-PY" dirty="0"/>
              <a:t/>
            </a:r>
            <a:br>
              <a:rPr lang="es-PY" dirty="0"/>
            </a:b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PY" dirty="0"/>
          </a:p>
          <a:p>
            <a:pPr marL="0" indent="0">
              <a:buNone/>
            </a:pPr>
            <a:r>
              <a:rPr lang="es-ES" dirty="0" smtClean="0"/>
              <a:t>Instancia ejecutiva de la Política Nacional de Cambio Climático.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7581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Organigrama de la DNCC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80" t="26088" r="37477" b="18227"/>
          <a:stretch/>
        </p:blipFill>
        <p:spPr>
          <a:xfrm>
            <a:off x="230944" y="1820942"/>
            <a:ext cx="8455856" cy="455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Funciones de la DNCC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Y" dirty="0"/>
              <a:t>a) Hacer cumplir la LEY N° 5875 NACIONAL DE CAMBIO CLIMÁTICO</a:t>
            </a:r>
          </a:p>
          <a:p>
            <a:r>
              <a:rPr lang="es-PY" dirty="0"/>
              <a:t>b) Implementar la Política Nacional de Cambio Climático</a:t>
            </a:r>
          </a:p>
          <a:p>
            <a:r>
              <a:rPr lang="es-PY" dirty="0"/>
              <a:t>c) Actuar como enlace entre la Secretaría de la Convención Marco de las Naciones Unidas sobre el Cambio Climático y el Gobierno Nacional, bajo la Dirección del Ministro Secretario Ejecutivo del Ambiente, la que será coordinada con el Ministerio de Relaciones Exteriores.</a:t>
            </a:r>
          </a:p>
          <a:p>
            <a:r>
              <a:rPr lang="es-PY" dirty="0"/>
              <a:t>d) Participar en representación del Gobierno Nacional en las reuniones y eventos de carácter técnico, realizados dentro y fuera del país, bajo la Dirección del Ministro Secretario Ejecutivo del Ambiente, la que será coordinada con el Ministerio de Relaciones Exteriores</a:t>
            </a:r>
            <a:r>
              <a:rPr lang="es-PY" dirty="0" smtClean="0"/>
              <a:t>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5159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PY" dirty="0"/>
              <a:t>e) Coordinar la elaboración de las comunicaciones nacionales, contribuciones nacionalmente determinadas, los planes nacionales de mitigación y adaptación, los informes bienales de actualización, entre otros a la Secretaría de la Convención de las Naciones Unidas sobre el Cambio Climático.</a:t>
            </a:r>
          </a:p>
          <a:p>
            <a:r>
              <a:rPr lang="es-PY" dirty="0"/>
              <a:t>f) Brindar los elementos técnicos en materia de Cambio Climático que sirvan de sustento a la política exterior en esta materia bajo la Dirección del Ministro Secretario Ejecutivo del Ambiente, la que será coordinada con el Ministerio de Relaciones Exteriores.</a:t>
            </a:r>
            <a:endParaRPr lang="es-PY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Funciones de la DNCC (cont.)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5404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PY" dirty="0"/>
              <a:t>g) Brindar asesoramiento técnico en la identificación de prioridades para la asignación y optimización de recursos del gobierno nacional que fomenten la investigación sobre Cambio Climático.</a:t>
            </a:r>
          </a:p>
          <a:p>
            <a:r>
              <a:rPr lang="es-PY" dirty="0"/>
              <a:t>h) Emitir opiniones respecto de las consultas que le formulen otras dependencias y entidades, así como las que estén previstas en otras Leyes.</a:t>
            </a:r>
          </a:p>
          <a:p>
            <a:r>
              <a:rPr lang="es-PY" dirty="0"/>
              <a:t>i) Promover el intercambio de científicos con instituciones de investigación y enseñanza media superior y superior, tanto, nacionales como internacionales</a:t>
            </a:r>
            <a:r>
              <a:rPr lang="es-PY" dirty="0" smtClean="0"/>
              <a:t>.</a:t>
            </a:r>
            <a:endParaRPr lang="es-PY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26512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Funciones de la DNCC (cont.)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041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Y" dirty="0"/>
              <a:t>j) Promover la celebración de convenios y proyectos de colaboración con dependencias e instituciones académicas y de investigación, nacionales e internacionales, así como difundir sus resultados.</a:t>
            </a:r>
          </a:p>
          <a:p>
            <a:r>
              <a:rPr lang="es-PY" dirty="0"/>
              <a:t>k) Organizar, participar y presentar en conferencias y talleres nacionales e internacionales trabajos sobre los estudios científicos y desarrollos normativos, relacionados con las actividades de la Dirección.</a:t>
            </a:r>
          </a:p>
          <a:p>
            <a:r>
              <a:rPr lang="es-PY" dirty="0"/>
              <a:t>l) Publicar y difundir catálogos, manuales, artículos e informes técnicos sobre los trabajos que realice en las materias de su competencia.</a:t>
            </a:r>
          </a:p>
          <a:p>
            <a:r>
              <a:rPr lang="es-PY" dirty="0"/>
              <a:t>m) Todas las demás previstas en esta Ley o que estén relacionadas con el Cambio Climático.</a:t>
            </a:r>
            <a:endParaRPr lang="es-PY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Funciones de la DNCC (cont.)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995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Plan Nacional de Cambio Climático</a:t>
            </a:r>
            <a:endParaRPr lang="es-PY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Y" dirty="0" smtClean="0"/>
              <a:t>Fase I. Estrategia de Mitigación (2014)</a:t>
            </a:r>
          </a:p>
          <a:p>
            <a:pPr lvl="1"/>
            <a:r>
              <a:rPr lang="es-PY" dirty="0" smtClean="0"/>
              <a:t>Mitigación: Intervención </a:t>
            </a:r>
            <a:r>
              <a:rPr lang="es-PY" dirty="0"/>
              <a:t>humana destinada a reducir las </a:t>
            </a:r>
            <a:r>
              <a:rPr lang="es-PY" dirty="0" smtClean="0"/>
              <a:t>emisiones de </a:t>
            </a:r>
            <a:r>
              <a:rPr lang="es-PY" dirty="0"/>
              <a:t>gases de efecto invernadero en las fuentes o mejorar los sumideros para disminuir esas emisiones.</a:t>
            </a:r>
            <a:endParaRPr lang="es-PY" dirty="0" smtClean="0"/>
          </a:p>
          <a:p>
            <a:r>
              <a:rPr lang="es-PY" dirty="0" smtClean="0"/>
              <a:t>Fase II. Estrategia Nacional de Adaptación al Cambio Climático (2015)</a:t>
            </a:r>
          </a:p>
          <a:p>
            <a:pPr lvl="1"/>
            <a:r>
              <a:rPr lang="es-PY" dirty="0" smtClean="0"/>
              <a:t>Adaptación: Proceso </a:t>
            </a:r>
            <a:r>
              <a:rPr lang="es-PY" dirty="0"/>
              <a:t>de ajustes al clima y sus efectos actuales o </a:t>
            </a:r>
            <a:r>
              <a:rPr lang="es-PY" dirty="0" smtClean="0"/>
              <a:t>esperados. Se busca reducir </a:t>
            </a:r>
            <a:r>
              <a:rPr lang="es-PY" dirty="0"/>
              <a:t>la exposición y la vulnerabilidad así como el aumento de la </a:t>
            </a:r>
            <a:r>
              <a:rPr lang="es-PY" dirty="0" err="1"/>
              <a:t>resiliencia</a:t>
            </a:r>
            <a:r>
              <a:rPr lang="es-PY" dirty="0"/>
              <a:t> </a:t>
            </a:r>
            <a:r>
              <a:rPr lang="es-PY" dirty="0" smtClean="0"/>
              <a:t>de las comunidades a </a:t>
            </a:r>
            <a:r>
              <a:rPr lang="es-PY" dirty="0"/>
              <a:t>los posibles impactos adversos de los fenómenos climáticos </a:t>
            </a:r>
            <a:r>
              <a:rPr lang="es-PY" dirty="0" smtClean="0"/>
              <a:t>extremos</a:t>
            </a:r>
            <a:r>
              <a:rPr lang="es-P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4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Instrumentos y Capacidades para implementar acciones de </a:t>
            </a:r>
            <a:r>
              <a:rPr lang="es-ES" sz="3200" dirty="0" smtClean="0"/>
              <a:t>Mitigación y Adaptación </a:t>
            </a:r>
            <a:r>
              <a:rPr lang="es-ES" sz="3200" dirty="0" smtClean="0"/>
              <a:t>ante el CC.</a:t>
            </a:r>
            <a:endParaRPr lang="es-ES" sz="3200" dirty="0"/>
          </a:p>
        </p:txBody>
      </p:sp>
      <p:pic>
        <p:nvPicPr>
          <p:cNvPr id="4" name="3 Marcador de contenido" descr="o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1628800"/>
            <a:ext cx="3816424" cy="2545525"/>
          </a:xfrm>
        </p:spPr>
      </p:pic>
      <p:pic>
        <p:nvPicPr>
          <p:cNvPr id="5" name="4 Imagen" descr="CMNU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916832"/>
            <a:ext cx="1944216" cy="194421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060848"/>
            <a:ext cx="2390229" cy="9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gobierno-Abiert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581128"/>
            <a:ext cx="1944216" cy="1935575"/>
          </a:xfrm>
          <a:prstGeom prst="rect">
            <a:avLst/>
          </a:prstGeom>
        </p:spPr>
      </p:pic>
      <p:pic>
        <p:nvPicPr>
          <p:cNvPr id="8" name="7 Imagen" descr="aila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436510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Instrumentos y Capacidades para implementar acciones de </a:t>
            </a:r>
            <a:r>
              <a:rPr lang="es-ES" sz="3200" dirty="0" smtClean="0"/>
              <a:t>Mitigación y Adaptación </a:t>
            </a:r>
            <a:r>
              <a:rPr lang="es-ES" sz="3200" dirty="0" smtClean="0"/>
              <a:t>ante el CC.</a:t>
            </a:r>
            <a:endParaRPr lang="es-ES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sz="3200" dirty="0" smtClean="0"/>
              <a:t>Instrumentos utilizados en la Estrategia Nacional de Adaptación al Cambio Climático ENACC</a:t>
            </a:r>
            <a:endParaRPr lang="es-PY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1" y="1631797"/>
            <a:ext cx="8372193" cy="48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8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7190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Contribuciones Nacionalmente Determinadas (</a:t>
            </a:r>
            <a:r>
              <a:rPr lang="es-PY" dirty="0" err="1" smtClean="0"/>
              <a:t>NDCs</a:t>
            </a:r>
            <a:r>
              <a:rPr lang="es-PY" dirty="0" smtClean="0"/>
              <a:t>) de la República del Paraguay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es-PY" dirty="0"/>
              <a:t>Con la suscripción del Acuerdo de </a:t>
            </a:r>
            <a:r>
              <a:rPr lang="es-PY" dirty="0" smtClean="0"/>
              <a:t>París </a:t>
            </a:r>
            <a:r>
              <a:rPr lang="es-PY" dirty="0"/>
              <a:t>por Ley 5681/16,  las partes han presentado sus esfuerzos de reducción de emisiones de manera a estabilizar los gases de efecto invernadero en la atmósfera evitando que la temperatura del planeta no sobrepase  los 2° C con respecto a la era pre industrial.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6787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Plan de Mitigación en el marco del PND 2030 y otras </a:t>
            </a:r>
            <a:r>
              <a:rPr lang="es-PY" dirty="0"/>
              <a:t>P</a:t>
            </a:r>
            <a:r>
              <a:rPr lang="es-PY" dirty="0" smtClean="0"/>
              <a:t>olíticas </a:t>
            </a:r>
            <a:r>
              <a:rPr lang="es-PY" dirty="0"/>
              <a:t>P</a:t>
            </a:r>
            <a:r>
              <a:rPr lang="es-PY" dirty="0" smtClean="0"/>
              <a:t>úblicas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87" t="26088" r="15115" b="10272"/>
          <a:stretch/>
        </p:blipFill>
        <p:spPr>
          <a:xfrm>
            <a:off x="251520" y="1755059"/>
            <a:ext cx="8892480" cy="48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375" t="16384" r="27951" b="13583"/>
          <a:stretch/>
        </p:blipFill>
        <p:spPr>
          <a:xfrm>
            <a:off x="824704" y="459289"/>
            <a:ext cx="7203680" cy="62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375" t="16384" r="28738" b="12182"/>
          <a:stretch/>
        </p:blipFill>
        <p:spPr>
          <a:xfrm>
            <a:off x="899593" y="347815"/>
            <a:ext cx="7065254" cy="63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250" t="26189" r="35825" b="19185"/>
          <a:stretch/>
        </p:blipFill>
        <p:spPr>
          <a:xfrm>
            <a:off x="1202217" y="1"/>
            <a:ext cx="6682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6511"/>
            <a:ext cx="8229600" cy="200223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/>
              <a:t>Marco legal, normativo e </a:t>
            </a:r>
            <a:r>
              <a:rPr lang="pt-BR" dirty="0" smtClean="0"/>
              <a:t>institucional de </a:t>
            </a:r>
            <a:r>
              <a:rPr lang="pt-BR" dirty="0" err="1" smtClean="0"/>
              <a:t>la</a:t>
            </a:r>
            <a:r>
              <a:rPr lang="pt-BR" dirty="0" smtClean="0"/>
              <a:t> Política </a:t>
            </a:r>
            <a:r>
              <a:rPr lang="es-PY" dirty="0" smtClean="0"/>
              <a:t>Nacional </a:t>
            </a:r>
            <a:r>
              <a:rPr lang="es-PY" dirty="0"/>
              <a:t>de Gestión y Reducción de Riesgos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733" y="2780928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s-PY" b="1" dirty="0"/>
              <a:t>La Constitución Paraguaya </a:t>
            </a:r>
            <a:r>
              <a:rPr lang="es-PY" dirty="0"/>
              <a:t>menciona en sus capítulos y artículos temas como Ambiente, Seguridad, Salud, Economía, Defensa Nacional, Relaciones Internacionales, Emergencias, Desastres y Calamidad Pública; que están vinculados con esta Política.</a:t>
            </a:r>
          </a:p>
        </p:txBody>
      </p:sp>
    </p:spTree>
    <p:extLst>
      <p:ext uri="{BB962C8B-B14F-4D97-AF65-F5344CB8AC3E}">
        <p14:creationId xmlns:p14="http://schemas.microsoft.com/office/powerpoint/2010/main" val="26463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/>
              <a:t>Política </a:t>
            </a:r>
            <a:r>
              <a:rPr lang="es-PY" dirty="0"/>
              <a:t>Nacional de Gestión y Reducción de </a:t>
            </a:r>
            <a:r>
              <a:rPr lang="es-PY" dirty="0" smtClean="0"/>
              <a:t>Riesgos (cont.)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PY" b="1" dirty="0"/>
              <a:t>La Ley 2615/05 </a:t>
            </a:r>
            <a:r>
              <a:rPr lang="es-PY" dirty="0"/>
              <a:t>creó</a:t>
            </a:r>
            <a:r>
              <a:rPr lang="es-PY" b="1" dirty="0"/>
              <a:t> la Secretaría de Emergencia Nacional</a:t>
            </a:r>
            <a:r>
              <a:rPr lang="es-PY" dirty="0"/>
              <a:t>, </a:t>
            </a:r>
            <a:r>
              <a:rPr lang="es-PY" dirty="0" smtClean="0"/>
              <a:t>su objetivo </a:t>
            </a:r>
            <a:r>
              <a:rPr lang="es-PY" dirty="0"/>
              <a:t>primordial es prevenir y contrarrestar los efectos de las emergencias y los desastres originados por los agentes de la naturaleza o de cualquier otro origen, como también promover coordinar y orientar las actividades de las instituciones públicas, departamentales, municipales y privadas, destinadas a la prevención, mitigación, respuesta, rehabilitación y reconstrucción de las comunidades afectadas por situaciones de emergencia o desastre.</a:t>
            </a:r>
          </a:p>
        </p:txBody>
      </p:sp>
    </p:spTree>
    <p:extLst>
      <p:ext uri="{BB962C8B-B14F-4D97-AF65-F5344CB8AC3E}">
        <p14:creationId xmlns:p14="http://schemas.microsoft.com/office/powerpoint/2010/main" val="30880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PY" b="1" dirty="0"/>
              <a:t>La Ley 426/94 Carta Orgánica del Gobierno Departamental </a:t>
            </a:r>
            <a:r>
              <a:rPr lang="es-PY" dirty="0"/>
              <a:t>establece como deber y atribución de los gobernadores, desarrollar programas de prevención y protección conducentes a resolver situaciones de emergencias o catástrofe. </a:t>
            </a:r>
            <a:endParaRPr lang="es-PY" dirty="0" smtClean="0"/>
          </a:p>
          <a:p>
            <a:pPr marL="0" indent="0">
              <a:buNone/>
            </a:pPr>
            <a:endParaRPr lang="es-PY" dirty="0" smtClean="0"/>
          </a:p>
          <a:p>
            <a:r>
              <a:rPr lang="es-PY" b="1" dirty="0" smtClean="0"/>
              <a:t>La </a:t>
            </a:r>
            <a:r>
              <a:rPr lang="es-PY" b="1" dirty="0"/>
              <a:t>Ley 3996/10 Orgánica Municipal </a:t>
            </a:r>
            <a:r>
              <a:rPr lang="es-PY" dirty="0"/>
              <a:t>señala de forma taxativa como función de las Municipalidades, la prevención y atención de situaciones de emergencias y desastres. </a:t>
            </a:r>
            <a:endParaRPr lang="es-PY" dirty="0" smtClean="0"/>
          </a:p>
          <a:p>
            <a:pPr marL="0" indent="0">
              <a:buNone/>
            </a:pPr>
            <a:endParaRPr lang="es-PY" dirty="0" smtClean="0"/>
          </a:p>
          <a:p>
            <a:r>
              <a:rPr lang="es-PY" b="1" dirty="0" smtClean="0"/>
              <a:t>El </a:t>
            </a:r>
            <a:r>
              <a:rPr lang="es-PY" b="1" dirty="0"/>
              <a:t>Plan Marco Nacional de Desarrollo y Ordenamiento Territorial del Paraguay </a:t>
            </a:r>
            <a:r>
              <a:rPr lang="es-PY" dirty="0"/>
              <a:t>busca guiar a mediano y largo plazo un modelo de ocupación y organización del </a:t>
            </a:r>
            <a:r>
              <a:rPr lang="es-PY" dirty="0" smtClean="0"/>
              <a:t>territorio.</a:t>
            </a:r>
          </a:p>
          <a:p>
            <a:endParaRPr lang="es-PY" dirty="0" smtClean="0"/>
          </a:p>
          <a:p>
            <a:r>
              <a:rPr lang="es-PY" b="1" dirty="0" smtClean="0"/>
              <a:t>La Política de Defensa Nacional </a:t>
            </a:r>
            <a:r>
              <a:rPr lang="es-PY" dirty="0" smtClean="0"/>
              <a:t>también se encuentra vinculada a la Política de GRR. </a:t>
            </a:r>
            <a:endParaRPr lang="es-PY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/>
              <a:t>Política </a:t>
            </a:r>
            <a:r>
              <a:rPr lang="es-PY" dirty="0"/>
              <a:t>Nacional de Gestión y Reducción de </a:t>
            </a:r>
            <a:r>
              <a:rPr lang="es-PY" dirty="0" smtClean="0"/>
              <a:t>Riesgos (cont.)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054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59832" y="3068960"/>
            <a:ext cx="1368152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Constitución Nacional</a:t>
            </a:r>
            <a:endParaRPr lang="es-PY" dirty="0"/>
          </a:p>
        </p:txBody>
      </p:sp>
      <p:sp>
        <p:nvSpPr>
          <p:cNvPr id="5" name="CuadroTexto 4"/>
          <p:cNvSpPr txBox="1"/>
          <p:nvPr/>
        </p:nvSpPr>
        <p:spPr>
          <a:xfrm>
            <a:off x="2123728" y="1065510"/>
            <a:ext cx="136815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Ley 5875/17 de Cambio Climático</a:t>
            </a:r>
            <a:endParaRPr lang="es-PY" dirty="0"/>
          </a:p>
        </p:txBody>
      </p:sp>
      <p:sp>
        <p:nvSpPr>
          <p:cNvPr id="6" name="CuadroTexto 5"/>
          <p:cNvSpPr txBox="1"/>
          <p:nvPr/>
        </p:nvSpPr>
        <p:spPr>
          <a:xfrm>
            <a:off x="755576" y="2564904"/>
            <a:ext cx="158417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Plan Nacional de Mitigación</a:t>
            </a:r>
            <a:endParaRPr lang="es-PY" dirty="0"/>
          </a:p>
        </p:txBody>
      </p:sp>
      <p:sp>
        <p:nvSpPr>
          <p:cNvPr id="7" name="CuadroTexto 6"/>
          <p:cNvSpPr txBox="1"/>
          <p:nvPr/>
        </p:nvSpPr>
        <p:spPr>
          <a:xfrm>
            <a:off x="251520" y="4437112"/>
            <a:ext cx="144016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Estrategia Nacional de Mitigación</a:t>
            </a:r>
            <a:endParaRPr lang="es-PY" dirty="0"/>
          </a:p>
        </p:txBody>
      </p:sp>
      <p:sp>
        <p:nvSpPr>
          <p:cNvPr id="8" name="CuadroTexto 7"/>
          <p:cNvSpPr txBox="1"/>
          <p:nvPr/>
        </p:nvSpPr>
        <p:spPr>
          <a:xfrm>
            <a:off x="1907704" y="5360442"/>
            <a:ext cx="187220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Estrategia de Género ante el Cambio Climático</a:t>
            </a:r>
            <a:endParaRPr lang="es-PY" dirty="0"/>
          </a:p>
        </p:txBody>
      </p:sp>
      <p:sp>
        <p:nvSpPr>
          <p:cNvPr id="9" name="CuadroTexto 8"/>
          <p:cNvSpPr txBox="1"/>
          <p:nvPr/>
        </p:nvSpPr>
        <p:spPr>
          <a:xfrm>
            <a:off x="4139952" y="908720"/>
            <a:ext cx="1800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Estrategia para la implementación del Art. 6 de la CMNUCC</a:t>
            </a:r>
            <a:endParaRPr lang="es-PY" dirty="0"/>
          </a:p>
        </p:txBody>
      </p:sp>
      <p:sp>
        <p:nvSpPr>
          <p:cNvPr id="10" name="CuadroTexto 9"/>
          <p:cNvSpPr txBox="1"/>
          <p:nvPr/>
        </p:nvSpPr>
        <p:spPr>
          <a:xfrm>
            <a:off x="6444208" y="1630541"/>
            <a:ext cx="15841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Plan Nacional de Adaptación</a:t>
            </a:r>
            <a:endParaRPr lang="es-PY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932040" y="3104964"/>
            <a:ext cx="208823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Política Nacional de Cambio Climático</a:t>
            </a:r>
            <a:endParaRPr lang="es-PY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380312" y="4149080"/>
            <a:ext cx="129614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Estrategia Nacional de Adaptación</a:t>
            </a:r>
            <a:endParaRPr lang="es-PY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067944" y="4293096"/>
            <a:ext cx="230425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Decreto N° 14.943 Programa Nacional de Cambio Climático</a:t>
            </a:r>
            <a:endParaRPr lang="es-PY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552220" y="260648"/>
            <a:ext cx="147616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Secretaría Técnica de Planificación</a:t>
            </a:r>
            <a:endParaRPr lang="es-PY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290302" y="2708920"/>
            <a:ext cx="160217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Secretaría de Emergencia Nacional</a:t>
            </a:r>
            <a:endParaRPr lang="es-PY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051720" y="4221088"/>
            <a:ext cx="129614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Acuerdo de París</a:t>
            </a:r>
            <a:endParaRPr lang="es-PY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040052" y="5589240"/>
            <a:ext cx="151216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Estrategia Nacional de Bosques</a:t>
            </a:r>
            <a:endParaRPr lang="es-PY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948264" y="5589240"/>
            <a:ext cx="165618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Contribuciones Nacionalmente Determinadas</a:t>
            </a:r>
            <a:endParaRPr lang="es-PY" dirty="0"/>
          </a:p>
        </p:txBody>
      </p:sp>
      <p:cxnSp>
        <p:nvCxnSpPr>
          <p:cNvPr id="20" name="Conector recto 19"/>
          <p:cNvCxnSpPr>
            <a:stCxn id="5" idx="1"/>
          </p:cNvCxnSpPr>
          <p:nvPr/>
        </p:nvCxnSpPr>
        <p:spPr>
          <a:xfrm>
            <a:off x="2123728" y="1527175"/>
            <a:ext cx="0" cy="103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stCxn id="5" idx="1"/>
            <a:endCxn id="5" idx="1"/>
          </p:cNvCxnSpPr>
          <p:nvPr/>
        </p:nvCxnSpPr>
        <p:spPr>
          <a:xfrm>
            <a:off x="2123728" y="15271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endCxn id="9" idx="1"/>
          </p:cNvCxnSpPr>
          <p:nvPr/>
        </p:nvCxnSpPr>
        <p:spPr>
          <a:xfrm flipV="1">
            <a:off x="3527884" y="1508885"/>
            <a:ext cx="612068" cy="23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>
            <a:endCxn id="4" idx="0"/>
          </p:cNvCxnSpPr>
          <p:nvPr/>
        </p:nvCxnSpPr>
        <p:spPr>
          <a:xfrm>
            <a:off x="2807804" y="1988840"/>
            <a:ext cx="93610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>
            <a:endCxn id="5" idx="2"/>
          </p:cNvCxnSpPr>
          <p:nvPr/>
        </p:nvCxnSpPr>
        <p:spPr>
          <a:xfrm flipV="1">
            <a:off x="1520661" y="1988840"/>
            <a:ext cx="1287143" cy="55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3743908" y="3038619"/>
            <a:ext cx="9945" cy="9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>
            <a:endCxn id="9" idx="2"/>
          </p:cNvCxnSpPr>
          <p:nvPr/>
        </p:nvCxnSpPr>
        <p:spPr>
          <a:xfrm flipV="1">
            <a:off x="3743908" y="2109049"/>
            <a:ext cx="1296144" cy="959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stCxn id="4" idx="3"/>
            <a:endCxn id="11" idx="1"/>
          </p:cNvCxnSpPr>
          <p:nvPr/>
        </p:nvCxnSpPr>
        <p:spPr>
          <a:xfrm>
            <a:off x="4427984" y="3392996"/>
            <a:ext cx="504056" cy="35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stCxn id="6" idx="3"/>
            <a:endCxn id="4" idx="1"/>
          </p:cNvCxnSpPr>
          <p:nvPr/>
        </p:nvCxnSpPr>
        <p:spPr>
          <a:xfrm>
            <a:off x="2339752" y="2888070"/>
            <a:ext cx="720080" cy="504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stCxn id="4" idx="2"/>
            <a:endCxn id="16" idx="0"/>
          </p:cNvCxnSpPr>
          <p:nvPr/>
        </p:nvCxnSpPr>
        <p:spPr>
          <a:xfrm flipH="1">
            <a:off x="2699792" y="3717032"/>
            <a:ext cx="10441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3779912" y="3699901"/>
            <a:ext cx="14761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>
            <a:stCxn id="13" idx="0"/>
            <a:endCxn id="11" idx="2"/>
          </p:cNvCxnSpPr>
          <p:nvPr/>
        </p:nvCxnSpPr>
        <p:spPr>
          <a:xfrm flipV="1">
            <a:off x="5220072" y="3751295"/>
            <a:ext cx="756084" cy="541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>
            <a:stCxn id="9" idx="2"/>
            <a:endCxn id="11" idx="0"/>
          </p:cNvCxnSpPr>
          <p:nvPr/>
        </p:nvCxnSpPr>
        <p:spPr>
          <a:xfrm>
            <a:off x="5040052" y="2109049"/>
            <a:ext cx="936104" cy="99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>
            <a:stCxn id="16" idx="0"/>
            <a:endCxn id="6" idx="2"/>
          </p:cNvCxnSpPr>
          <p:nvPr/>
        </p:nvCxnSpPr>
        <p:spPr>
          <a:xfrm flipH="1" flipV="1">
            <a:off x="1547664" y="3211235"/>
            <a:ext cx="1152128" cy="1009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>
            <a:stCxn id="6" idx="2"/>
          </p:cNvCxnSpPr>
          <p:nvPr/>
        </p:nvCxnSpPr>
        <p:spPr>
          <a:xfrm flipH="1">
            <a:off x="989602" y="3211235"/>
            <a:ext cx="558062" cy="122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>
            <a:stCxn id="16" idx="1"/>
          </p:cNvCxnSpPr>
          <p:nvPr/>
        </p:nvCxnSpPr>
        <p:spPr>
          <a:xfrm flipH="1">
            <a:off x="1682679" y="4544254"/>
            <a:ext cx="369041" cy="323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>
            <a:endCxn id="8" idx="0"/>
          </p:cNvCxnSpPr>
          <p:nvPr/>
        </p:nvCxnSpPr>
        <p:spPr>
          <a:xfrm>
            <a:off x="2695291" y="4867419"/>
            <a:ext cx="148517" cy="493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>
            <a:stCxn id="7" idx="2"/>
            <a:endCxn id="8" idx="1"/>
          </p:cNvCxnSpPr>
          <p:nvPr/>
        </p:nvCxnSpPr>
        <p:spPr>
          <a:xfrm>
            <a:off x="971600" y="5360442"/>
            <a:ext cx="936104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>
            <a:endCxn id="17" idx="1"/>
          </p:cNvCxnSpPr>
          <p:nvPr/>
        </p:nvCxnSpPr>
        <p:spPr>
          <a:xfrm>
            <a:off x="3779912" y="5853465"/>
            <a:ext cx="1260140" cy="19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>
            <a:endCxn id="18" idx="1"/>
          </p:cNvCxnSpPr>
          <p:nvPr/>
        </p:nvCxnSpPr>
        <p:spPr>
          <a:xfrm>
            <a:off x="6552220" y="6050905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>
            <a:endCxn id="12" idx="2"/>
          </p:cNvCxnSpPr>
          <p:nvPr/>
        </p:nvCxnSpPr>
        <p:spPr>
          <a:xfrm flipV="1">
            <a:off x="7776356" y="5072410"/>
            <a:ext cx="252028" cy="51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>
            <a:stCxn id="15" idx="2"/>
            <a:endCxn id="12" idx="0"/>
          </p:cNvCxnSpPr>
          <p:nvPr/>
        </p:nvCxnSpPr>
        <p:spPr>
          <a:xfrm flipH="1">
            <a:off x="8028384" y="3632250"/>
            <a:ext cx="63007" cy="516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>
            <a:stCxn id="10" idx="2"/>
            <a:endCxn id="10" idx="2"/>
          </p:cNvCxnSpPr>
          <p:nvPr/>
        </p:nvCxnSpPr>
        <p:spPr>
          <a:xfrm>
            <a:off x="7236296" y="22768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>
            <a:endCxn id="15" idx="0"/>
          </p:cNvCxnSpPr>
          <p:nvPr/>
        </p:nvCxnSpPr>
        <p:spPr>
          <a:xfrm>
            <a:off x="7236296" y="2276872"/>
            <a:ext cx="855095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>
            <a:stCxn id="10" idx="0"/>
            <a:endCxn id="14" idx="2"/>
          </p:cNvCxnSpPr>
          <p:nvPr/>
        </p:nvCxnSpPr>
        <p:spPr>
          <a:xfrm flipV="1">
            <a:off x="7236296" y="1183978"/>
            <a:ext cx="54006" cy="446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>
            <a:stCxn id="14" idx="1"/>
            <a:endCxn id="9" idx="3"/>
          </p:cNvCxnSpPr>
          <p:nvPr/>
        </p:nvCxnSpPr>
        <p:spPr>
          <a:xfrm flipH="1">
            <a:off x="5940152" y="722313"/>
            <a:ext cx="612068" cy="786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/>
          <p:cNvCxnSpPr>
            <a:endCxn id="10" idx="1"/>
          </p:cNvCxnSpPr>
          <p:nvPr/>
        </p:nvCxnSpPr>
        <p:spPr>
          <a:xfrm>
            <a:off x="5976156" y="1508884"/>
            <a:ext cx="468052" cy="444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>
            <a:endCxn id="15" idx="1"/>
          </p:cNvCxnSpPr>
          <p:nvPr/>
        </p:nvCxnSpPr>
        <p:spPr>
          <a:xfrm flipV="1">
            <a:off x="7020272" y="3170585"/>
            <a:ext cx="270030" cy="222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>
            <a:endCxn id="12" idx="1"/>
          </p:cNvCxnSpPr>
          <p:nvPr/>
        </p:nvCxnSpPr>
        <p:spPr>
          <a:xfrm flipV="1">
            <a:off x="6372200" y="4610745"/>
            <a:ext cx="1008112" cy="136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>
            <a:endCxn id="17" idx="0"/>
          </p:cNvCxnSpPr>
          <p:nvPr/>
        </p:nvCxnSpPr>
        <p:spPr>
          <a:xfrm>
            <a:off x="5220072" y="5230941"/>
            <a:ext cx="576064" cy="358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/>
          <p:cNvCxnSpPr>
            <a:endCxn id="13" idx="2"/>
          </p:cNvCxnSpPr>
          <p:nvPr/>
        </p:nvCxnSpPr>
        <p:spPr>
          <a:xfrm flipV="1">
            <a:off x="3779912" y="5216426"/>
            <a:ext cx="1440160" cy="605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/>
          <p:cNvCxnSpPr>
            <a:stCxn id="11" idx="2"/>
            <a:endCxn id="12" idx="1"/>
          </p:cNvCxnSpPr>
          <p:nvPr/>
        </p:nvCxnSpPr>
        <p:spPr>
          <a:xfrm>
            <a:off x="5976156" y="3751295"/>
            <a:ext cx="1404156" cy="85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>
            <a:endCxn id="11" idx="0"/>
          </p:cNvCxnSpPr>
          <p:nvPr/>
        </p:nvCxnSpPr>
        <p:spPr>
          <a:xfrm flipH="1">
            <a:off x="5976156" y="2294003"/>
            <a:ext cx="1251139" cy="810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/>
          <p:cNvCxnSpPr>
            <a:stCxn id="16" idx="3"/>
            <a:endCxn id="13" idx="1"/>
          </p:cNvCxnSpPr>
          <p:nvPr/>
        </p:nvCxnSpPr>
        <p:spPr>
          <a:xfrm>
            <a:off x="3347864" y="4544254"/>
            <a:ext cx="720080" cy="2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100"/>
          <p:cNvCxnSpPr>
            <a:stCxn id="13" idx="3"/>
            <a:endCxn id="18" idx="0"/>
          </p:cNvCxnSpPr>
          <p:nvPr/>
        </p:nvCxnSpPr>
        <p:spPr>
          <a:xfrm>
            <a:off x="6372200" y="4754761"/>
            <a:ext cx="1404156" cy="834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uadroTexto 101"/>
          <p:cNvSpPr txBox="1"/>
          <p:nvPr/>
        </p:nvSpPr>
        <p:spPr>
          <a:xfrm>
            <a:off x="251520" y="260648"/>
            <a:ext cx="3276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POLÍTICAS PÚBLICAS PARA ENFRENTAR EL CAMBIO CLIMÁTICO</a:t>
            </a:r>
            <a:endParaRPr lang="es-PY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/>
              <a:t>¿</a:t>
            </a:r>
            <a:r>
              <a:rPr lang="es-PY" dirty="0" smtClean="0"/>
              <a:t>Cuál es la respuesta correcta?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Y" dirty="0" smtClean="0"/>
              <a:t>Las Contribuciones Nacionalmente Determinadas (</a:t>
            </a:r>
            <a:r>
              <a:rPr lang="es-PY" dirty="0" err="1" smtClean="0"/>
              <a:t>NDCs</a:t>
            </a:r>
            <a:r>
              <a:rPr lang="es-PY" dirty="0" smtClean="0"/>
              <a:t>) se refieren a…</a:t>
            </a:r>
          </a:p>
          <a:p>
            <a:pPr marL="0" indent="0">
              <a:buNone/>
            </a:pPr>
            <a:endParaRPr lang="es-PY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s-PY" dirty="0" smtClean="0"/>
              <a:t>Una </a:t>
            </a:r>
            <a:r>
              <a:rPr lang="es-PY" dirty="0"/>
              <a:t>p</a:t>
            </a:r>
            <a:r>
              <a:rPr lang="es-PY" dirty="0" smtClean="0"/>
              <a:t>arte </a:t>
            </a:r>
            <a:r>
              <a:rPr lang="es-PY" dirty="0" smtClean="0"/>
              <a:t>de la Constitución Nacional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PY" dirty="0" smtClean="0"/>
              <a:t>Una Ordenanza Municipal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PY" dirty="0" smtClean="0"/>
              <a:t>Acciones para mitigar el Cambio Climático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3502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Y" dirty="0" smtClean="0"/>
              <a:t>La institución </a:t>
            </a:r>
            <a:r>
              <a:rPr lang="es-PY" dirty="0"/>
              <a:t>que tiene como objetivo la formulación, coordinación, ejecución y fiscalización de la Política Ambiental </a:t>
            </a:r>
            <a:r>
              <a:rPr lang="es-PY" dirty="0" smtClean="0"/>
              <a:t>Nacional es…</a:t>
            </a:r>
          </a:p>
          <a:p>
            <a:pPr marL="0" indent="0">
              <a:buNone/>
            </a:pPr>
            <a:endParaRPr lang="es-PY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s-PY" dirty="0" smtClean="0"/>
              <a:t>Ministerio del Ambiente y Desarrollo Sostenible (MADES)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PY" dirty="0" smtClean="0"/>
              <a:t>Dirección Nacional </a:t>
            </a:r>
            <a:r>
              <a:rPr lang="es-PY" dirty="0"/>
              <a:t>de Cambio Climático </a:t>
            </a:r>
            <a:r>
              <a:rPr lang="es-PY" dirty="0" smtClean="0"/>
              <a:t>(DNCC</a:t>
            </a:r>
            <a:r>
              <a:rPr lang="es-PY" dirty="0" smtClean="0"/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PY" dirty="0" smtClean="0"/>
              <a:t>El Sistema </a:t>
            </a:r>
            <a:r>
              <a:rPr lang="es-PY" dirty="0"/>
              <a:t>Nacional del Ambiente (SISNAM)</a:t>
            </a:r>
          </a:p>
          <a:p>
            <a:endParaRPr lang="es-PY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/>
              <a:t>¿</a:t>
            </a:r>
            <a:r>
              <a:rPr lang="es-PY" dirty="0" smtClean="0"/>
              <a:t>Cuál es la respuesta correcta?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3224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6512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err="1" smtClean="0"/>
              <a:t>NDCs</a:t>
            </a:r>
            <a:r>
              <a:rPr lang="es-PY" dirty="0" smtClean="0"/>
              <a:t> del Paraguay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Y" dirty="0"/>
              <a:t>La República del Paraguay ha presentado sus </a:t>
            </a:r>
            <a:r>
              <a:rPr lang="es-PY" dirty="0" err="1" smtClean="0"/>
              <a:t>NDCs</a:t>
            </a:r>
            <a:r>
              <a:rPr lang="es-PY" dirty="0" smtClean="0"/>
              <a:t>, </a:t>
            </a:r>
            <a:r>
              <a:rPr lang="es-PY" dirty="0"/>
              <a:t>mediante el cual asume el compromiso internacional de reducción del 10 </a:t>
            </a:r>
            <a:r>
              <a:rPr lang="es-PY" dirty="0" smtClean="0"/>
              <a:t>%</a:t>
            </a:r>
            <a:r>
              <a:rPr lang="es-PY" dirty="0"/>
              <a:t> de las emisiones de Gases de Efecto invernaderos y otro 10% en caso de contar con financiamiento.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2124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Y" dirty="0" smtClean="0"/>
              <a:t>El Plan </a:t>
            </a:r>
            <a:r>
              <a:rPr lang="es-PY" dirty="0"/>
              <a:t>Nacional de Cambio </a:t>
            </a:r>
            <a:r>
              <a:rPr lang="es-PY" dirty="0" smtClean="0"/>
              <a:t>Climático incluye las estrategias de…</a:t>
            </a:r>
          </a:p>
          <a:p>
            <a:pPr marL="0" indent="0">
              <a:buNone/>
            </a:pPr>
            <a:endParaRPr lang="es-PY" dirty="0"/>
          </a:p>
          <a:p>
            <a:pPr marL="514350" indent="-514350">
              <a:buFont typeface="+mj-lt"/>
              <a:buAutoNum type="alphaLcParenR"/>
            </a:pPr>
            <a:r>
              <a:rPr lang="es-PY" dirty="0" smtClean="0"/>
              <a:t>Mitigación y Adaptación</a:t>
            </a:r>
          </a:p>
          <a:p>
            <a:pPr marL="514350" indent="-514350">
              <a:buFont typeface="+mj-lt"/>
              <a:buAutoNum type="alphaLcParenR"/>
            </a:pPr>
            <a:r>
              <a:rPr lang="es-PY" dirty="0" smtClean="0"/>
              <a:t>Protección ambiental</a:t>
            </a:r>
          </a:p>
          <a:p>
            <a:pPr marL="514350" indent="-514350">
              <a:buFont typeface="+mj-lt"/>
              <a:buAutoNum type="alphaLcParenR"/>
            </a:pPr>
            <a:r>
              <a:rPr lang="es-PY" dirty="0"/>
              <a:t>E</a:t>
            </a:r>
            <a:r>
              <a:rPr lang="es-PY" dirty="0" smtClean="0"/>
              <a:t>jecución </a:t>
            </a:r>
            <a:r>
              <a:rPr lang="es-PY" dirty="0"/>
              <a:t>y fiscalización de la Política Ambiental </a:t>
            </a:r>
            <a:r>
              <a:rPr lang="es-PY" dirty="0" smtClean="0"/>
              <a:t>Nacional</a:t>
            </a:r>
            <a:endParaRPr lang="es-PY" dirty="0"/>
          </a:p>
          <a:p>
            <a:pPr>
              <a:buFontTx/>
              <a:buChar char="-"/>
            </a:pPr>
            <a:endParaRPr lang="es-PY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/>
              <a:t>¿</a:t>
            </a:r>
            <a:r>
              <a:rPr lang="es-PY" dirty="0" smtClean="0"/>
              <a:t>Cuál es la respuesta correcta?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2235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4241"/>
            <a:ext cx="7772400" cy="324279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Y" sz="6000" i="1" dirty="0" smtClean="0"/>
              <a:t>¡Muchas gracias!</a:t>
            </a:r>
            <a:endParaRPr lang="es-PY" sz="60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778" y="6229631"/>
            <a:ext cx="1044662" cy="3600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3" y="5298505"/>
            <a:ext cx="2500685" cy="8292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8051" t="24845" r="5797" b="22288"/>
          <a:stretch/>
        </p:blipFill>
        <p:spPr>
          <a:xfrm>
            <a:off x="3995936" y="5389107"/>
            <a:ext cx="2592288" cy="6480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298" y="5205627"/>
            <a:ext cx="1128142" cy="8953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73" y="6114378"/>
            <a:ext cx="2034935" cy="5549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936" y="6021288"/>
            <a:ext cx="2243353" cy="5683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77025" y="3787102"/>
            <a:ext cx="4627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i="1" dirty="0" smtClean="0"/>
              <a:t>Más información en:</a:t>
            </a:r>
          </a:p>
          <a:p>
            <a:pPr algn="ctr"/>
            <a:r>
              <a:rPr lang="es-PY" dirty="0" smtClean="0"/>
              <a:t>MADES </a:t>
            </a:r>
            <a:r>
              <a:rPr lang="es-PY" dirty="0">
                <a:hlinkClick r:id="rId8"/>
              </a:rPr>
              <a:t>http://www.mades.gov.py/</a:t>
            </a:r>
            <a:endParaRPr lang="es-PY" dirty="0" smtClean="0"/>
          </a:p>
          <a:p>
            <a:pPr algn="ctr"/>
            <a:r>
              <a:rPr lang="es-PY" dirty="0" smtClean="0"/>
              <a:t>STP </a:t>
            </a:r>
            <a:r>
              <a:rPr lang="es-PY" dirty="0">
                <a:hlinkClick r:id="rId9"/>
              </a:rPr>
              <a:t>http://</a:t>
            </a:r>
            <a:r>
              <a:rPr lang="es-PY" dirty="0" smtClean="0">
                <a:hlinkClick r:id="rId9"/>
              </a:rPr>
              <a:t>www.stp.gov.py</a:t>
            </a:r>
            <a:r>
              <a:rPr lang="es-PY" dirty="0" smtClean="0"/>
              <a:t>/</a:t>
            </a:r>
          </a:p>
          <a:p>
            <a:pPr algn="ctr"/>
            <a:r>
              <a:rPr lang="es-PY" dirty="0" smtClean="0"/>
              <a:t>MAG </a:t>
            </a:r>
            <a:r>
              <a:rPr lang="es-PY" dirty="0">
                <a:hlinkClick r:id="rId10"/>
              </a:rPr>
              <a:t>http://www.mag.gov.py/</a:t>
            </a:r>
            <a:endParaRPr lang="es-PY" dirty="0" smtClean="0"/>
          </a:p>
          <a:p>
            <a:pPr algn="ctr"/>
            <a:r>
              <a:rPr lang="es-PY" dirty="0" smtClean="0"/>
              <a:t>SEN </a:t>
            </a:r>
            <a:r>
              <a:rPr lang="es-PY" dirty="0">
                <a:hlinkClick r:id="rId11"/>
              </a:rPr>
              <a:t>http://www.sen.gov.py/</a:t>
            </a:r>
            <a:endParaRPr lang="es-PY" dirty="0" smtClean="0"/>
          </a:p>
          <a:p>
            <a:pPr algn="ctr"/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0537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Bibliografía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Y" sz="1400" dirty="0" smtClean="0"/>
              <a:t>1. SEAM, 2014. Estrategia de Mitigación. Plan Nacional de Cambio Climático, Fase I.</a:t>
            </a:r>
          </a:p>
          <a:p>
            <a:pPr marL="0" indent="0">
              <a:buNone/>
            </a:pPr>
            <a:r>
              <a:rPr lang="es-PY" sz="1400" dirty="0" smtClean="0"/>
              <a:t>2. SEAM, 2015. Estrategia Nacional de Adaptación al Cambio Climático. Plan Nacional de Cambio Climático, Fase II.</a:t>
            </a:r>
          </a:p>
          <a:p>
            <a:pPr marL="0" indent="0">
              <a:buNone/>
            </a:pPr>
            <a:r>
              <a:rPr lang="es-PY" sz="1400" dirty="0" smtClean="0"/>
              <a:t>3</a:t>
            </a:r>
            <a:r>
              <a:rPr lang="es-PY" sz="1400" dirty="0"/>
              <a:t>. </a:t>
            </a:r>
            <a:r>
              <a:rPr lang="es-PY" sz="1400" dirty="0" smtClean="0"/>
              <a:t>Constitución Nacional de la República del Paraguay, Artículo 137. En: </a:t>
            </a:r>
            <a:r>
              <a:rPr lang="es-PY" sz="1400" dirty="0">
                <a:hlinkClick r:id="rId2"/>
              </a:rPr>
              <a:t>http://</a:t>
            </a:r>
            <a:r>
              <a:rPr lang="es-PY" sz="1400" dirty="0" smtClean="0">
                <a:hlinkClick r:id="rId2"/>
              </a:rPr>
              <a:t>www.oas.org/juridico/spanish/par_res3.htm</a:t>
            </a:r>
            <a:endParaRPr lang="es-PY" sz="1400" dirty="0" smtClean="0"/>
          </a:p>
          <a:p>
            <a:pPr marL="0" indent="0">
              <a:buNone/>
            </a:pPr>
            <a:r>
              <a:rPr lang="es-PY" sz="1400" dirty="0" smtClean="0"/>
              <a:t>4</a:t>
            </a:r>
            <a:r>
              <a:rPr lang="es-PY" sz="1400" dirty="0"/>
              <a:t>.</a:t>
            </a:r>
            <a:r>
              <a:rPr lang="es-PY" sz="1400" dirty="0" smtClean="0"/>
              <a:t> MAG, 2016. Plan </a:t>
            </a:r>
            <a:r>
              <a:rPr lang="es-PY" sz="1400" dirty="0"/>
              <a:t>Nacional para la Gestión del Riesgo de Desastres y Adaptación al Cambio Climático en el Sector Agrícola del Paraguay 2016 - 2022 Ministerio de Agricultura y Ganadería, </a:t>
            </a:r>
            <a:r>
              <a:rPr lang="es-PY" sz="1400" dirty="0" smtClean="0"/>
              <a:t>Paraguay.</a:t>
            </a:r>
          </a:p>
          <a:p>
            <a:pPr marL="0" indent="0">
              <a:buNone/>
            </a:pPr>
            <a:r>
              <a:rPr lang="es-PY" sz="1400" dirty="0" smtClean="0"/>
              <a:t>5. SEAM, 2017. Plan Nacional de Mitigación ante el Cambio Climático y los Programas de Acción.</a:t>
            </a:r>
          </a:p>
          <a:p>
            <a:pPr marL="0" indent="0">
              <a:buNone/>
            </a:pPr>
            <a:r>
              <a:rPr lang="es-PY" sz="1400" dirty="0" smtClean="0"/>
              <a:t>6. SEAM, 2017. Plan Nacional de Adaptación al Cambio Climático.</a:t>
            </a:r>
            <a:endParaRPr lang="es-PY" sz="1400" dirty="0"/>
          </a:p>
        </p:txBody>
      </p:sp>
    </p:spTree>
    <p:extLst>
      <p:ext uri="{BB962C8B-B14F-4D97-AF65-F5344CB8AC3E}">
        <p14:creationId xmlns:p14="http://schemas.microsoft.com/office/powerpoint/2010/main" val="8386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err="1" smtClean="0"/>
              <a:t>NDCs</a:t>
            </a:r>
            <a:r>
              <a:rPr lang="es-PY" dirty="0" smtClean="0"/>
              <a:t> Paraguay. Meta Global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/>
              <a:t>20% de reducciones en base al comportamiento de las emisiones proyectadas al 2030. </a:t>
            </a:r>
            <a:endParaRPr lang="es-PY" dirty="0" smtClean="0"/>
          </a:p>
          <a:p>
            <a:pPr lvl="1">
              <a:buFontTx/>
              <a:buChar char="-"/>
            </a:pPr>
            <a:r>
              <a:rPr lang="es-PY" dirty="0" smtClean="0"/>
              <a:t>Meta </a:t>
            </a:r>
            <a:r>
              <a:rPr lang="es-PY" dirty="0"/>
              <a:t>unilateral: 10% de reducción de emisiones proyectadas al 2030</a:t>
            </a:r>
            <a:r>
              <a:rPr lang="es-PY" dirty="0" smtClean="0"/>
              <a:t>.</a:t>
            </a:r>
          </a:p>
          <a:p>
            <a:pPr marL="457200" lvl="1" indent="0">
              <a:buNone/>
            </a:pPr>
            <a:r>
              <a:rPr lang="es-PY" dirty="0" smtClean="0"/>
              <a:t>- </a:t>
            </a:r>
            <a:r>
              <a:rPr lang="es-PY" dirty="0"/>
              <a:t>Meta condicionada: 10% de reducción de emisiones proyectadas al 2030.</a:t>
            </a:r>
          </a:p>
        </p:txBody>
      </p:sp>
    </p:spTree>
    <p:extLst>
      <p:ext uri="{BB962C8B-B14F-4D97-AF65-F5344CB8AC3E}">
        <p14:creationId xmlns:p14="http://schemas.microsoft.com/office/powerpoint/2010/main" val="10485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Línea de Base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Y" dirty="0"/>
              <a:t>Punto de referencia: </a:t>
            </a:r>
            <a:r>
              <a:rPr lang="es-PY" dirty="0" smtClean="0"/>
              <a:t>Inventario Nacional de Gases de Efecto Invernadero (INGEI) </a:t>
            </a:r>
            <a:r>
              <a:rPr lang="es-PY" dirty="0"/>
              <a:t>año base 2000 presentado en la Segunda Comunicación Nacional ante la CMNUCC. Proyección de emisiones </a:t>
            </a:r>
            <a:endParaRPr lang="es-PY" dirty="0" smtClean="0"/>
          </a:p>
          <a:p>
            <a:pPr lvl="1"/>
            <a:r>
              <a:rPr lang="es-PY" dirty="0" smtClean="0"/>
              <a:t>INGEI </a:t>
            </a:r>
            <a:r>
              <a:rPr lang="es-PY" dirty="0"/>
              <a:t>proyectado año base 2011: 140 millones de toneladas de </a:t>
            </a:r>
            <a:r>
              <a:rPr lang="es-PY" dirty="0" smtClean="0"/>
              <a:t>CO2 </a:t>
            </a:r>
            <a:r>
              <a:rPr lang="es-PY" dirty="0"/>
              <a:t>equivalente</a:t>
            </a:r>
            <a:r>
              <a:rPr lang="es-PY" dirty="0" smtClean="0"/>
              <a:t>. </a:t>
            </a:r>
          </a:p>
          <a:p>
            <a:pPr lvl="1"/>
            <a:r>
              <a:rPr lang="es-PY" dirty="0" smtClean="0"/>
              <a:t>INGEI </a:t>
            </a:r>
            <a:r>
              <a:rPr lang="es-PY" dirty="0"/>
              <a:t>proyectado año base 2020: 232 millones de toneladas de </a:t>
            </a:r>
            <a:r>
              <a:rPr lang="es-PY" dirty="0" smtClean="0"/>
              <a:t>CO2 </a:t>
            </a:r>
            <a:r>
              <a:rPr lang="es-PY" dirty="0"/>
              <a:t>equivalente</a:t>
            </a:r>
            <a:r>
              <a:rPr lang="es-PY" dirty="0" smtClean="0"/>
              <a:t>. </a:t>
            </a:r>
          </a:p>
          <a:p>
            <a:pPr lvl="1"/>
            <a:r>
              <a:rPr lang="es-PY" dirty="0" smtClean="0"/>
              <a:t>INGEI </a:t>
            </a:r>
            <a:r>
              <a:rPr lang="es-PY" dirty="0"/>
              <a:t>proyectado año base 2030: 416 millones de toneladas de </a:t>
            </a:r>
            <a:r>
              <a:rPr lang="es-PY" dirty="0" smtClean="0"/>
              <a:t>CO2 </a:t>
            </a:r>
            <a:r>
              <a:rPr lang="es-PY" dirty="0"/>
              <a:t>equivalente. </a:t>
            </a:r>
          </a:p>
        </p:txBody>
      </p:sp>
    </p:spTree>
    <p:extLst>
      <p:ext uri="{BB962C8B-B14F-4D97-AF65-F5344CB8AC3E}">
        <p14:creationId xmlns:p14="http://schemas.microsoft.com/office/powerpoint/2010/main" val="17064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2" t="16542" r="35688" b="15045"/>
          <a:stretch/>
        </p:blipFill>
        <p:spPr>
          <a:xfrm>
            <a:off x="177839" y="850702"/>
            <a:ext cx="8874725" cy="55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743" t="32451" r="9748" b="18228"/>
          <a:stretch/>
        </p:blipFill>
        <p:spPr>
          <a:xfrm>
            <a:off x="179512" y="1434075"/>
            <a:ext cx="8856984" cy="3867134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Principales fuentes de GEI en Paraguay</a:t>
            </a:r>
            <a:endParaRPr lang="es-PY" dirty="0"/>
          </a:p>
        </p:txBody>
      </p:sp>
      <p:sp>
        <p:nvSpPr>
          <p:cNvPr id="3" name="CuadroTexto 2"/>
          <p:cNvSpPr txBox="1"/>
          <p:nvPr/>
        </p:nvSpPr>
        <p:spPr>
          <a:xfrm>
            <a:off x="611560" y="1988840"/>
            <a:ext cx="1008112" cy="6573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/>
              <a:t>UTCUTS</a:t>
            </a:r>
          </a:p>
          <a:p>
            <a:pPr algn="ctr"/>
            <a:r>
              <a:rPr lang="es-PY" b="1" dirty="0" smtClean="0"/>
              <a:t>31%</a:t>
            </a:r>
            <a:endParaRPr lang="es-PY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979712" y="2276872"/>
            <a:ext cx="86409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/>
              <a:t>53%</a:t>
            </a:r>
            <a:endParaRPr lang="es-PY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851920" y="1988840"/>
            <a:ext cx="460851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Y" b="1" dirty="0" smtClean="0"/>
              <a:t>IPPU 2%   Residuos 2%    Energía 12%</a:t>
            </a:r>
          </a:p>
          <a:p>
            <a:endParaRPr lang="es-PY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788024" y="5301209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UTCUTS: Uso de la Tierra, Cambio de Uso de la Tierra y Silvicultura </a:t>
            </a:r>
          </a:p>
          <a:p>
            <a:endParaRPr lang="es-PY" dirty="0"/>
          </a:p>
          <a:p>
            <a:r>
              <a:rPr lang="es-PY" dirty="0" smtClean="0"/>
              <a:t>IPPU: Procesos Industriales y Uso de Productos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6259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Acciones de Mitigación identificadas en las </a:t>
            </a:r>
            <a:r>
              <a:rPr lang="es-PY" dirty="0" err="1" smtClean="0"/>
              <a:t>NDCs</a:t>
            </a:r>
            <a:r>
              <a:rPr lang="es-PY" dirty="0" smtClean="0"/>
              <a:t> de Paraguay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s-PY" dirty="0"/>
              <a:t>Sustituir la utilización de energía </a:t>
            </a:r>
            <a:r>
              <a:rPr lang="es-PY" dirty="0" smtClean="0"/>
              <a:t>de </a:t>
            </a:r>
            <a:r>
              <a:rPr lang="es-PY" dirty="0"/>
              <a:t>hidrocarburos mediante promoción de la generación y uso de energías </a:t>
            </a:r>
            <a:r>
              <a:rPr lang="es-PY" dirty="0" smtClean="0"/>
              <a:t>renovables: </a:t>
            </a:r>
            <a:r>
              <a:rPr lang="es-PY" dirty="0"/>
              <a:t>biocombustibles a partir de biomasa forestal, </a:t>
            </a:r>
            <a:r>
              <a:rPr lang="es-PY" dirty="0" smtClean="0"/>
              <a:t>energía </a:t>
            </a:r>
            <a:r>
              <a:rPr lang="es-PY" dirty="0"/>
              <a:t>solar, eólica o de pequeñas hidroeléctricas. </a:t>
            </a:r>
            <a:endParaRPr lang="es-PY" dirty="0" smtClean="0"/>
          </a:p>
          <a:p>
            <a:r>
              <a:rPr lang="es-PY" dirty="0" smtClean="0"/>
              <a:t>Fomentar </a:t>
            </a:r>
            <a:r>
              <a:rPr lang="es-PY" dirty="0"/>
              <a:t>el transporte público y privado sostenible: sustitución modal, ordenamiento del tráfico, cambio tecnológico, combustibles de fuentes renovables. </a:t>
            </a:r>
            <a:endParaRPr lang="es-PY" dirty="0" smtClean="0"/>
          </a:p>
          <a:p>
            <a:r>
              <a:rPr lang="es-PY" dirty="0" smtClean="0"/>
              <a:t>Cambiar </a:t>
            </a:r>
            <a:r>
              <a:rPr lang="es-PY" dirty="0"/>
              <a:t>la tecnología en el sector industrial, buscando una producción más limpia y la eficiencia energética. </a:t>
            </a:r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35288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9116</TotalTime>
  <Words>2477</Words>
  <Application>Microsoft Office PowerPoint</Application>
  <PresentationFormat>Presentación en pantalla (4:3)</PresentationFormat>
  <Paragraphs>219</Paragraphs>
  <Slides>42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5" baseType="lpstr">
      <vt:lpstr>Arial</vt:lpstr>
      <vt:lpstr>Calibri</vt:lpstr>
      <vt:lpstr>Tema de Office</vt:lpstr>
      <vt:lpstr>Las Contribuciones Nacionalmente Determinadas (NDCs) y el Marco Legal e Institucional en Paraguay para abordar el Cambio Climático y la Gestión de Riesgos</vt:lpstr>
      <vt:lpstr>Objetivos</vt:lpstr>
      <vt:lpstr>Contribuciones Nacionalmente Determinadas (NDCs) de la República del Paraguay</vt:lpstr>
      <vt:lpstr>NDCs del Paraguay</vt:lpstr>
      <vt:lpstr>NDCs Paraguay. Meta Global</vt:lpstr>
      <vt:lpstr>Línea de Base</vt:lpstr>
      <vt:lpstr>Presentación de PowerPoint</vt:lpstr>
      <vt:lpstr>Principales fuentes de GEI en Paraguay</vt:lpstr>
      <vt:lpstr>Acciones de Mitigación identificadas en las NDCs de Paraguay</vt:lpstr>
      <vt:lpstr>Acciones de Mitigación identificadas en las NDCs de Paraguay (cont.)</vt:lpstr>
      <vt:lpstr>Legislación de Paraguay respecto del Ambiente y Cambio Climático</vt:lpstr>
      <vt:lpstr>Legislación de Paraguay respecto del Ambiente y Cambio Climático (cont.)</vt:lpstr>
      <vt:lpstr>Legislación de Paraguay respecto del Ambiente y Cambio Climático (cont.)</vt:lpstr>
      <vt:lpstr>Sistema Nacional del Ambiente (SISNAM)</vt:lpstr>
      <vt:lpstr>Ministerio del Ambiente y Desarrollo Sostenible.  (MADES)</vt:lpstr>
      <vt:lpstr>La Comisión Nacional de Cambio Climático (CNCC)</vt:lpstr>
      <vt:lpstr>Miembros de la CNCC</vt:lpstr>
      <vt:lpstr>Miembros de la CNCC (cont.)</vt:lpstr>
      <vt:lpstr>Funciones de la CNCC</vt:lpstr>
      <vt:lpstr> Dirección Nacional de Cambio Climático (DNCC) </vt:lpstr>
      <vt:lpstr>Organigrama de la DNCC</vt:lpstr>
      <vt:lpstr>Funciones de la DNCC</vt:lpstr>
      <vt:lpstr>Funciones de la DNCC (cont.)</vt:lpstr>
      <vt:lpstr>Funciones de la DNCC (cont.)</vt:lpstr>
      <vt:lpstr>Funciones de la DNCC (cont.)</vt:lpstr>
      <vt:lpstr>Plan Nacional de Cambio Climático</vt:lpstr>
      <vt:lpstr>Instrumentos y Capacidades para implementar acciones de Mitigación y Adaptación ante el CC.</vt:lpstr>
      <vt:lpstr>Instrumentos y Capacidades para implementar acciones de Mitigación y Adaptación ante el CC.</vt:lpstr>
      <vt:lpstr>Instrumentos utilizados en la Estrategia Nacional de Adaptación al Cambio Climático ENACC</vt:lpstr>
      <vt:lpstr>Plan de Mitigación en el marco del PND 2030 y otras Políticas Públicas</vt:lpstr>
      <vt:lpstr>Presentación de PowerPoint</vt:lpstr>
      <vt:lpstr>Presentación de PowerPoint</vt:lpstr>
      <vt:lpstr>Presentación de PowerPoint</vt:lpstr>
      <vt:lpstr>Marco legal, normativo e institucional de la Política Nacional de Gestión y Reducción de Riesgos</vt:lpstr>
      <vt:lpstr>Política Nacional de Gestión y Reducción de Riesgos (cont.)</vt:lpstr>
      <vt:lpstr>Política Nacional de Gestión y Reducción de Riesgos (cont.)</vt:lpstr>
      <vt:lpstr>Presentación de PowerPoint</vt:lpstr>
      <vt:lpstr>¿Cuál es la respuesta correcta?</vt:lpstr>
      <vt:lpstr>¿Cuál es la respuesta correcta?</vt:lpstr>
      <vt:lpstr>¿Cuál es la respuesta correcta?</vt:lpstr>
      <vt:lpstr>¡Muchas gracias!</vt:lpstr>
      <vt:lpstr>Bibliografía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Institucional para abordar el Cambio Climático</dc:title>
  <dc:creator>Majo</dc:creator>
  <cp:lastModifiedBy>MAJOPC</cp:lastModifiedBy>
  <cp:revision>98</cp:revision>
  <dcterms:created xsi:type="dcterms:W3CDTF">2017-05-06T19:30:29Z</dcterms:created>
  <dcterms:modified xsi:type="dcterms:W3CDTF">2019-07-25T20:56:29Z</dcterms:modified>
</cp:coreProperties>
</file>