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4" r:id="rId6"/>
    <p:sldId id="273" r:id="rId7"/>
    <p:sldId id="267" r:id="rId8"/>
    <p:sldId id="259" r:id="rId9"/>
    <p:sldId id="265" r:id="rId10"/>
    <p:sldId id="278" r:id="rId11"/>
    <p:sldId id="279" r:id="rId12"/>
    <p:sldId id="266" r:id="rId13"/>
    <p:sldId id="271" r:id="rId14"/>
    <p:sldId id="261" r:id="rId15"/>
    <p:sldId id="262" r:id="rId16"/>
    <p:sldId id="263" r:id="rId17"/>
    <p:sldId id="274" r:id="rId18"/>
    <p:sldId id="277" r:id="rId19"/>
    <p:sldId id="275" r:id="rId20"/>
    <p:sldId id="276" r:id="rId21"/>
    <p:sldId id="268" r:id="rId22"/>
    <p:sldId id="269" r:id="rId23"/>
    <p:sldId id="270" r:id="rId24"/>
    <p:sldId id="280" r:id="rId25"/>
    <p:sldId id="260" r:id="rId26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AD5C-448B-4550-9969-ED5C28B6C1D2}" type="datetimeFigureOut">
              <a:rPr lang="es-PY" smtClean="0"/>
              <a:t>26/7/2019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36FC-5B8B-4D3A-86E2-C5E4734D0EA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5747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AD5C-448B-4550-9969-ED5C28B6C1D2}" type="datetimeFigureOut">
              <a:rPr lang="es-PY" smtClean="0"/>
              <a:t>26/7/2019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36FC-5B8B-4D3A-86E2-C5E4734D0EA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7959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AD5C-448B-4550-9969-ED5C28B6C1D2}" type="datetimeFigureOut">
              <a:rPr lang="es-PY" smtClean="0"/>
              <a:t>26/7/2019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36FC-5B8B-4D3A-86E2-C5E4734D0EA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6652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AD5C-448B-4550-9969-ED5C28B6C1D2}" type="datetimeFigureOut">
              <a:rPr lang="es-PY" smtClean="0"/>
              <a:t>26/7/2019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36FC-5B8B-4D3A-86E2-C5E4734D0EA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3571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AD5C-448B-4550-9969-ED5C28B6C1D2}" type="datetimeFigureOut">
              <a:rPr lang="es-PY" smtClean="0"/>
              <a:t>26/7/2019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36FC-5B8B-4D3A-86E2-C5E4734D0EA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8831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AD5C-448B-4550-9969-ED5C28B6C1D2}" type="datetimeFigureOut">
              <a:rPr lang="es-PY" smtClean="0"/>
              <a:t>26/7/2019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36FC-5B8B-4D3A-86E2-C5E4734D0EA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9699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AD5C-448B-4550-9969-ED5C28B6C1D2}" type="datetimeFigureOut">
              <a:rPr lang="es-PY" smtClean="0"/>
              <a:t>26/7/2019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36FC-5B8B-4D3A-86E2-C5E4734D0EA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4078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AD5C-448B-4550-9969-ED5C28B6C1D2}" type="datetimeFigureOut">
              <a:rPr lang="es-PY" smtClean="0"/>
              <a:t>26/7/2019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36FC-5B8B-4D3A-86E2-C5E4734D0EA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4031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AD5C-448B-4550-9969-ED5C28B6C1D2}" type="datetimeFigureOut">
              <a:rPr lang="es-PY" smtClean="0"/>
              <a:t>26/7/2019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36FC-5B8B-4D3A-86E2-C5E4734D0EA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9478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AD5C-448B-4550-9969-ED5C28B6C1D2}" type="datetimeFigureOut">
              <a:rPr lang="es-PY" smtClean="0"/>
              <a:t>26/7/2019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36FC-5B8B-4D3A-86E2-C5E4734D0EA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043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AD5C-448B-4550-9969-ED5C28B6C1D2}" type="datetimeFigureOut">
              <a:rPr lang="es-PY" smtClean="0"/>
              <a:t>26/7/2019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36FC-5B8B-4D3A-86E2-C5E4734D0EA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0019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AD5C-448B-4550-9969-ED5C28B6C1D2}" type="datetimeFigureOut">
              <a:rPr lang="es-PY" smtClean="0"/>
              <a:t>26/7/2019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536FC-5B8B-4D3A-86E2-C5E4734D0EA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1307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des.gov.py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sen.gov.py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mag.gov.py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stp.gov.py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50780"/>
            <a:ext cx="3888432" cy="29648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s-PY" dirty="0" smtClean="0"/>
              <a:t>Respuestas de las sociedades humanas al Cambio Climático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312" t="15143" r="44488" b="16384"/>
          <a:stretch/>
        </p:blipFill>
        <p:spPr>
          <a:xfrm>
            <a:off x="4499992" y="250780"/>
            <a:ext cx="4186808" cy="63961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13" y="5751851"/>
            <a:ext cx="1044662" cy="3600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7" y="3356992"/>
            <a:ext cx="2500685" cy="8292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8051" t="24845" r="5797" b="22288"/>
          <a:stretch/>
        </p:blipFill>
        <p:spPr>
          <a:xfrm>
            <a:off x="323528" y="4869160"/>
            <a:ext cx="2592288" cy="6480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833" y="4727847"/>
            <a:ext cx="1128142" cy="8953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4172865"/>
            <a:ext cx="2034935" cy="5549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5517232"/>
            <a:ext cx="2243353" cy="5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8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Tipos de medidas de Adaptación de Acuerdo a sus </a:t>
            </a:r>
            <a:r>
              <a:rPr lang="es-PY" dirty="0" smtClean="0"/>
              <a:t>características (6)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PY" b="1" dirty="0" smtClean="0"/>
              <a:t>Medidas </a:t>
            </a:r>
            <a:r>
              <a:rPr lang="es-PY" b="1" dirty="0"/>
              <a:t>duras o de intervención en el territorio. </a:t>
            </a:r>
            <a:r>
              <a:rPr lang="es-PY" dirty="0"/>
              <a:t>Son aquellas que cuentan con objetivos tangibles para la reducción de la vulnerabilidad. </a:t>
            </a:r>
          </a:p>
          <a:p>
            <a:pPr marL="0" indent="0">
              <a:buNone/>
            </a:pPr>
            <a:endParaRPr lang="es-PY" dirty="0" smtClean="0"/>
          </a:p>
          <a:p>
            <a:pPr marL="0" indent="0">
              <a:buNone/>
            </a:pPr>
            <a:r>
              <a:rPr lang="es-PY" b="1" dirty="0" smtClean="0"/>
              <a:t>Medidas </a:t>
            </a:r>
            <a:r>
              <a:rPr lang="es-PY" b="1" dirty="0"/>
              <a:t>blandas o habilitadoras. </a:t>
            </a:r>
            <a:r>
              <a:rPr lang="es-PY" dirty="0"/>
              <a:t>Son las que buscan aumentar el conocimiento y fortalecer capacidades, la sensibilización y/o los acuerdos entre actores y que sientan las bases de un aprendizaje social e institucional para la adaptación.</a:t>
            </a:r>
          </a:p>
        </p:txBody>
      </p:sp>
    </p:spTree>
    <p:extLst>
      <p:ext uri="{BB962C8B-B14F-4D97-AF65-F5344CB8AC3E}">
        <p14:creationId xmlns:p14="http://schemas.microsoft.com/office/powerpoint/2010/main" val="5340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Ejemplos de medidas duras y medidas blandas de Adaptación</a:t>
            </a:r>
            <a:endParaRPr lang="es-P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49" t="24497" r="24060" b="16636"/>
          <a:stretch/>
        </p:blipFill>
        <p:spPr>
          <a:xfrm>
            <a:off x="611560" y="1549955"/>
            <a:ext cx="8075240" cy="533542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39642" y="6459317"/>
            <a:ext cx="1666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Y" dirty="0" smtClean="0"/>
              <a:t>Fuente (6)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2113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¿Cómo adaptarse al Cambio Climático?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Y" dirty="0"/>
              <a:t>C</a:t>
            </a:r>
            <a:r>
              <a:rPr lang="es-PY" dirty="0" smtClean="0"/>
              <a:t>onstruyendo </a:t>
            </a:r>
            <a:r>
              <a:rPr lang="es-PY" dirty="0"/>
              <a:t>la capacidad </a:t>
            </a:r>
            <a:r>
              <a:rPr lang="es-PY" dirty="0" smtClean="0"/>
              <a:t>de resistencia </a:t>
            </a:r>
            <a:r>
              <a:rPr lang="es-PY" dirty="0"/>
              <a:t>a esos cambios, en nuestros territorios </a:t>
            </a:r>
            <a:r>
              <a:rPr lang="es-PY" dirty="0" smtClean="0"/>
              <a:t>y nuestras comunidades:</a:t>
            </a:r>
          </a:p>
          <a:p>
            <a:pPr marL="0" indent="0">
              <a:buNone/>
            </a:pPr>
            <a:r>
              <a:rPr lang="es-PY" dirty="0" smtClean="0"/>
              <a:t>- Restauración, </a:t>
            </a:r>
            <a:r>
              <a:rPr lang="es-PY" dirty="0"/>
              <a:t>conservación y </a:t>
            </a:r>
            <a:r>
              <a:rPr lang="es-PY" dirty="0" smtClean="0"/>
              <a:t>gestión </a:t>
            </a:r>
            <a:r>
              <a:rPr lang="es-PY" dirty="0"/>
              <a:t>sustentable de ecosistemas clave que </a:t>
            </a:r>
            <a:r>
              <a:rPr lang="es-PY" dirty="0" smtClean="0"/>
              <a:t>nos protegen </a:t>
            </a:r>
            <a:r>
              <a:rPr lang="es-PY" dirty="0"/>
              <a:t>contra estos cambios, como los bosques </a:t>
            </a:r>
            <a:r>
              <a:rPr lang="es-PY" dirty="0" smtClean="0"/>
              <a:t>y los </a:t>
            </a:r>
            <a:r>
              <a:rPr lang="es-PY" dirty="0"/>
              <a:t>humedales, y contribuyen también a asegurar </a:t>
            </a:r>
            <a:r>
              <a:rPr lang="es-PY" dirty="0" smtClean="0"/>
              <a:t>la provisión </a:t>
            </a:r>
            <a:r>
              <a:rPr lang="es-PY" dirty="0"/>
              <a:t>de agua sana a nuestras comunidades. </a:t>
            </a:r>
            <a:r>
              <a:rPr lang="es-PY" dirty="0" smtClean="0"/>
              <a:t>(4)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977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Otras formas de adaptación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Evitar </a:t>
            </a:r>
            <a:r>
              <a:rPr lang="es-PY" dirty="0"/>
              <a:t>la construcción de viviendas a orillas de ríos que puedan crecer.</a:t>
            </a:r>
          </a:p>
          <a:p>
            <a:r>
              <a:rPr lang="es-PY" dirty="0"/>
              <a:t>Construir sistemas de almacenamiento de agua para épocas de sequía.</a:t>
            </a:r>
          </a:p>
          <a:p>
            <a:r>
              <a:rPr lang="es-PY" dirty="0"/>
              <a:t>Promoviendo la agro-ecología, que son sistemas de producción de alimentos más resistentes a los cambios climáticos</a:t>
            </a:r>
            <a:r>
              <a:rPr lang="es-PY" dirty="0" smtClean="0"/>
              <a:t>.</a:t>
            </a:r>
            <a:r>
              <a:rPr lang="es-PY" dirty="0"/>
              <a:t> (4)</a:t>
            </a:r>
          </a:p>
        </p:txBody>
      </p:sp>
    </p:spTree>
    <p:extLst>
      <p:ext uri="{BB962C8B-B14F-4D97-AF65-F5344CB8AC3E}">
        <p14:creationId xmlns:p14="http://schemas.microsoft.com/office/powerpoint/2010/main" val="161051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Y" dirty="0" smtClean="0"/>
              <a:t>Ejemplos de buenas prácticas en la agricultura en Paraguay (3)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 smtClean="0"/>
              <a:t>Zonificación de cultivos</a:t>
            </a:r>
          </a:p>
          <a:p>
            <a:r>
              <a:rPr lang="es-PY" dirty="0"/>
              <a:t>Sistemas de siembra directa o laboreo mínimo </a:t>
            </a:r>
            <a:endParaRPr lang="es-PY" dirty="0" smtClean="0"/>
          </a:p>
          <a:p>
            <a:r>
              <a:rPr lang="es-PY" dirty="0" smtClean="0"/>
              <a:t>Sistem</a:t>
            </a:r>
            <a:r>
              <a:rPr lang="es-PY" dirty="0"/>
              <a:t>a</a:t>
            </a:r>
            <a:r>
              <a:rPr lang="es-PY" dirty="0" smtClean="0"/>
              <a:t>s </a:t>
            </a:r>
            <a:r>
              <a:rPr lang="es-PY" dirty="0"/>
              <a:t>de producción agroforestales </a:t>
            </a:r>
            <a:endParaRPr lang="es-PY" dirty="0" smtClean="0"/>
          </a:p>
          <a:p>
            <a:r>
              <a:rPr lang="es-PY" dirty="0"/>
              <a:t>Sistemas </a:t>
            </a:r>
            <a:r>
              <a:rPr lang="es-PY" dirty="0" err="1"/>
              <a:t>biointensivos</a:t>
            </a:r>
            <a:r>
              <a:rPr lang="es-PY" dirty="0"/>
              <a:t> de </a:t>
            </a:r>
            <a:r>
              <a:rPr lang="es-PY" dirty="0" smtClean="0"/>
              <a:t>producción</a:t>
            </a:r>
            <a:endParaRPr lang="es-PY" dirty="0"/>
          </a:p>
          <a:p>
            <a:r>
              <a:rPr lang="es-PY" dirty="0"/>
              <a:t>P</a:t>
            </a:r>
            <a:r>
              <a:rPr lang="es-PY" dirty="0" smtClean="0"/>
              <a:t>rotección </a:t>
            </a:r>
            <a:r>
              <a:rPr lang="es-PY" dirty="0"/>
              <a:t>de los bosques de </a:t>
            </a:r>
            <a:r>
              <a:rPr lang="es-PY" dirty="0" smtClean="0"/>
              <a:t>cauces hídricos</a:t>
            </a:r>
          </a:p>
          <a:p>
            <a:r>
              <a:rPr lang="es-PY" dirty="0"/>
              <a:t>D</a:t>
            </a:r>
            <a:r>
              <a:rPr lang="es-PY" dirty="0" smtClean="0"/>
              <a:t>iversificación </a:t>
            </a:r>
            <a:r>
              <a:rPr lang="es-PY" dirty="0"/>
              <a:t>de </a:t>
            </a:r>
            <a:r>
              <a:rPr lang="es-PY" dirty="0" smtClean="0"/>
              <a:t>rubros</a:t>
            </a:r>
          </a:p>
          <a:p>
            <a:r>
              <a:rPr lang="es-PY" dirty="0"/>
              <a:t>R</a:t>
            </a:r>
            <a:r>
              <a:rPr lang="es-PY" dirty="0" smtClean="0"/>
              <a:t>otación </a:t>
            </a:r>
            <a:r>
              <a:rPr lang="es-PY" dirty="0"/>
              <a:t>de </a:t>
            </a:r>
            <a:r>
              <a:rPr lang="es-PY" dirty="0" smtClean="0"/>
              <a:t>cultivos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7748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Riesgos de desastre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s-PY" dirty="0"/>
          </a:p>
          <a:p>
            <a:pPr marL="0" indent="0">
              <a:buNone/>
            </a:pPr>
            <a:r>
              <a:rPr lang="es-PY" dirty="0" smtClean="0"/>
              <a:t>La </a:t>
            </a:r>
            <a:r>
              <a:rPr lang="es-PY" dirty="0"/>
              <a:t>probabilidad de que, durante un período específico de tiempo, se produzcan alteraciones graves del funciona-miento normal de una comunidad o una sociedad debido a los fenómenos físicos peligrosos que interactúan con condiciones sociales vulnerables, dando lugar a efectos humanos, materiales, económicos o ambientales adversos generalizados que requieren una respuesta inmediata a la emergencia para satisfacer las necesidades humanas esenciales, y que pueden requerir apoyo externo para la recuperación</a:t>
            </a:r>
            <a:r>
              <a:rPr lang="es-PY" dirty="0" smtClean="0"/>
              <a:t>. (2)</a:t>
            </a:r>
            <a:endParaRPr lang="es-PY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4552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Gestión de Riesgos de Desastre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PY" dirty="0"/>
          </a:p>
          <a:p>
            <a:pPr marL="0" indent="0">
              <a:buNone/>
            </a:pPr>
            <a:r>
              <a:rPr lang="es-PY" dirty="0"/>
              <a:t>Procesos para diseñar, aplicar y evaluar estrategias, políticas y medidas destinadas a mejorar la comprensión de los riesgos de desastre, fomentar la reducción y la transferencia de riesgos de desastre, y promover la mejora continua en las prácticas de preparación, respuesta y recuperación para casos de desastre, con el objetivo explícito de aumentar la seguridad humana, el bienestar, la calidad de vida, la </a:t>
            </a:r>
            <a:r>
              <a:rPr lang="es-PY" dirty="0" err="1"/>
              <a:t>resiliencia</a:t>
            </a:r>
            <a:r>
              <a:rPr lang="es-PY" dirty="0"/>
              <a:t> y el desarrollo sostenible. </a:t>
            </a:r>
            <a:r>
              <a:rPr lang="es-PY" dirty="0" smtClean="0"/>
              <a:t>(2)</a:t>
            </a:r>
            <a:endParaRPr lang="es-PY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8399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Resiliencia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Y" dirty="0"/>
              <a:t>La habilidad de un sistema y sus componentes para anticipar, absorber, adaptarse o recuperarse de los efectos de un fenómeno peligroso, de forma oportuna y eficiente, incluso velando por la conservación, restauración o mejora de sus estructuras y funciones básicas esenciales</a:t>
            </a:r>
          </a:p>
        </p:txBody>
      </p:sp>
    </p:spTree>
    <p:extLst>
      <p:ext uri="{BB962C8B-B14F-4D97-AF65-F5344CB8AC3E}">
        <p14:creationId xmlns:p14="http://schemas.microsoft.com/office/powerpoint/2010/main" val="12170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40768"/>
            <a:ext cx="9144000" cy="55095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4017" y="332656"/>
            <a:ext cx="889247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Y" sz="3600" dirty="0" smtClean="0"/>
              <a:t>Riesgo = Peligros + Exposición + Vulnerabilidad</a:t>
            </a:r>
            <a:endParaRPr lang="es-PY" sz="3600" dirty="0"/>
          </a:p>
        </p:txBody>
      </p:sp>
    </p:spTree>
    <p:extLst>
      <p:ext uri="{BB962C8B-B14F-4D97-AF65-F5344CB8AC3E}">
        <p14:creationId xmlns:p14="http://schemas.microsoft.com/office/powerpoint/2010/main" val="27177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ES" dirty="0"/>
              <a:t>Personas vulnerables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1988840"/>
            <a:ext cx="7128792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La </a:t>
            </a:r>
            <a:r>
              <a:rPr lang="es-ES" b="1" dirty="0"/>
              <a:t>Vulnerabilidad</a:t>
            </a:r>
            <a:r>
              <a:rPr lang="es-ES" dirty="0"/>
              <a:t> </a:t>
            </a:r>
            <a:r>
              <a:rPr lang="es-ES" dirty="0" smtClean="0"/>
              <a:t>está </a:t>
            </a:r>
            <a:r>
              <a:rPr lang="es-ES" dirty="0"/>
              <a:t>referida “...a la propensión o susceptibilidad de las comunidades, grupos, familias e individuos a sufrir daños o pérdidas vinculados a las amenazas”.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5499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/>
              <a:t>O</a:t>
            </a:r>
            <a:r>
              <a:rPr lang="es-PY" dirty="0" smtClean="0"/>
              <a:t>bjetivos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Y" dirty="0" smtClean="0"/>
              <a:t>Al finalizar esta sesión, </a:t>
            </a:r>
            <a:r>
              <a:rPr lang="es-PY" dirty="0" smtClean="0"/>
              <a:t>las personas participantes </a:t>
            </a:r>
            <a:r>
              <a:rPr lang="es-PY" dirty="0" smtClean="0"/>
              <a:t>serán capaces de:</a:t>
            </a:r>
          </a:p>
          <a:p>
            <a:r>
              <a:rPr lang="es-PY" dirty="0" smtClean="0"/>
              <a:t>Definir los conceptos de mitigación y adaptación al </a:t>
            </a:r>
            <a:r>
              <a:rPr lang="es-PY" dirty="0"/>
              <a:t>C</a:t>
            </a:r>
            <a:r>
              <a:rPr lang="es-PY" dirty="0" smtClean="0"/>
              <a:t>ambio Climático.</a:t>
            </a:r>
          </a:p>
          <a:p>
            <a:r>
              <a:rPr lang="es-PY" dirty="0" smtClean="0"/>
              <a:t>Citar actividades de mitigación y adaptación al Cambio Climático en Paraguay. </a:t>
            </a:r>
          </a:p>
          <a:p>
            <a:r>
              <a:rPr lang="es-PY" dirty="0" smtClean="0"/>
              <a:t>Definir los principios básicos de la gestión de riesgos para el Cambio Climático en Paraguay.</a:t>
            </a:r>
          </a:p>
        </p:txBody>
      </p:sp>
    </p:spTree>
    <p:extLst>
      <p:ext uri="{BB962C8B-B14F-4D97-AF65-F5344CB8AC3E}">
        <p14:creationId xmlns:p14="http://schemas.microsoft.com/office/powerpoint/2010/main" val="2156747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4398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s-ES" dirty="0" smtClean="0"/>
              <a:t>El cambio climático ¿afecta a las personas en forma diferenciada?</a:t>
            </a: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1844824"/>
            <a:ext cx="7560840" cy="4281339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4800" dirty="0" smtClean="0"/>
              <a:t>Si</a:t>
            </a:r>
            <a:r>
              <a:rPr lang="es-ES" dirty="0"/>
              <a:t>, el cambio climático </a:t>
            </a:r>
            <a:r>
              <a:rPr lang="es-ES" dirty="0" smtClean="0"/>
              <a:t>afecta </a:t>
            </a:r>
            <a:r>
              <a:rPr lang="es-ES" dirty="0"/>
              <a:t>a las personas según el lugar </a:t>
            </a:r>
            <a:r>
              <a:rPr lang="es-ES" dirty="0" smtClean="0"/>
              <a:t>donde </a:t>
            </a:r>
            <a:r>
              <a:rPr lang="es-ES" dirty="0"/>
              <a:t>viven, atendiendo a sus necesidades básicas insatisfechas (Necesidades prácticas) y atendiendo a la condición de vida (necesidades estratégicas) que poseen.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1287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Y" dirty="0" smtClean="0"/>
              <a:t>Entonces, ¿es Mitigación y/o Adaptación?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r>
              <a:rPr lang="es-PY" dirty="0"/>
              <a:t>Utilizar fuentes sustentables de energía </a:t>
            </a:r>
            <a:r>
              <a:rPr lang="es-PY" dirty="0" smtClean="0"/>
              <a:t>renovable</a:t>
            </a:r>
          </a:p>
          <a:p>
            <a:r>
              <a:rPr lang="es-PY" dirty="0"/>
              <a:t>Construir sistemas de almacenamiento de </a:t>
            </a:r>
            <a:r>
              <a:rPr lang="es-PY" dirty="0" smtClean="0"/>
              <a:t>agua</a:t>
            </a:r>
          </a:p>
          <a:p>
            <a:r>
              <a:rPr lang="es-PY" dirty="0" smtClean="0"/>
              <a:t>Promover la agroecología</a:t>
            </a:r>
          </a:p>
          <a:p>
            <a:r>
              <a:rPr lang="es-PY" dirty="0"/>
              <a:t>Mejorar el transporte público y buscar reemplazar los combustibles fósiles por energías renovables</a:t>
            </a:r>
          </a:p>
        </p:txBody>
      </p:sp>
    </p:spTree>
    <p:extLst>
      <p:ext uri="{BB962C8B-B14F-4D97-AF65-F5344CB8AC3E}">
        <p14:creationId xmlns:p14="http://schemas.microsoft.com/office/powerpoint/2010/main" val="3595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Y" i="1" dirty="0"/>
              <a:t>¿Cuál es la </a:t>
            </a:r>
            <a:r>
              <a:rPr lang="es-PY" i="1" dirty="0" smtClean="0"/>
              <a:t>opción </a:t>
            </a:r>
            <a:r>
              <a:rPr lang="es-PY" i="1" dirty="0"/>
              <a:t>correcta</a:t>
            </a:r>
            <a:r>
              <a:rPr lang="es-PY" i="1" dirty="0" smtClean="0"/>
              <a:t>?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PY" dirty="0" smtClean="0">
                <a:ea typeface="Calibri"/>
                <a:cs typeface="Times New Roman"/>
              </a:rPr>
              <a:t>Cuando hablamos de </a:t>
            </a:r>
            <a:r>
              <a:rPr lang="es-PY" dirty="0">
                <a:ea typeface="Calibri"/>
                <a:cs typeface="Times New Roman"/>
              </a:rPr>
              <a:t>l</a:t>
            </a:r>
            <a:r>
              <a:rPr lang="es-PY" dirty="0" smtClean="0">
                <a:ea typeface="Calibri"/>
                <a:cs typeface="Times New Roman"/>
              </a:rPr>
              <a:t>a </a:t>
            </a:r>
            <a:r>
              <a:rPr lang="es-PY" dirty="0">
                <a:solidFill>
                  <a:srgbClr val="FF0000"/>
                </a:solidFill>
                <a:ea typeface="Calibri"/>
                <a:cs typeface="Times New Roman"/>
              </a:rPr>
              <a:t>probabilidad</a:t>
            </a:r>
            <a:r>
              <a:rPr lang="es-PY" dirty="0">
                <a:ea typeface="Calibri"/>
                <a:cs typeface="Times New Roman"/>
              </a:rPr>
              <a:t> de que se produzcan alteraciones graves del funcionamiento normal de una </a:t>
            </a:r>
            <a:r>
              <a:rPr lang="es-PY" dirty="0" smtClean="0">
                <a:ea typeface="Calibri"/>
                <a:cs typeface="Times New Roman"/>
              </a:rPr>
              <a:t>comunidad, estamos hablando de:</a:t>
            </a:r>
            <a:endParaRPr lang="es-PY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s-PY" dirty="0">
                <a:ea typeface="Calibri"/>
                <a:cs typeface="Times New Roman"/>
              </a:rPr>
              <a:t>La Gestión de Riesgos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s-PY" dirty="0">
                <a:ea typeface="Calibri"/>
                <a:cs typeface="Times New Roman"/>
              </a:rPr>
              <a:t>El Riesgo de Desastre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s-PY" dirty="0">
                <a:ea typeface="Calibri"/>
                <a:cs typeface="Times New Roman"/>
              </a:rPr>
              <a:t>El Cambio Climático</a:t>
            </a: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34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PY" i="1" dirty="0"/>
              <a:t>¿Cuál es la </a:t>
            </a:r>
            <a:r>
              <a:rPr lang="es-PY" i="1" dirty="0" smtClean="0"/>
              <a:t>opción </a:t>
            </a:r>
            <a:r>
              <a:rPr lang="es-PY" i="1" dirty="0"/>
              <a:t>correcta?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PY" dirty="0">
                <a:ea typeface="Calibri"/>
                <a:cs typeface="Times New Roman"/>
              </a:rPr>
              <a:t>La preparación, respuesta y recuperación para casos de desastre son los objetivos de: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s-PY" dirty="0">
                <a:ea typeface="Calibri"/>
                <a:cs typeface="Times New Roman"/>
              </a:rPr>
              <a:t>La Mitigación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s-PY" dirty="0">
                <a:ea typeface="Calibri"/>
                <a:cs typeface="Times New Roman"/>
              </a:rPr>
              <a:t>La Gestión de </a:t>
            </a:r>
            <a:r>
              <a:rPr lang="es-PY" dirty="0" smtClean="0">
                <a:ea typeface="Calibri"/>
                <a:cs typeface="Times New Roman"/>
              </a:rPr>
              <a:t>Riesgos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s-PY" dirty="0" smtClean="0">
                <a:ea typeface="Calibri"/>
                <a:cs typeface="Times New Roman"/>
              </a:rPr>
              <a:t>El </a:t>
            </a:r>
            <a:r>
              <a:rPr lang="es-PY" dirty="0">
                <a:ea typeface="Calibri"/>
                <a:cs typeface="Times New Roman"/>
              </a:rPr>
              <a:t>Cambio Climático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9476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4241"/>
            <a:ext cx="7772400" cy="324279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Y" sz="6000" i="1" dirty="0" smtClean="0"/>
              <a:t>¡Muchas gracias!</a:t>
            </a:r>
            <a:endParaRPr lang="es-PY" sz="60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778" y="6229631"/>
            <a:ext cx="1044662" cy="3600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3" y="5298505"/>
            <a:ext cx="2500685" cy="8292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8051" t="24845" r="5797" b="22288"/>
          <a:stretch/>
        </p:blipFill>
        <p:spPr>
          <a:xfrm>
            <a:off x="3995936" y="5389107"/>
            <a:ext cx="2592288" cy="6480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298" y="5205627"/>
            <a:ext cx="1128142" cy="8953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73" y="6114378"/>
            <a:ext cx="2034935" cy="5549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936" y="6021288"/>
            <a:ext cx="2243353" cy="5683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77025" y="3787102"/>
            <a:ext cx="4627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i="1" dirty="0" smtClean="0"/>
              <a:t>Más información en:</a:t>
            </a:r>
          </a:p>
          <a:p>
            <a:pPr algn="ctr"/>
            <a:r>
              <a:rPr lang="es-PY" dirty="0" smtClean="0"/>
              <a:t>MADES </a:t>
            </a:r>
            <a:r>
              <a:rPr lang="es-PY" dirty="0">
                <a:hlinkClick r:id="rId8"/>
              </a:rPr>
              <a:t>http://www.mades.gov.py/</a:t>
            </a:r>
            <a:endParaRPr lang="es-PY" dirty="0" smtClean="0"/>
          </a:p>
          <a:p>
            <a:pPr algn="ctr"/>
            <a:r>
              <a:rPr lang="es-PY" dirty="0" smtClean="0"/>
              <a:t>STP </a:t>
            </a:r>
            <a:r>
              <a:rPr lang="es-PY" dirty="0">
                <a:hlinkClick r:id="rId9"/>
              </a:rPr>
              <a:t>http://</a:t>
            </a:r>
            <a:r>
              <a:rPr lang="es-PY" dirty="0" smtClean="0">
                <a:hlinkClick r:id="rId9"/>
              </a:rPr>
              <a:t>www.stp.gov.py</a:t>
            </a:r>
            <a:r>
              <a:rPr lang="es-PY" dirty="0" smtClean="0"/>
              <a:t>/</a:t>
            </a:r>
          </a:p>
          <a:p>
            <a:pPr algn="ctr"/>
            <a:r>
              <a:rPr lang="es-PY" dirty="0" smtClean="0"/>
              <a:t>MAG </a:t>
            </a:r>
            <a:r>
              <a:rPr lang="es-PY" dirty="0">
                <a:hlinkClick r:id="rId10"/>
              </a:rPr>
              <a:t>http://www.mag.gov.py/</a:t>
            </a:r>
            <a:endParaRPr lang="es-PY" dirty="0" smtClean="0"/>
          </a:p>
          <a:p>
            <a:pPr algn="ctr"/>
            <a:r>
              <a:rPr lang="es-PY" dirty="0" smtClean="0"/>
              <a:t>SEN </a:t>
            </a:r>
            <a:r>
              <a:rPr lang="es-PY" dirty="0">
                <a:hlinkClick r:id="rId11"/>
              </a:rPr>
              <a:t>http://www.sen.gov.py/</a:t>
            </a:r>
            <a:endParaRPr lang="es-PY" dirty="0" smtClean="0"/>
          </a:p>
          <a:p>
            <a:pPr algn="ctr"/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0327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Bibliografía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s-PY" sz="1400" dirty="0" smtClean="0"/>
              <a:t>IPCC</a:t>
            </a:r>
            <a:r>
              <a:rPr lang="es-PY" sz="1400" dirty="0"/>
              <a:t>, 2013: Glosario [</a:t>
            </a:r>
            <a:r>
              <a:rPr lang="es-PY" sz="1400" dirty="0" err="1"/>
              <a:t>Planton</a:t>
            </a:r>
            <a:r>
              <a:rPr lang="es-PY" sz="1400" dirty="0"/>
              <a:t>, S. (ed.)]. En: Cambio Climático 2013. Bases físicas. Contribución del Grupo de trabajo </a:t>
            </a:r>
            <a:r>
              <a:rPr lang="es-PY" sz="1400" dirty="0" err="1"/>
              <a:t>Ial</a:t>
            </a:r>
            <a:r>
              <a:rPr lang="es-PY" sz="1400" dirty="0"/>
              <a:t> Quinto Informe de Evaluación del Grupo Intergubernamental de Expertos sobre el Cambio Climático [</a:t>
            </a:r>
            <a:r>
              <a:rPr lang="es-PY" sz="1400" dirty="0" err="1"/>
              <a:t>Stocker</a:t>
            </a:r>
            <a:r>
              <a:rPr lang="es-PY" sz="1400" dirty="0"/>
              <a:t>, T.F.,D. </a:t>
            </a:r>
            <a:r>
              <a:rPr lang="es-PY" sz="1400" dirty="0" err="1"/>
              <a:t>Qin</a:t>
            </a:r>
            <a:r>
              <a:rPr lang="es-PY" sz="1400" dirty="0"/>
              <a:t>, G.-K. </a:t>
            </a:r>
            <a:r>
              <a:rPr lang="es-PY" sz="1400" dirty="0" err="1"/>
              <a:t>Plattner</a:t>
            </a:r>
            <a:r>
              <a:rPr lang="es-PY" sz="1400" dirty="0"/>
              <a:t>, M. </a:t>
            </a:r>
            <a:r>
              <a:rPr lang="es-PY" sz="1400" dirty="0" err="1"/>
              <a:t>Tignor</a:t>
            </a:r>
            <a:r>
              <a:rPr lang="es-PY" sz="1400" dirty="0"/>
              <a:t>, S.K. Allen, J. </a:t>
            </a:r>
            <a:r>
              <a:rPr lang="es-PY" sz="1400" dirty="0" err="1"/>
              <a:t>Boschung</a:t>
            </a:r>
            <a:r>
              <a:rPr lang="es-PY" sz="1400" dirty="0"/>
              <a:t>, A. </a:t>
            </a:r>
            <a:r>
              <a:rPr lang="es-PY" sz="1400" dirty="0" err="1"/>
              <a:t>Nauels</a:t>
            </a:r>
            <a:r>
              <a:rPr lang="es-PY" sz="1400" dirty="0"/>
              <a:t>, Y. </a:t>
            </a:r>
            <a:r>
              <a:rPr lang="es-PY" sz="1400" dirty="0" err="1"/>
              <a:t>Xia</a:t>
            </a:r>
            <a:r>
              <a:rPr lang="es-PY" sz="1400" dirty="0"/>
              <a:t>, V. </a:t>
            </a:r>
            <a:r>
              <a:rPr lang="es-PY" sz="1400" dirty="0" err="1"/>
              <a:t>Bex</a:t>
            </a:r>
            <a:r>
              <a:rPr lang="es-PY" sz="1400" dirty="0"/>
              <a:t> y P.M. </a:t>
            </a:r>
            <a:r>
              <a:rPr lang="es-PY" sz="1400" dirty="0" err="1"/>
              <a:t>Midgley</a:t>
            </a:r>
            <a:r>
              <a:rPr lang="es-PY" sz="1400" dirty="0"/>
              <a:t> (eds.)]. Cambridge </a:t>
            </a:r>
            <a:r>
              <a:rPr lang="es-PY" sz="1400" dirty="0" err="1" smtClean="0"/>
              <a:t>University</a:t>
            </a:r>
            <a:r>
              <a:rPr lang="es-PY" sz="1400" dirty="0" smtClean="0"/>
              <a:t> </a:t>
            </a:r>
            <a:r>
              <a:rPr lang="es-PY" sz="1400" dirty="0" err="1" smtClean="0"/>
              <a:t>Press</a:t>
            </a:r>
            <a:r>
              <a:rPr lang="es-PY" sz="1400" dirty="0"/>
              <a:t>, Cambridge, Reino Unido y Nueva York, NY, Estados Unidos de </a:t>
            </a:r>
            <a:r>
              <a:rPr lang="es-PY" sz="1400" dirty="0" smtClean="0"/>
              <a:t>América.</a:t>
            </a:r>
          </a:p>
          <a:p>
            <a:pPr>
              <a:buAutoNum type="arabicPeriod"/>
            </a:pPr>
            <a:r>
              <a:rPr lang="es-PY" sz="1400" dirty="0" smtClean="0"/>
              <a:t>IPCC, 2012: Informe especial sobre la gestión de los riesgos de fenómenos meteorológicos extremos y desastres para mejorar la adaptación al cambio climático. </a:t>
            </a:r>
          </a:p>
          <a:p>
            <a:pPr>
              <a:buAutoNum type="arabicPeriod"/>
            </a:pPr>
            <a:r>
              <a:rPr lang="es-PY" sz="1400" dirty="0" smtClean="0"/>
              <a:t>SEAM, 2017. Tercera Comunicación Nacional</a:t>
            </a:r>
            <a:r>
              <a:rPr lang="es-PY" sz="1400" dirty="0"/>
              <a:t> </a:t>
            </a:r>
            <a:r>
              <a:rPr lang="es-PY" sz="1400" dirty="0" smtClean="0"/>
              <a:t>de Paraguay</a:t>
            </a:r>
            <a:r>
              <a:rPr lang="es-PY" sz="1400" dirty="0"/>
              <a:t> </a:t>
            </a:r>
            <a:r>
              <a:rPr lang="es-PY" sz="1400" dirty="0" smtClean="0"/>
              <a:t>a </a:t>
            </a:r>
            <a:r>
              <a:rPr lang="es-PY" sz="1400" dirty="0"/>
              <a:t>la Convención </a:t>
            </a:r>
            <a:r>
              <a:rPr lang="es-PY" sz="1400" dirty="0" smtClean="0"/>
              <a:t>Marco de </a:t>
            </a:r>
            <a:r>
              <a:rPr lang="es-PY" sz="1400" dirty="0"/>
              <a:t>las Naciones </a:t>
            </a:r>
            <a:r>
              <a:rPr lang="es-PY" sz="1400" dirty="0" smtClean="0"/>
              <a:t>Unidas sobre </a:t>
            </a:r>
            <a:r>
              <a:rPr lang="es-PY" sz="1400" dirty="0"/>
              <a:t>el Cambio Climático</a:t>
            </a:r>
            <a:endParaRPr lang="es-PY" sz="1400" dirty="0" smtClean="0"/>
          </a:p>
          <a:p>
            <a:pPr>
              <a:buAutoNum type="arabicPeriod"/>
            </a:pPr>
            <a:r>
              <a:rPr lang="es-PY" sz="1400" dirty="0" smtClean="0"/>
              <a:t>Cartilla  </a:t>
            </a:r>
            <a:r>
              <a:rPr lang="es-PY" sz="1400" dirty="0" err="1" smtClean="0"/>
              <a:t>Nro</a:t>
            </a:r>
            <a:r>
              <a:rPr lang="es-PY" sz="1400" dirty="0" smtClean="0"/>
              <a:t> 1. Cambio Climático. Programa ONU REDD +. PNUD, FAO, INFONA, PNUMA, FAPI, SEAM</a:t>
            </a:r>
          </a:p>
          <a:p>
            <a:pPr>
              <a:buAutoNum type="arabicPeriod"/>
            </a:pPr>
            <a:r>
              <a:rPr lang="es-PY" sz="1400" dirty="0" smtClean="0"/>
              <a:t>SEAM, 2014. Paraguay: Plan Nacional de Cambio Climático. Fase 1: Estrategia de Mitigación</a:t>
            </a:r>
            <a:r>
              <a:rPr lang="es-PY" sz="1400" dirty="0" smtClean="0"/>
              <a:t>.</a:t>
            </a:r>
          </a:p>
          <a:p>
            <a:pPr>
              <a:buAutoNum type="arabicPeriod"/>
            </a:pPr>
            <a:r>
              <a:rPr lang="es-PY" sz="1400" dirty="0" smtClean="0"/>
              <a:t>SEMARNAT, 2015. Metodología para la Priorización de Medidas de Adaptación frente al Cambio Climático; Guía de Uso y Difusión. SEMARNAT, GIZ. México.</a:t>
            </a:r>
            <a:endParaRPr lang="es-PY" sz="1400" dirty="0"/>
          </a:p>
        </p:txBody>
      </p:sp>
    </p:spTree>
    <p:extLst>
      <p:ext uri="{BB962C8B-B14F-4D97-AF65-F5344CB8AC3E}">
        <p14:creationId xmlns:p14="http://schemas.microsoft.com/office/powerpoint/2010/main" val="266274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Mitigación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Y" dirty="0" smtClean="0"/>
              <a:t>Intervención </a:t>
            </a:r>
            <a:r>
              <a:rPr lang="es-PY" dirty="0"/>
              <a:t>humana encaminada a reducir las fuentes o potenciar los sumideros de gases de efecto </a:t>
            </a:r>
            <a:r>
              <a:rPr lang="es-PY" dirty="0" smtClean="0"/>
              <a:t>invernadero</a:t>
            </a:r>
            <a:r>
              <a:rPr lang="es-PY" dirty="0"/>
              <a:t> </a:t>
            </a:r>
            <a:r>
              <a:rPr lang="es-PY" dirty="0" smtClean="0"/>
              <a:t>(1)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312" t="17785" r="44488" b="16384"/>
          <a:stretch/>
        </p:blipFill>
        <p:spPr>
          <a:xfrm>
            <a:off x="6156176" y="2930100"/>
            <a:ext cx="2530624" cy="37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4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76" t="14983" r="57087" b="23388"/>
          <a:stretch/>
        </p:blipFill>
        <p:spPr>
          <a:xfrm>
            <a:off x="827584" y="161345"/>
            <a:ext cx="7992888" cy="66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2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PY" dirty="0"/>
              <a:t>LA MITIGACIÓN</a:t>
            </a:r>
          </a:p>
          <a:p>
            <a:pPr marL="0" indent="0">
              <a:buNone/>
            </a:pPr>
            <a:r>
              <a:rPr lang="es-PY" dirty="0" smtClean="0"/>
              <a:t>Significa </a:t>
            </a:r>
            <a:r>
              <a:rPr lang="es-PY" dirty="0"/>
              <a:t>reducir los gases de efecto invernadero </a:t>
            </a:r>
            <a:r>
              <a:rPr lang="es-PY" dirty="0" smtClean="0"/>
              <a:t>que se </a:t>
            </a:r>
            <a:r>
              <a:rPr lang="es-PY" dirty="0"/>
              <a:t>mandan a la atmósfera. Para eso, hay que </a:t>
            </a:r>
            <a:r>
              <a:rPr lang="es-PY" dirty="0" smtClean="0"/>
              <a:t>evitar que </a:t>
            </a:r>
            <a:r>
              <a:rPr lang="es-PY" dirty="0"/>
              <a:t>tanto carbono (C) -que está en el suelo, bajo </a:t>
            </a:r>
            <a:r>
              <a:rPr lang="es-PY" dirty="0" smtClean="0"/>
              <a:t>el mar </a:t>
            </a:r>
            <a:r>
              <a:rPr lang="es-PY" dirty="0"/>
              <a:t>o los bosques- sea liberado, se convierta </a:t>
            </a:r>
            <a:r>
              <a:rPr lang="es-PY" dirty="0" smtClean="0"/>
              <a:t>en dióxido </a:t>
            </a:r>
            <a:r>
              <a:rPr lang="es-PY" dirty="0"/>
              <a:t>de carbono (C02) y se vaya a la atmósfera. </a:t>
            </a:r>
            <a:r>
              <a:rPr lang="es-PY" dirty="0" smtClean="0"/>
              <a:t>O también</a:t>
            </a:r>
            <a:r>
              <a:rPr lang="es-PY" dirty="0"/>
              <a:t>, conservar bosques y otros ecosistemas </a:t>
            </a:r>
            <a:r>
              <a:rPr lang="es-PY" dirty="0" smtClean="0"/>
              <a:t>para que absorban CO2 (4)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95095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8129" t="15128" r="2237" b="23242"/>
          <a:stretch/>
        </p:blipFill>
        <p:spPr>
          <a:xfrm>
            <a:off x="251520" y="620688"/>
            <a:ext cx="8703408" cy="607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0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991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Y" sz="3600" dirty="0" smtClean="0"/>
              <a:t>Acciones de Mitigación en Paraguay (5)</a:t>
            </a:r>
            <a:endParaRPr lang="es-PY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PY" dirty="0" smtClean="0"/>
              <a:t>Utilizar fuentes sustentables de energía renovable: </a:t>
            </a:r>
            <a:r>
              <a:rPr lang="es-PY" dirty="0"/>
              <a:t>solar, eólica, biomasa, hidroeléctrica.</a:t>
            </a:r>
            <a:endParaRPr lang="es-PY" dirty="0" smtClean="0"/>
          </a:p>
          <a:p>
            <a:r>
              <a:rPr lang="es-PY" dirty="0" smtClean="0"/>
              <a:t>Buscar el uso eficiente de la energía, con equipos y maquinarias que consuman menos energía.</a:t>
            </a:r>
          </a:p>
          <a:p>
            <a:r>
              <a:rPr lang="es-PY" dirty="0" smtClean="0"/>
              <a:t>Mejorar los sistemas energéticos para minimizar las pérdidas de energía.</a:t>
            </a:r>
          </a:p>
          <a:p>
            <a:r>
              <a:rPr lang="es-PY" dirty="0" smtClean="0"/>
              <a:t>Mejorar el transporte público y buscar reemplazar los combustibles fósiles por energías renovables.</a:t>
            </a:r>
          </a:p>
          <a:p>
            <a:r>
              <a:rPr lang="es-PY" dirty="0" smtClean="0"/>
              <a:t>Mejorar el uso de la leña a nivel domiciliario e industrial.</a:t>
            </a:r>
          </a:p>
          <a:p>
            <a:r>
              <a:rPr lang="es-PY" dirty="0" smtClean="0"/>
              <a:t>Plantar árboles para leña.</a:t>
            </a:r>
          </a:p>
          <a:p>
            <a:r>
              <a:rPr lang="es-PY" dirty="0" smtClean="0"/>
              <a:t>Utilizar prácticas agroecológicas para proteger el suelo y evitar la quema de rastrojos de cultivos y los incendios forestales.</a:t>
            </a:r>
          </a:p>
          <a:p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139381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PY" dirty="0" smtClean="0"/>
              <a:t>Adaptación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Y" dirty="0" smtClean="0"/>
              <a:t>En los sistemas humanos, el proceso de ajuste al clima real o proyectado y sus efectos, a fin de moderar los daños o aprovechar las oportunidades beneficiosas. (2)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55701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412776"/>
            <a:ext cx="7992888" cy="40318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PY" sz="3200" dirty="0"/>
              <a:t>LA ADAPTACIÓN</a:t>
            </a:r>
          </a:p>
          <a:p>
            <a:r>
              <a:rPr lang="es-PY" sz="3200" dirty="0" smtClean="0"/>
              <a:t>Significa </a:t>
            </a:r>
            <a:r>
              <a:rPr lang="es-PY" sz="3200" dirty="0"/>
              <a:t>aumentar nuestras capacidades para </a:t>
            </a:r>
            <a:r>
              <a:rPr lang="es-PY" sz="3200" dirty="0" smtClean="0"/>
              <a:t>poder superar </a:t>
            </a:r>
            <a:r>
              <a:rPr lang="es-PY" sz="3200" dirty="0"/>
              <a:t>los efectos dañinos del cambio climático </a:t>
            </a:r>
            <a:r>
              <a:rPr lang="es-PY" sz="3200" dirty="0" smtClean="0"/>
              <a:t>que puedan </a:t>
            </a:r>
            <a:r>
              <a:rPr lang="es-PY" sz="3200" dirty="0"/>
              <a:t>presentarse: lluvias intensas, </a:t>
            </a:r>
            <a:r>
              <a:rPr lang="es-PY" sz="3200" dirty="0" smtClean="0"/>
              <a:t>sequías prolongadas</a:t>
            </a:r>
            <a:r>
              <a:rPr lang="es-PY" sz="3200" dirty="0"/>
              <a:t>, épocas de mucho calor y, a veces, </a:t>
            </a:r>
            <a:r>
              <a:rPr lang="es-PY" sz="3200" dirty="0" smtClean="0"/>
              <a:t>de mucho </a:t>
            </a:r>
            <a:r>
              <a:rPr lang="es-PY" sz="3200" dirty="0"/>
              <a:t>frío... lo cual afectaría</a:t>
            </a:r>
            <a:r>
              <a:rPr lang="es-PY" sz="3200" dirty="0" smtClean="0"/>
              <a:t>, </a:t>
            </a:r>
            <a:r>
              <a:rPr lang="es-PY" sz="3200" dirty="0"/>
              <a:t>nuestras </a:t>
            </a:r>
            <a:r>
              <a:rPr lang="es-PY" sz="3200" dirty="0" smtClean="0"/>
              <a:t>casas, nuestros </a:t>
            </a:r>
            <a:r>
              <a:rPr lang="es-PY" sz="3200" dirty="0"/>
              <a:t>cultivos y nuestra salud</a:t>
            </a:r>
            <a:r>
              <a:rPr lang="es-PY" sz="3200" dirty="0" smtClean="0"/>
              <a:t>. (4)</a:t>
            </a:r>
            <a:endParaRPr lang="es-PY" sz="3200" dirty="0"/>
          </a:p>
        </p:txBody>
      </p:sp>
    </p:spTree>
    <p:extLst>
      <p:ext uri="{BB962C8B-B14F-4D97-AF65-F5344CB8AC3E}">
        <p14:creationId xmlns:p14="http://schemas.microsoft.com/office/powerpoint/2010/main" val="934288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14439</TotalTime>
  <Words>1250</Words>
  <Application>Microsoft Office PowerPoint</Application>
  <PresentationFormat>Presentación en pantalla (4:3)</PresentationFormat>
  <Paragraphs>85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Tema de Office</vt:lpstr>
      <vt:lpstr>Respuestas de las sociedades humanas al Cambio Climático</vt:lpstr>
      <vt:lpstr>Objetivos</vt:lpstr>
      <vt:lpstr>Mitigación</vt:lpstr>
      <vt:lpstr>Presentación de PowerPoint</vt:lpstr>
      <vt:lpstr>Presentación de PowerPoint</vt:lpstr>
      <vt:lpstr>Presentación de PowerPoint</vt:lpstr>
      <vt:lpstr>Acciones de Mitigación en Paraguay (5)</vt:lpstr>
      <vt:lpstr>Adaptación</vt:lpstr>
      <vt:lpstr>Presentación de PowerPoint</vt:lpstr>
      <vt:lpstr>Tipos de medidas de Adaptación de Acuerdo a sus características (6)</vt:lpstr>
      <vt:lpstr>Ejemplos de medidas duras y medidas blandas de Adaptación</vt:lpstr>
      <vt:lpstr>¿Cómo adaptarse al Cambio Climático?</vt:lpstr>
      <vt:lpstr>Otras formas de adaptación</vt:lpstr>
      <vt:lpstr>Ejemplos de buenas prácticas en la agricultura en Paraguay (3)</vt:lpstr>
      <vt:lpstr>Riesgos de desastre</vt:lpstr>
      <vt:lpstr>Gestión de Riesgos de Desastre</vt:lpstr>
      <vt:lpstr>Resiliencia</vt:lpstr>
      <vt:lpstr>Presentación de PowerPoint</vt:lpstr>
      <vt:lpstr>Personas vulnerables</vt:lpstr>
      <vt:lpstr>El cambio climático ¿afecta a las personas en forma diferenciada?</vt:lpstr>
      <vt:lpstr>Entonces, ¿es Mitigación y/o Adaptación?</vt:lpstr>
      <vt:lpstr>¿Cuál es la opción correcta?</vt:lpstr>
      <vt:lpstr>¿Cuál es la opción correcta?</vt:lpstr>
      <vt:lpstr>¡Muchas gracias!</vt:lpstr>
      <vt:lpstr>Bibliografía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Respuestas de las sociedades humanas al Cambio Climático</dc:title>
  <dc:creator>Majo</dc:creator>
  <cp:lastModifiedBy>MAJOPC</cp:lastModifiedBy>
  <cp:revision>55</cp:revision>
  <dcterms:created xsi:type="dcterms:W3CDTF">2017-04-08T19:19:27Z</dcterms:created>
  <dcterms:modified xsi:type="dcterms:W3CDTF">2019-07-29T14:58:13Z</dcterms:modified>
</cp:coreProperties>
</file>