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8" r:id="rId3"/>
    <p:sldId id="262" r:id="rId4"/>
    <p:sldId id="275" r:id="rId5"/>
    <p:sldId id="269" r:id="rId6"/>
    <p:sldId id="288" r:id="rId7"/>
    <p:sldId id="263" r:id="rId8"/>
    <p:sldId id="290" r:id="rId9"/>
    <p:sldId id="295" r:id="rId10"/>
    <p:sldId id="296" r:id="rId11"/>
    <p:sldId id="289" r:id="rId12"/>
    <p:sldId id="265" r:id="rId13"/>
    <p:sldId id="257" r:id="rId14"/>
    <p:sldId id="276" r:id="rId15"/>
    <p:sldId id="277" r:id="rId16"/>
    <p:sldId id="267" r:id="rId17"/>
    <p:sldId id="283" r:id="rId18"/>
    <p:sldId id="284" r:id="rId19"/>
    <p:sldId id="270" r:id="rId20"/>
    <p:sldId id="271" r:id="rId21"/>
    <p:sldId id="279" r:id="rId22"/>
    <p:sldId id="278" r:id="rId23"/>
    <p:sldId id="272" r:id="rId24"/>
    <p:sldId id="286" r:id="rId25"/>
    <p:sldId id="287" r:id="rId26"/>
    <p:sldId id="273" r:id="rId27"/>
    <p:sldId id="285" r:id="rId28"/>
    <p:sldId id="274" r:id="rId29"/>
    <p:sldId id="298" r:id="rId30"/>
    <p:sldId id="299" r:id="rId31"/>
    <p:sldId id="293" r:id="rId32"/>
    <p:sldId id="294" r:id="rId33"/>
    <p:sldId id="297" r:id="rId34"/>
    <p:sldId id="300" r:id="rId35"/>
    <p:sldId id="261" r:id="rId36"/>
  </p:sldIdLst>
  <p:sldSz cx="9144000" cy="6858000" type="screen4x3"/>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4660"/>
  </p:normalViewPr>
  <p:slideViewPr>
    <p:cSldViewPr>
      <p:cViewPr varScale="1">
        <p:scale>
          <a:sx n="70" d="100"/>
          <a:sy n="70" d="100"/>
        </p:scale>
        <p:origin x="115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E0149-962B-4B86-8270-B4D36C8E5F4F}" type="datetimeFigureOut">
              <a:rPr lang="es-PY" smtClean="0"/>
              <a:t>30/7/2019</a:t>
            </a:fld>
            <a:endParaRPr lang="es-P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0BBEF-B0CE-479F-84C3-F82B1065E8ED}" type="slidenum">
              <a:rPr lang="es-PY" smtClean="0"/>
              <a:t>‹Nº›</a:t>
            </a:fld>
            <a:endParaRPr lang="es-PY"/>
          </a:p>
        </p:txBody>
      </p:sp>
    </p:spTree>
    <p:extLst>
      <p:ext uri="{BB962C8B-B14F-4D97-AF65-F5344CB8AC3E}">
        <p14:creationId xmlns:p14="http://schemas.microsoft.com/office/powerpoint/2010/main" val="235204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2C10BBEF-B0CE-479F-84C3-F82B1065E8ED}" type="slidenum">
              <a:rPr lang="es-PY" smtClean="0"/>
              <a:t>20</a:t>
            </a:fld>
            <a:endParaRPr lang="es-PY"/>
          </a:p>
        </p:txBody>
      </p:sp>
    </p:spTree>
    <p:extLst>
      <p:ext uri="{BB962C8B-B14F-4D97-AF65-F5344CB8AC3E}">
        <p14:creationId xmlns:p14="http://schemas.microsoft.com/office/powerpoint/2010/main" val="260109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Y"/>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Y"/>
          </a:p>
        </p:txBody>
      </p:sp>
      <p:sp>
        <p:nvSpPr>
          <p:cNvPr id="4" name="3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145566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159762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35333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366800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5" name="4 Marcador de pie de página"/>
          <p:cNvSpPr>
            <a:spLocks noGrp="1"/>
          </p:cNvSpPr>
          <p:nvPr>
            <p:ph type="ftr" sz="quarter" idx="11"/>
          </p:nvPr>
        </p:nvSpPr>
        <p:spPr/>
        <p:txBody>
          <a:bodyPr/>
          <a:lstStyle/>
          <a:p>
            <a:endParaRPr lang="es-PY"/>
          </a:p>
        </p:txBody>
      </p:sp>
      <p:sp>
        <p:nvSpPr>
          <p:cNvPr id="6" name="5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1348051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351927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7" name="6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8" name="7 Marcador de pie de página"/>
          <p:cNvSpPr>
            <a:spLocks noGrp="1"/>
          </p:cNvSpPr>
          <p:nvPr>
            <p:ph type="ftr" sz="quarter" idx="11"/>
          </p:nvPr>
        </p:nvSpPr>
        <p:spPr/>
        <p:txBody>
          <a:bodyPr/>
          <a:lstStyle/>
          <a:p>
            <a:endParaRPr lang="es-PY"/>
          </a:p>
        </p:txBody>
      </p:sp>
      <p:sp>
        <p:nvSpPr>
          <p:cNvPr id="9" name="8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269351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Y"/>
          </a:p>
        </p:txBody>
      </p:sp>
      <p:sp>
        <p:nvSpPr>
          <p:cNvPr id="3" name="2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4" name="3 Marcador de pie de página"/>
          <p:cNvSpPr>
            <a:spLocks noGrp="1"/>
          </p:cNvSpPr>
          <p:nvPr>
            <p:ph type="ftr" sz="quarter" idx="11"/>
          </p:nvPr>
        </p:nvSpPr>
        <p:spPr/>
        <p:txBody>
          <a:bodyPr/>
          <a:lstStyle/>
          <a:p>
            <a:endParaRPr lang="es-PY"/>
          </a:p>
        </p:txBody>
      </p:sp>
      <p:sp>
        <p:nvSpPr>
          <p:cNvPr id="5" name="4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297596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3" name="2 Marcador de pie de página"/>
          <p:cNvSpPr>
            <a:spLocks noGrp="1"/>
          </p:cNvSpPr>
          <p:nvPr>
            <p:ph type="ftr" sz="quarter" idx="11"/>
          </p:nvPr>
        </p:nvSpPr>
        <p:spPr/>
        <p:txBody>
          <a:bodyPr/>
          <a:lstStyle/>
          <a:p>
            <a:endParaRPr lang="es-PY"/>
          </a:p>
        </p:txBody>
      </p:sp>
      <p:sp>
        <p:nvSpPr>
          <p:cNvPr id="4" name="3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159986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138137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8A3F071-8B8F-4759-AB51-4D8F3E767DC8}" type="datetimeFigureOut">
              <a:rPr lang="es-PY" smtClean="0"/>
              <a:t>30/7/2019</a:t>
            </a:fld>
            <a:endParaRPr lang="es-PY"/>
          </a:p>
        </p:txBody>
      </p:sp>
      <p:sp>
        <p:nvSpPr>
          <p:cNvPr id="6" name="5 Marcador de pie de página"/>
          <p:cNvSpPr>
            <a:spLocks noGrp="1"/>
          </p:cNvSpPr>
          <p:nvPr>
            <p:ph type="ftr" sz="quarter" idx="11"/>
          </p:nvPr>
        </p:nvSpPr>
        <p:spPr/>
        <p:txBody>
          <a:bodyPr/>
          <a:lstStyle/>
          <a:p>
            <a:endParaRPr lang="es-PY"/>
          </a:p>
        </p:txBody>
      </p:sp>
      <p:sp>
        <p:nvSpPr>
          <p:cNvPr id="7" name="6 Marcador de número de diapositiva"/>
          <p:cNvSpPr>
            <a:spLocks noGrp="1"/>
          </p:cNvSpPr>
          <p:nvPr>
            <p:ph type="sldNum" sz="quarter" idx="12"/>
          </p:nvPr>
        </p:nvSpPr>
        <p:spPr/>
        <p:txBody>
          <a:bodyPr/>
          <a:lstStyle/>
          <a:p>
            <a:fld id="{6A405652-8A92-46E6-BAE1-74774B9D8BE2}" type="slidenum">
              <a:rPr lang="es-PY" smtClean="0"/>
              <a:t>‹Nº›</a:t>
            </a:fld>
            <a:endParaRPr lang="es-PY"/>
          </a:p>
        </p:txBody>
      </p:sp>
    </p:spTree>
    <p:extLst>
      <p:ext uri="{BB962C8B-B14F-4D97-AF65-F5344CB8AC3E}">
        <p14:creationId xmlns:p14="http://schemas.microsoft.com/office/powerpoint/2010/main" val="256989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Y"/>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3F071-8B8F-4759-AB51-4D8F3E767DC8}" type="datetimeFigureOut">
              <a:rPr lang="es-PY" smtClean="0"/>
              <a:t>30/7/2019</a:t>
            </a:fld>
            <a:endParaRPr lang="es-PY"/>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05652-8A92-46E6-BAE1-74774B9D8BE2}" type="slidenum">
              <a:rPr lang="es-PY" smtClean="0"/>
              <a:t>‹Nº›</a:t>
            </a:fld>
            <a:endParaRPr lang="es-PY"/>
          </a:p>
        </p:txBody>
      </p:sp>
    </p:spTree>
    <p:extLst>
      <p:ext uri="{BB962C8B-B14F-4D97-AF65-F5344CB8AC3E}">
        <p14:creationId xmlns:p14="http://schemas.microsoft.com/office/powerpoint/2010/main" val="59188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mades.gov.py/"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sen.gov.py/" TargetMode="External"/><Relationship Id="rId5" Type="http://schemas.openxmlformats.org/officeDocument/2006/relationships/image" Target="../media/image5.png"/><Relationship Id="rId10" Type="http://schemas.openxmlformats.org/officeDocument/2006/relationships/hyperlink" Target="http://www.mag.gov.py/" TargetMode="External"/><Relationship Id="rId4" Type="http://schemas.openxmlformats.org/officeDocument/2006/relationships/image" Target="../media/image4.png"/><Relationship Id="rId9" Type="http://schemas.openxmlformats.org/officeDocument/2006/relationships/hyperlink" Target="http://www.stp.gov.py/"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carligonca.wordpress.com/2010/09/07/sequia-afecta-zonas-del-departamento-del-alto-paraguay/" TargetMode="External"/><Relationship Id="rId3" Type="http://schemas.openxmlformats.org/officeDocument/2006/relationships/hyperlink" Target="https://www.ultimahora.com/pilar-queda-motobombas-y-aguas-amenazan-sobrepasar-muro-n2818585.html" TargetMode="External"/><Relationship Id="rId7" Type="http://schemas.openxmlformats.org/officeDocument/2006/relationships/hyperlink" Target="http://www.fao.org/in-action/agronoticias/detail/es/c/509070/" TargetMode="External"/><Relationship Id="rId2" Type="http://schemas.openxmlformats.org/officeDocument/2006/relationships/hyperlink" Target="https://www.prensalatina.cu/index.php?o=rn&amp;id=270153&amp;SEO=inundaciones-en-paraguay-provocan-la-mayor-crisis-en-medio-siglo" TargetMode="External"/><Relationship Id="rId1" Type="http://schemas.openxmlformats.org/officeDocument/2006/relationships/slideLayout" Target="../slideLayouts/slideLayout7.xml"/><Relationship Id="rId6" Type="http://schemas.openxmlformats.org/officeDocument/2006/relationships/hyperlink" Target="http://www.todanoticia.com/68172/emergencia-ambiental-peor-sequia-rio/" TargetMode="External"/><Relationship Id="rId5" Type="http://schemas.openxmlformats.org/officeDocument/2006/relationships/hyperlink" Target="http://www.paraguay.com/nacionales/preocupante-sequia-en-el-chaco-170225" TargetMode="External"/><Relationship Id="rId4" Type="http://schemas.openxmlformats.org/officeDocument/2006/relationships/hyperlink" Target="https://eltiempo.com.ve/tag/emergenc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476672"/>
            <a:ext cx="3310136" cy="2736304"/>
          </a:xfrm>
        </p:spPr>
        <p:style>
          <a:lnRef idx="0">
            <a:schemeClr val="accent5"/>
          </a:lnRef>
          <a:fillRef idx="3">
            <a:schemeClr val="accent5"/>
          </a:fillRef>
          <a:effectRef idx="3">
            <a:schemeClr val="accent5"/>
          </a:effectRef>
          <a:fontRef idx="minor">
            <a:schemeClr val="lt1"/>
          </a:fontRef>
        </p:style>
        <p:txBody>
          <a:bodyPr/>
          <a:lstStyle/>
          <a:p>
            <a:pPr algn="r"/>
            <a:r>
              <a:rPr lang="es-PY" dirty="0" smtClean="0"/>
              <a:t>Entendiendo el Cambio Climático</a:t>
            </a:r>
            <a:endParaRPr lang="es-PY" dirty="0"/>
          </a:p>
        </p:txBody>
      </p:sp>
      <p:pic>
        <p:nvPicPr>
          <p:cNvPr id="4" name="Imagen 3"/>
          <p:cNvPicPr>
            <a:picLocks noChangeAspect="1"/>
          </p:cNvPicPr>
          <p:nvPr/>
        </p:nvPicPr>
        <p:blipFill rotWithShape="1">
          <a:blip r:embed="rId2"/>
          <a:srcRect l="50000" t="13583" r="10625" b="16384"/>
          <a:stretch/>
        </p:blipFill>
        <p:spPr>
          <a:xfrm>
            <a:off x="3851920" y="476672"/>
            <a:ext cx="5000600" cy="5000600"/>
          </a:xfrm>
          <a:prstGeom prst="rect">
            <a:avLst/>
          </a:prstGeom>
        </p:spPr>
      </p:pic>
      <p:pic>
        <p:nvPicPr>
          <p:cNvPr id="10" name="Imagen 9"/>
          <p:cNvPicPr>
            <a:picLocks noChangeAspect="1"/>
          </p:cNvPicPr>
          <p:nvPr/>
        </p:nvPicPr>
        <p:blipFill>
          <a:blip r:embed="rId3"/>
          <a:stretch>
            <a:fillRect/>
          </a:stretch>
        </p:blipFill>
        <p:spPr>
          <a:xfrm>
            <a:off x="5307558" y="5905594"/>
            <a:ext cx="1044662" cy="360040"/>
          </a:xfrm>
          <a:prstGeom prst="rect">
            <a:avLst/>
          </a:prstGeom>
        </p:spPr>
      </p:pic>
      <p:pic>
        <p:nvPicPr>
          <p:cNvPr id="11" name="Imagen 10"/>
          <p:cNvPicPr>
            <a:picLocks noChangeAspect="1"/>
          </p:cNvPicPr>
          <p:nvPr/>
        </p:nvPicPr>
        <p:blipFill>
          <a:blip r:embed="rId4"/>
          <a:stretch>
            <a:fillRect/>
          </a:stretch>
        </p:blipFill>
        <p:spPr>
          <a:xfrm>
            <a:off x="271115" y="3356992"/>
            <a:ext cx="2500685" cy="829276"/>
          </a:xfrm>
          <a:prstGeom prst="rect">
            <a:avLst/>
          </a:prstGeom>
        </p:spPr>
      </p:pic>
      <p:pic>
        <p:nvPicPr>
          <p:cNvPr id="12" name="Imagen 11"/>
          <p:cNvPicPr>
            <a:picLocks noChangeAspect="1"/>
          </p:cNvPicPr>
          <p:nvPr/>
        </p:nvPicPr>
        <p:blipFill rotWithShape="1">
          <a:blip r:embed="rId5"/>
          <a:srcRect l="8051" t="24845" r="5797" b="22288"/>
          <a:stretch/>
        </p:blipFill>
        <p:spPr>
          <a:xfrm>
            <a:off x="323528" y="4869160"/>
            <a:ext cx="2592288" cy="648072"/>
          </a:xfrm>
          <a:prstGeom prst="rect">
            <a:avLst/>
          </a:prstGeom>
        </p:spPr>
      </p:pic>
      <p:pic>
        <p:nvPicPr>
          <p:cNvPr id="13" name="Imagen 12"/>
          <p:cNvPicPr>
            <a:picLocks noChangeAspect="1"/>
          </p:cNvPicPr>
          <p:nvPr/>
        </p:nvPicPr>
        <p:blipFill>
          <a:blip r:embed="rId6"/>
          <a:stretch>
            <a:fillRect/>
          </a:stretch>
        </p:blipFill>
        <p:spPr>
          <a:xfrm>
            <a:off x="3851920" y="5637939"/>
            <a:ext cx="1128142" cy="895351"/>
          </a:xfrm>
          <a:prstGeom prst="rect">
            <a:avLst/>
          </a:prstGeom>
        </p:spPr>
      </p:pic>
      <p:pic>
        <p:nvPicPr>
          <p:cNvPr id="14" name="Imagen 13"/>
          <p:cNvPicPr>
            <a:picLocks noChangeAspect="1"/>
          </p:cNvPicPr>
          <p:nvPr/>
        </p:nvPicPr>
        <p:blipFill>
          <a:blip r:embed="rId7"/>
          <a:stretch>
            <a:fillRect/>
          </a:stretch>
        </p:blipFill>
        <p:spPr>
          <a:xfrm>
            <a:off x="323528" y="4172865"/>
            <a:ext cx="2034935" cy="554982"/>
          </a:xfrm>
          <a:prstGeom prst="rect">
            <a:avLst/>
          </a:prstGeom>
        </p:spPr>
      </p:pic>
      <p:pic>
        <p:nvPicPr>
          <p:cNvPr id="15" name="Imagen 14"/>
          <p:cNvPicPr>
            <a:picLocks noChangeAspect="1"/>
          </p:cNvPicPr>
          <p:nvPr/>
        </p:nvPicPr>
        <p:blipFill>
          <a:blip r:embed="rId8"/>
          <a:stretch>
            <a:fillRect/>
          </a:stretch>
        </p:blipFill>
        <p:spPr>
          <a:xfrm>
            <a:off x="323528" y="5517232"/>
            <a:ext cx="2243353" cy="568383"/>
          </a:xfrm>
          <a:prstGeom prst="rect">
            <a:avLst/>
          </a:prstGeom>
        </p:spPr>
      </p:pic>
    </p:spTree>
    <p:extLst>
      <p:ext uri="{BB962C8B-B14F-4D97-AF65-F5344CB8AC3E}">
        <p14:creationId xmlns:p14="http://schemas.microsoft.com/office/powerpoint/2010/main" val="405599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4008" y="413792"/>
            <a:ext cx="4042792" cy="1143000"/>
          </a:xfrm>
        </p:spPr>
        <p:txBody>
          <a:bodyPr>
            <a:noAutofit/>
          </a:bodyPr>
          <a:lstStyle/>
          <a:p>
            <a:r>
              <a:rPr lang="es-PY" sz="2800" dirty="0" smtClean="0"/>
              <a:t>Temperatura </a:t>
            </a:r>
            <a:r>
              <a:rPr lang="es-PY" sz="2800" dirty="0"/>
              <a:t>mínima anual </a:t>
            </a:r>
            <a:r>
              <a:rPr lang="es-PY" sz="2800" dirty="0" smtClean="0"/>
              <a:t>media</a:t>
            </a:r>
            <a:endParaRPr lang="es-PY" sz="2800" dirty="0"/>
          </a:p>
        </p:txBody>
      </p:sp>
      <p:pic>
        <p:nvPicPr>
          <p:cNvPr id="4" name="Imagen 3"/>
          <p:cNvPicPr>
            <a:picLocks noChangeAspect="1"/>
          </p:cNvPicPr>
          <p:nvPr/>
        </p:nvPicPr>
        <p:blipFill rotWithShape="1">
          <a:blip r:embed="rId2"/>
          <a:srcRect l="51575" t="33192" r="15351" b="12182"/>
          <a:stretch/>
        </p:blipFill>
        <p:spPr>
          <a:xfrm>
            <a:off x="4469192" y="1600199"/>
            <a:ext cx="4495296" cy="4174203"/>
          </a:xfrm>
          <a:prstGeom prst="rect">
            <a:avLst/>
          </a:prstGeom>
        </p:spPr>
      </p:pic>
      <p:pic>
        <p:nvPicPr>
          <p:cNvPr id="5" name="Imagen 4"/>
          <p:cNvPicPr>
            <a:picLocks noChangeAspect="1"/>
          </p:cNvPicPr>
          <p:nvPr/>
        </p:nvPicPr>
        <p:blipFill rotWithShape="1">
          <a:blip r:embed="rId2"/>
          <a:srcRect l="12611" t="32991" r="54315" b="12383"/>
          <a:stretch/>
        </p:blipFill>
        <p:spPr>
          <a:xfrm>
            <a:off x="21311" y="1629477"/>
            <a:ext cx="4495296" cy="4174203"/>
          </a:xfrm>
          <a:prstGeom prst="rect">
            <a:avLst/>
          </a:prstGeom>
        </p:spPr>
      </p:pic>
      <p:sp>
        <p:nvSpPr>
          <p:cNvPr id="6" name="Título 1"/>
          <p:cNvSpPr txBox="1">
            <a:spLocks/>
          </p:cNvSpPr>
          <p:nvPr/>
        </p:nvSpPr>
        <p:spPr>
          <a:xfrm>
            <a:off x="609600" y="427038"/>
            <a:ext cx="37463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800" dirty="0" smtClean="0"/>
              <a:t>Temperatura máxima anual media</a:t>
            </a:r>
            <a:endParaRPr lang="es-PY" sz="2800" dirty="0"/>
          </a:p>
        </p:txBody>
      </p:sp>
      <p:sp>
        <p:nvSpPr>
          <p:cNvPr id="7" name="Título 1"/>
          <p:cNvSpPr txBox="1">
            <a:spLocks/>
          </p:cNvSpPr>
          <p:nvPr/>
        </p:nvSpPr>
        <p:spPr>
          <a:xfrm>
            <a:off x="61664" y="5805264"/>
            <a:ext cx="868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800" dirty="0" smtClean="0"/>
              <a:t>Periodo 1960-2012</a:t>
            </a:r>
            <a:endParaRPr lang="es-PY" sz="2800" dirty="0"/>
          </a:p>
        </p:txBody>
      </p:sp>
      <p:sp>
        <p:nvSpPr>
          <p:cNvPr id="8" name="CuadroTexto 7"/>
          <p:cNvSpPr txBox="1"/>
          <p:nvPr/>
        </p:nvSpPr>
        <p:spPr>
          <a:xfrm>
            <a:off x="611560" y="6453336"/>
            <a:ext cx="1224136" cy="369332"/>
          </a:xfrm>
          <a:prstGeom prst="rect">
            <a:avLst/>
          </a:prstGeom>
          <a:noFill/>
        </p:spPr>
        <p:txBody>
          <a:bodyPr wrap="square" rtlCol="0">
            <a:spAutoFit/>
          </a:bodyPr>
          <a:lstStyle/>
          <a:p>
            <a:r>
              <a:rPr lang="es-PY" dirty="0" smtClean="0"/>
              <a:t>Fuente (6)</a:t>
            </a:r>
            <a:endParaRPr lang="es-PY" dirty="0"/>
          </a:p>
        </p:txBody>
      </p:sp>
      <p:sp>
        <p:nvSpPr>
          <p:cNvPr id="9" name="CuadroTexto 8"/>
          <p:cNvSpPr txBox="1"/>
          <p:nvPr/>
        </p:nvSpPr>
        <p:spPr>
          <a:xfrm>
            <a:off x="323528" y="3933056"/>
            <a:ext cx="1944216" cy="923330"/>
          </a:xfrm>
          <a:prstGeom prst="rect">
            <a:avLst/>
          </a:prstGeom>
          <a:noFill/>
        </p:spPr>
        <p:txBody>
          <a:bodyPr wrap="square" rtlCol="0">
            <a:spAutoFit/>
          </a:bodyPr>
          <a:lstStyle/>
          <a:p>
            <a:r>
              <a:rPr lang="es-PY" dirty="0" smtClean="0"/>
              <a:t>Mayores temperaturas hacia el Noroeste </a:t>
            </a:r>
            <a:endParaRPr lang="es-PY" dirty="0"/>
          </a:p>
        </p:txBody>
      </p:sp>
      <p:sp>
        <p:nvSpPr>
          <p:cNvPr id="10" name="CuadroTexto 9"/>
          <p:cNvSpPr txBox="1"/>
          <p:nvPr/>
        </p:nvSpPr>
        <p:spPr>
          <a:xfrm>
            <a:off x="4818824" y="3933056"/>
            <a:ext cx="1846580" cy="923330"/>
          </a:xfrm>
          <a:prstGeom prst="rect">
            <a:avLst/>
          </a:prstGeom>
          <a:noFill/>
        </p:spPr>
        <p:txBody>
          <a:bodyPr wrap="square" rtlCol="0">
            <a:spAutoFit/>
          </a:bodyPr>
          <a:lstStyle/>
          <a:p>
            <a:r>
              <a:rPr lang="es-PY" dirty="0" smtClean="0"/>
              <a:t>Menores temperaturas hacia el Sureste</a:t>
            </a:r>
            <a:endParaRPr lang="es-PY" dirty="0"/>
          </a:p>
        </p:txBody>
      </p:sp>
    </p:spTree>
    <p:extLst>
      <p:ext uri="{BB962C8B-B14F-4D97-AF65-F5344CB8AC3E}">
        <p14:creationId xmlns:p14="http://schemas.microsoft.com/office/powerpoint/2010/main" val="337499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lstStyle/>
          <a:p>
            <a:r>
              <a:rPr lang="es-PY" dirty="0" smtClean="0"/>
              <a:t>¿Qué es la variabilidad climática?</a:t>
            </a:r>
            <a:endParaRPr lang="es-PY" dirty="0"/>
          </a:p>
        </p:txBody>
      </p:sp>
      <p:sp>
        <p:nvSpPr>
          <p:cNvPr id="3" name="Marcador de contenido 2"/>
          <p:cNvSpPr>
            <a:spLocks noGrp="1"/>
          </p:cNvSpPr>
          <p:nvPr>
            <p:ph idx="1"/>
          </p:nvPr>
        </p:nvSpPr>
        <p:spPr/>
        <p:txBody>
          <a:bodyPr>
            <a:normAutofit/>
          </a:bodyPr>
          <a:lstStyle/>
          <a:p>
            <a:pPr marL="0" indent="0">
              <a:buNone/>
            </a:pPr>
            <a:r>
              <a:rPr lang="es-PY" dirty="0"/>
              <a:t>C</a:t>
            </a:r>
            <a:r>
              <a:rPr lang="es-PY" dirty="0" smtClean="0"/>
              <a:t>ambios del clima:</a:t>
            </a:r>
          </a:p>
          <a:p>
            <a:pPr>
              <a:buFont typeface="Wingdings" panose="05000000000000000000" pitchFamily="2" charset="2"/>
              <a:buChar char="ü"/>
            </a:pPr>
            <a:r>
              <a:rPr lang="es-PY" dirty="0" smtClean="0"/>
              <a:t>de </a:t>
            </a:r>
            <a:r>
              <a:rPr lang="es-PY" dirty="0"/>
              <a:t>un mes a otro, </a:t>
            </a:r>
            <a:endParaRPr lang="es-PY" dirty="0" smtClean="0"/>
          </a:p>
          <a:p>
            <a:pPr>
              <a:buFont typeface="Wingdings" panose="05000000000000000000" pitchFamily="2" charset="2"/>
              <a:buChar char="ü"/>
            </a:pPr>
            <a:r>
              <a:rPr lang="es-PY" dirty="0" smtClean="0"/>
              <a:t>de </a:t>
            </a:r>
            <a:r>
              <a:rPr lang="es-PY" dirty="0"/>
              <a:t>un año a otro </a:t>
            </a:r>
            <a:r>
              <a:rPr lang="es-PY" dirty="0" smtClean="0"/>
              <a:t>o</a:t>
            </a:r>
          </a:p>
          <a:p>
            <a:pPr>
              <a:buFont typeface="Wingdings" panose="05000000000000000000" pitchFamily="2" charset="2"/>
              <a:buChar char="ü"/>
            </a:pPr>
            <a:r>
              <a:rPr lang="es-PY" dirty="0" smtClean="0"/>
              <a:t>en </a:t>
            </a:r>
            <a:r>
              <a:rPr lang="es-PY" dirty="0"/>
              <a:t>niveles temporales más </a:t>
            </a:r>
            <a:r>
              <a:rPr lang="es-PY" dirty="0" smtClean="0"/>
              <a:t>largos </a:t>
            </a:r>
          </a:p>
          <a:p>
            <a:pPr marL="0" indent="0">
              <a:buNone/>
            </a:pPr>
            <a:r>
              <a:rPr lang="es-PY" dirty="0" smtClean="0"/>
              <a:t>Ejemplos: </a:t>
            </a:r>
            <a:r>
              <a:rPr lang="es-PY" dirty="0"/>
              <a:t>sequías, inundaciones, heladas, olas de calor, etc. (OMM, 2011)</a:t>
            </a:r>
          </a:p>
        </p:txBody>
      </p:sp>
      <p:sp>
        <p:nvSpPr>
          <p:cNvPr id="4" name="Rectángulo 3"/>
          <p:cNvSpPr/>
          <p:nvPr/>
        </p:nvSpPr>
        <p:spPr>
          <a:xfrm>
            <a:off x="323528" y="6467125"/>
            <a:ext cx="1148263" cy="369332"/>
          </a:xfrm>
          <a:prstGeom prst="rect">
            <a:avLst/>
          </a:prstGeom>
        </p:spPr>
        <p:txBody>
          <a:bodyPr wrap="none">
            <a:spAutoFit/>
          </a:bodyPr>
          <a:lstStyle/>
          <a:p>
            <a:r>
              <a:rPr lang="es-PY" dirty="0"/>
              <a:t>Fuente </a:t>
            </a:r>
            <a:r>
              <a:rPr lang="es-PY" dirty="0" smtClean="0"/>
              <a:t>(4)</a:t>
            </a:r>
            <a:endParaRPr lang="es-PY" sz="2400" dirty="0"/>
          </a:p>
        </p:txBody>
      </p:sp>
    </p:spTree>
    <p:extLst>
      <p:ext uri="{BB962C8B-B14F-4D97-AF65-F5344CB8AC3E}">
        <p14:creationId xmlns:p14="http://schemas.microsoft.com/office/powerpoint/2010/main" val="225854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s-PY" dirty="0" smtClean="0"/>
              <a:t>El efecto invernadero</a:t>
            </a:r>
            <a:endParaRPr lang="es-PY" dirty="0"/>
          </a:p>
        </p:txBody>
      </p:sp>
      <p:sp>
        <p:nvSpPr>
          <p:cNvPr id="3" name="2 Marcador de contenido"/>
          <p:cNvSpPr>
            <a:spLocks noGrp="1"/>
          </p:cNvSpPr>
          <p:nvPr>
            <p:ph idx="1"/>
          </p:nvPr>
        </p:nvSpPr>
        <p:spPr/>
        <p:txBody>
          <a:bodyPr>
            <a:normAutofit/>
          </a:bodyPr>
          <a:lstStyle/>
          <a:p>
            <a:pPr marL="0" indent="0">
              <a:buNone/>
            </a:pPr>
            <a:r>
              <a:rPr lang="es-PY" dirty="0"/>
              <a:t>El sol calienta directamente la superficie de la Tierra, los océanos y las capas de hielo, pero estas superficies no absorben toda la energía. Parte de esta energía es devuelta hacia la atmósfera en donde es retenida por el vapor de agua, el dióxido de carbono, el metano y otros gases. Los gases que tienen esta propiedad se denominan gases de efecto invernadero (GEI</a:t>
            </a:r>
            <a:r>
              <a:rPr lang="es-PY" dirty="0" smtClean="0"/>
              <a:t>).</a:t>
            </a:r>
            <a:endParaRPr lang="es-PY" dirty="0"/>
          </a:p>
        </p:txBody>
      </p:sp>
    </p:spTree>
    <p:extLst>
      <p:ext uri="{BB962C8B-B14F-4D97-AF65-F5344CB8AC3E}">
        <p14:creationId xmlns:p14="http://schemas.microsoft.com/office/powerpoint/2010/main" val="2084342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850" t="17784" r="1176" b="9648"/>
          <a:stretch/>
        </p:blipFill>
        <p:spPr>
          <a:xfrm>
            <a:off x="683568" y="34601"/>
            <a:ext cx="8085020" cy="6346728"/>
          </a:xfrm>
          <a:prstGeom prst="rect">
            <a:avLst/>
          </a:prstGeom>
        </p:spPr>
      </p:pic>
      <p:sp>
        <p:nvSpPr>
          <p:cNvPr id="3" name="2 CuadroTexto"/>
          <p:cNvSpPr txBox="1"/>
          <p:nvPr/>
        </p:nvSpPr>
        <p:spPr>
          <a:xfrm>
            <a:off x="251520" y="6488668"/>
            <a:ext cx="1187624" cy="369332"/>
          </a:xfrm>
          <a:prstGeom prst="rect">
            <a:avLst/>
          </a:prstGeom>
          <a:noFill/>
        </p:spPr>
        <p:txBody>
          <a:bodyPr wrap="square" rtlCol="0">
            <a:spAutoFit/>
          </a:bodyPr>
          <a:lstStyle/>
          <a:p>
            <a:r>
              <a:rPr lang="es-PY" dirty="0" smtClean="0"/>
              <a:t>Fuente (5)</a:t>
            </a:r>
            <a:endParaRPr lang="es-PY" dirty="0"/>
          </a:p>
        </p:txBody>
      </p:sp>
    </p:spTree>
    <p:extLst>
      <p:ext uri="{BB962C8B-B14F-4D97-AF65-F5344CB8AC3E}">
        <p14:creationId xmlns:p14="http://schemas.microsoft.com/office/powerpoint/2010/main" val="1287415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s-PY" dirty="0" smtClean="0"/>
              <a:t>Gracias al Efecto invernadero…</a:t>
            </a:r>
            <a:endParaRPr lang="es-PY" dirty="0"/>
          </a:p>
        </p:txBody>
      </p:sp>
      <p:sp>
        <p:nvSpPr>
          <p:cNvPr id="3" name="2 Marcador de contenido"/>
          <p:cNvSpPr>
            <a:spLocks noGrp="1"/>
          </p:cNvSpPr>
          <p:nvPr>
            <p:ph idx="1"/>
          </p:nvPr>
        </p:nvSpPr>
        <p:spPr>
          <a:xfrm>
            <a:off x="457987" y="2204864"/>
            <a:ext cx="8229600" cy="4525963"/>
          </a:xfrm>
        </p:spPr>
        <p:txBody>
          <a:bodyPr>
            <a:normAutofit/>
          </a:bodyPr>
          <a:lstStyle/>
          <a:p>
            <a:pPr marL="0" indent="0">
              <a:buNone/>
            </a:pPr>
            <a:r>
              <a:rPr lang="es-PY" dirty="0"/>
              <a:t>L</a:t>
            </a:r>
            <a:r>
              <a:rPr lang="es-PY" dirty="0" smtClean="0"/>
              <a:t>os </a:t>
            </a:r>
            <a:r>
              <a:rPr lang="es-PY" dirty="0"/>
              <a:t>días no son muy calurosos ni las noches demasiado frías. El planeta se mantiene lo suficientemente templado como para permitir la vida. Sin este fenómeno, las fluctuaciones de temperatura serían intolerables. </a:t>
            </a:r>
          </a:p>
        </p:txBody>
      </p:sp>
    </p:spTree>
    <p:extLst>
      <p:ext uri="{BB962C8B-B14F-4D97-AF65-F5344CB8AC3E}">
        <p14:creationId xmlns:p14="http://schemas.microsoft.com/office/powerpoint/2010/main" val="3605917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s-PY" dirty="0" smtClean="0"/>
              <a:t>Pero…</a:t>
            </a:r>
            <a:endParaRPr lang="es-PY" dirty="0"/>
          </a:p>
        </p:txBody>
      </p:sp>
      <p:sp>
        <p:nvSpPr>
          <p:cNvPr id="3" name="2 Marcador de contenido"/>
          <p:cNvSpPr>
            <a:spLocks noGrp="1"/>
          </p:cNvSpPr>
          <p:nvPr>
            <p:ph idx="1"/>
          </p:nvPr>
        </p:nvSpPr>
        <p:spPr/>
        <p:txBody>
          <a:bodyPr/>
          <a:lstStyle/>
          <a:p>
            <a:pPr marL="0" indent="0">
              <a:buNone/>
            </a:pPr>
            <a:r>
              <a:rPr lang="es-PY" dirty="0"/>
              <a:t>Una pequeña variación en este delicado balance de emisión y absorción de energía puede tener grandes consecuencias. </a:t>
            </a:r>
            <a:endParaRPr lang="es-PY" dirty="0" smtClean="0"/>
          </a:p>
          <a:p>
            <a:pPr marL="0" indent="0">
              <a:buNone/>
            </a:pPr>
            <a:r>
              <a:rPr lang="es-PY" dirty="0" smtClean="0"/>
              <a:t>El </a:t>
            </a:r>
            <a:r>
              <a:rPr lang="es-PY" dirty="0"/>
              <a:t>aumento de las concentraciones de GEI provoca que aumente la capacidad de la atmósfera de retener parte de la energía reflejada por la Tierra, lo cual produce el cambio climático. </a:t>
            </a:r>
          </a:p>
          <a:p>
            <a:endParaRPr lang="es-PY" dirty="0"/>
          </a:p>
        </p:txBody>
      </p:sp>
    </p:spTree>
    <p:extLst>
      <p:ext uri="{BB962C8B-B14F-4D97-AF65-F5344CB8AC3E}">
        <p14:creationId xmlns:p14="http://schemas.microsoft.com/office/powerpoint/2010/main" val="1060349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204864"/>
            <a:ext cx="7992888" cy="3046988"/>
          </a:xfrm>
          <a:prstGeom prst="rect">
            <a:avLst/>
          </a:prstGeom>
        </p:spPr>
        <p:txBody>
          <a:bodyPr wrap="square">
            <a:spAutoFit/>
          </a:bodyPr>
          <a:lstStyle/>
          <a:p>
            <a:r>
              <a:rPr lang="es-PY" sz="3200" dirty="0" smtClean="0"/>
              <a:t>Componente gaseoso de la atmósfera, natural o </a:t>
            </a:r>
            <a:r>
              <a:rPr lang="es-PY" sz="3200" dirty="0" err="1" smtClean="0"/>
              <a:t>antropógeno</a:t>
            </a:r>
            <a:r>
              <a:rPr lang="es-PY" sz="3200" dirty="0" smtClean="0"/>
              <a:t>, que absorbe y emite radiación en determinadas longitudes de onda del espectro de radiación terrestre emitida por la superficie de la Tierra, por la propia atmósfera y por las nubes. </a:t>
            </a:r>
            <a:endParaRPr lang="es-PY" sz="3200" dirty="0"/>
          </a:p>
        </p:txBody>
      </p:sp>
      <p:sp>
        <p:nvSpPr>
          <p:cNvPr id="3" name="2 CuadroTexto"/>
          <p:cNvSpPr txBox="1"/>
          <p:nvPr/>
        </p:nvSpPr>
        <p:spPr>
          <a:xfrm>
            <a:off x="611560" y="404664"/>
            <a:ext cx="7920880"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PY" sz="4000" dirty="0"/>
              <a:t>¿</a:t>
            </a:r>
            <a:r>
              <a:rPr lang="es-PY" sz="4000" dirty="0" smtClean="0"/>
              <a:t>Que es un Gas de Efecto Invernadero (GEI)?</a:t>
            </a:r>
            <a:endParaRPr lang="es-PY" sz="4000" dirty="0"/>
          </a:p>
        </p:txBody>
      </p:sp>
    </p:spTree>
    <p:extLst>
      <p:ext uri="{BB962C8B-B14F-4D97-AF65-F5344CB8AC3E}">
        <p14:creationId xmlns:p14="http://schemas.microsoft.com/office/powerpoint/2010/main" val="93797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85800"/>
            <a:ext cx="8229600" cy="143103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s-PY" dirty="0"/>
              <a:t>Gases de efecto invernadero primarios de la atmósfera terrestre</a:t>
            </a:r>
          </a:p>
        </p:txBody>
      </p:sp>
      <p:sp>
        <p:nvSpPr>
          <p:cNvPr id="3" name="2 Marcador de contenido"/>
          <p:cNvSpPr>
            <a:spLocks noGrp="1"/>
          </p:cNvSpPr>
          <p:nvPr>
            <p:ph idx="1"/>
          </p:nvPr>
        </p:nvSpPr>
        <p:spPr/>
        <p:txBody>
          <a:bodyPr/>
          <a:lstStyle/>
          <a:p>
            <a:pPr marL="0" indent="0">
              <a:buNone/>
            </a:pPr>
            <a:endParaRPr lang="es-PY" dirty="0"/>
          </a:p>
          <a:p>
            <a:pPr lvl="0"/>
            <a:r>
              <a:rPr lang="es-PY" dirty="0"/>
              <a:t>El vapor de agua (H2O),</a:t>
            </a:r>
          </a:p>
          <a:p>
            <a:pPr lvl="0"/>
            <a:r>
              <a:rPr lang="es-PY" dirty="0"/>
              <a:t>el dióxido de carbono (CO2),</a:t>
            </a:r>
          </a:p>
          <a:p>
            <a:pPr lvl="0"/>
            <a:r>
              <a:rPr lang="es-PY" dirty="0"/>
              <a:t>el óxido nitroso (N2O),</a:t>
            </a:r>
          </a:p>
          <a:p>
            <a:pPr lvl="0"/>
            <a:r>
              <a:rPr lang="es-PY" dirty="0"/>
              <a:t>el metano (CH4) y</a:t>
            </a:r>
          </a:p>
          <a:p>
            <a:pPr lvl="0"/>
            <a:r>
              <a:rPr lang="es-PY" dirty="0"/>
              <a:t>el ozono (O3)</a:t>
            </a:r>
          </a:p>
          <a:p>
            <a:endParaRPr lang="es-PY" dirty="0"/>
          </a:p>
        </p:txBody>
      </p:sp>
    </p:spTree>
    <p:extLst>
      <p:ext uri="{BB962C8B-B14F-4D97-AF65-F5344CB8AC3E}">
        <p14:creationId xmlns:p14="http://schemas.microsoft.com/office/powerpoint/2010/main" val="309601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PY" dirty="0"/>
              <a:t>Gases de efecto invernadero </a:t>
            </a:r>
            <a:r>
              <a:rPr lang="es-PY" dirty="0" err="1"/>
              <a:t>antropógenos</a:t>
            </a:r>
            <a:r>
              <a:rPr lang="es-PY" dirty="0" smtClean="0"/>
              <a:t>:</a:t>
            </a:r>
            <a:endParaRPr lang="es-PY" dirty="0"/>
          </a:p>
        </p:txBody>
      </p:sp>
      <p:sp>
        <p:nvSpPr>
          <p:cNvPr id="3" name="2 Marcador de contenido"/>
          <p:cNvSpPr>
            <a:spLocks noGrp="1"/>
          </p:cNvSpPr>
          <p:nvPr>
            <p:ph idx="1"/>
          </p:nvPr>
        </p:nvSpPr>
        <p:spPr/>
        <p:txBody>
          <a:bodyPr>
            <a:normAutofit fontScale="92500" lnSpcReduction="20000"/>
          </a:bodyPr>
          <a:lstStyle/>
          <a:p>
            <a:pPr lvl="0"/>
            <a:r>
              <a:rPr lang="es-PY" dirty="0" err="1" smtClean="0"/>
              <a:t>Halocarbonos</a:t>
            </a:r>
            <a:r>
              <a:rPr lang="es-PY" dirty="0" smtClean="0"/>
              <a:t> </a:t>
            </a:r>
            <a:r>
              <a:rPr lang="es-PY" dirty="0"/>
              <a:t>(CFC), utilizados originalmente en refrigeración, propulsores en latas de aerosoles, fabricación de espuma, etc.</a:t>
            </a:r>
          </a:p>
          <a:p>
            <a:pPr lvl="0"/>
            <a:r>
              <a:rPr lang="es-PY" dirty="0" err="1"/>
              <a:t>Hexafluoruro</a:t>
            </a:r>
            <a:r>
              <a:rPr lang="es-PY" dirty="0"/>
              <a:t> de azufre (SF</a:t>
            </a:r>
            <a:r>
              <a:rPr lang="es-PY" baseline="-25000" dirty="0"/>
              <a:t>6</a:t>
            </a:r>
            <a:r>
              <a:rPr lang="es-PY" dirty="0"/>
              <a:t>), se usa como aislante en transformadores, en siderúrgicas, en medicina.</a:t>
            </a:r>
          </a:p>
          <a:p>
            <a:pPr lvl="0"/>
            <a:r>
              <a:rPr lang="es-PY" dirty="0" err="1"/>
              <a:t>Hidrofluorocarbonos</a:t>
            </a:r>
            <a:r>
              <a:rPr lang="es-PY" dirty="0"/>
              <a:t> (HFC), también usados como refrigerantes, </a:t>
            </a:r>
            <a:r>
              <a:rPr lang="es-PY" dirty="0" err="1"/>
              <a:t>propelentes</a:t>
            </a:r>
            <a:r>
              <a:rPr lang="es-PY" dirty="0"/>
              <a:t> y solventes de limpieza.</a:t>
            </a:r>
          </a:p>
          <a:p>
            <a:pPr lvl="0"/>
            <a:r>
              <a:rPr lang="es-PY" dirty="0" err="1"/>
              <a:t>Perfluorocarbonos</a:t>
            </a:r>
            <a:r>
              <a:rPr lang="es-PY" dirty="0"/>
              <a:t> (PFC), usos en medicina, refrigeración, limpieza y extintores.</a:t>
            </a:r>
          </a:p>
          <a:p>
            <a:endParaRPr lang="es-PY" dirty="0"/>
          </a:p>
        </p:txBody>
      </p:sp>
    </p:spTree>
    <p:extLst>
      <p:ext uri="{BB962C8B-B14F-4D97-AF65-F5344CB8AC3E}">
        <p14:creationId xmlns:p14="http://schemas.microsoft.com/office/powerpoint/2010/main" val="1513835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s-PY" dirty="0" smtClean="0"/>
              <a:t>La ciencia del Cambio Climático</a:t>
            </a:r>
            <a:endParaRPr lang="es-PY" dirty="0"/>
          </a:p>
        </p:txBody>
      </p:sp>
      <p:sp>
        <p:nvSpPr>
          <p:cNvPr id="3" name="2 Marcador de contenido"/>
          <p:cNvSpPr>
            <a:spLocks noGrp="1"/>
          </p:cNvSpPr>
          <p:nvPr>
            <p:ph idx="1"/>
          </p:nvPr>
        </p:nvSpPr>
        <p:spPr/>
        <p:txBody>
          <a:bodyPr>
            <a:normAutofit fontScale="85000" lnSpcReduction="10000"/>
          </a:bodyPr>
          <a:lstStyle/>
          <a:p>
            <a:pPr marL="0" indent="0">
              <a:buNone/>
            </a:pPr>
            <a:r>
              <a:rPr lang="es-PY" dirty="0" smtClean="0"/>
              <a:t>Los sistemas humanos interactúan con los sistemas naturales de la Tierra: la interacción del ser humano con el medio natural esta provocando cambios acelerados no solo en los estilos de vida, sino que también en los componentes del clima, como consecuencia de un patrón de producción y consumo que esta emitiendo gases a la atmósfera como nunca antes en nuestra historia. Estos gases están produciendo un calentamiento acelerado de la Tierra y son consecuencia de nuestras necesidades de energía, transporte, alimentación, comunicación y entretenimiento.</a:t>
            </a:r>
          </a:p>
          <a:p>
            <a:pPr marL="0" indent="0">
              <a:buNone/>
            </a:pPr>
            <a:r>
              <a:rPr lang="es-PY" sz="1900" dirty="0" smtClean="0"/>
              <a:t>Fuente (1)</a:t>
            </a:r>
            <a:endParaRPr lang="es-PY" sz="1900" dirty="0"/>
          </a:p>
        </p:txBody>
      </p:sp>
    </p:spTree>
    <p:extLst>
      <p:ext uri="{BB962C8B-B14F-4D97-AF65-F5344CB8AC3E}">
        <p14:creationId xmlns:p14="http://schemas.microsoft.com/office/powerpoint/2010/main" val="1687058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s-PY" dirty="0" smtClean="0"/>
              <a:t>Objetivos</a:t>
            </a:r>
            <a:endParaRPr lang="es-PY" dirty="0"/>
          </a:p>
        </p:txBody>
      </p:sp>
      <p:sp>
        <p:nvSpPr>
          <p:cNvPr id="3" name="2 Marcador de contenido"/>
          <p:cNvSpPr>
            <a:spLocks noGrp="1"/>
          </p:cNvSpPr>
          <p:nvPr>
            <p:ph idx="1"/>
          </p:nvPr>
        </p:nvSpPr>
        <p:spPr/>
        <p:txBody>
          <a:bodyPr>
            <a:normAutofit fontScale="92500" lnSpcReduction="20000"/>
          </a:bodyPr>
          <a:lstStyle/>
          <a:p>
            <a:pPr marL="0" indent="0">
              <a:buNone/>
            </a:pPr>
            <a:r>
              <a:rPr lang="es-PY" dirty="0" smtClean="0"/>
              <a:t>Al finalizar esta lección, </a:t>
            </a:r>
            <a:r>
              <a:rPr lang="es-PY" smtClean="0"/>
              <a:t>las personas participantes </a:t>
            </a:r>
            <a:r>
              <a:rPr lang="es-PY" dirty="0" smtClean="0"/>
              <a:t>podrán:</a:t>
            </a:r>
          </a:p>
          <a:p>
            <a:r>
              <a:rPr lang="es-PY" dirty="0" smtClean="0"/>
              <a:t>Diferenciar los conceptos de clima y tiempo</a:t>
            </a:r>
          </a:p>
          <a:p>
            <a:r>
              <a:rPr lang="es-PY" dirty="0"/>
              <a:t>Definir el efecto </a:t>
            </a:r>
            <a:r>
              <a:rPr lang="es-PY" dirty="0" smtClean="0"/>
              <a:t>invernadero</a:t>
            </a:r>
          </a:p>
          <a:p>
            <a:pPr lvl="0"/>
            <a:r>
              <a:rPr lang="es-PY" dirty="0"/>
              <a:t>Definir el Cambio Climático, sus causas y efectos, de qué manera específica afecta a las comunidades, en especial a la región donde viven y con ejemplos locales</a:t>
            </a:r>
          </a:p>
          <a:p>
            <a:pPr lvl="0"/>
            <a:r>
              <a:rPr lang="es-PY" dirty="0"/>
              <a:t>Identificar acciones específicas, en lo posible regionales o locales para reducir nuestras emisiones de gases de efecto invernadero.</a:t>
            </a:r>
          </a:p>
        </p:txBody>
      </p:sp>
    </p:spTree>
    <p:extLst>
      <p:ext uri="{BB962C8B-B14F-4D97-AF65-F5344CB8AC3E}">
        <p14:creationId xmlns:p14="http://schemas.microsoft.com/office/powerpoint/2010/main" val="200942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s-PY" dirty="0" smtClean="0"/>
              <a:t>¿Qué es el Cambio </a:t>
            </a:r>
            <a:r>
              <a:rPr lang="es-PY" dirty="0"/>
              <a:t>C</a:t>
            </a:r>
            <a:r>
              <a:rPr lang="es-PY" dirty="0" smtClean="0"/>
              <a:t>limático?</a:t>
            </a:r>
            <a:endParaRPr lang="es-PY" dirty="0"/>
          </a:p>
        </p:txBody>
      </p:sp>
      <p:sp>
        <p:nvSpPr>
          <p:cNvPr id="3" name="2 Marcador de contenido"/>
          <p:cNvSpPr>
            <a:spLocks noGrp="1"/>
          </p:cNvSpPr>
          <p:nvPr>
            <p:ph idx="1"/>
          </p:nvPr>
        </p:nvSpPr>
        <p:spPr>
          <a:xfrm>
            <a:off x="457200" y="2143397"/>
            <a:ext cx="8229600" cy="4525963"/>
          </a:xfrm>
        </p:spPr>
        <p:txBody>
          <a:bodyPr>
            <a:normAutofit/>
          </a:bodyPr>
          <a:lstStyle/>
          <a:p>
            <a:pPr marL="0" indent="0">
              <a:buNone/>
            </a:pPr>
            <a:r>
              <a:rPr lang="es-PY" dirty="0" smtClean="0"/>
              <a:t>Variación </a:t>
            </a:r>
            <a:r>
              <a:rPr lang="es-PY" dirty="0"/>
              <a:t>del estado del clima, identificable (por ejemplo, mediante pruebas estadísticas) en las variaciones del valor medio o en la variabilidad de sus propiedades, que persiste durante largos períodos de tiempo, generalmente decenios o períodos más largos. </a:t>
            </a:r>
            <a:endParaRPr lang="es-PY" sz="2600" dirty="0" smtClean="0"/>
          </a:p>
          <a:p>
            <a:pPr marL="0" indent="0">
              <a:buNone/>
            </a:pPr>
            <a:r>
              <a:rPr lang="es-PY" sz="2600" dirty="0" smtClean="0"/>
              <a:t>Fuente (2)</a:t>
            </a:r>
            <a:endParaRPr lang="es-PY" sz="2600" dirty="0"/>
          </a:p>
        </p:txBody>
      </p:sp>
    </p:spTree>
    <p:extLst>
      <p:ext uri="{BB962C8B-B14F-4D97-AF65-F5344CB8AC3E}">
        <p14:creationId xmlns:p14="http://schemas.microsoft.com/office/powerpoint/2010/main" val="1676554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PY" dirty="0" smtClean="0"/>
              <a:t>El Cambio Climático es el…</a:t>
            </a:r>
            <a:endParaRPr lang="es-PY" dirty="0"/>
          </a:p>
        </p:txBody>
      </p:sp>
      <p:sp>
        <p:nvSpPr>
          <p:cNvPr id="3" name="2 Marcador de contenido"/>
          <p:cNvSpPr>
            <a:spLocks noGrp="1"/>
          </p:cNvSpPr>
          <p:nvPr>
            <p:ph idx="1"/>
          </p:nvPr>
        </p:nvSpPr>
        <p:spPr>
          <a:xfrm>
            <a:off x="457200" y="2319336"/>
            <a:ext cx="8229600" cy="4525963"/>
          </a:xfrm>
        </p:spPr>
        <p:txBody>
          <a:bodyPr>
            <a:normAutofit/>
          </a:bodyPr>
          <a:lstStyle/>
          <a:p>
            <a:pPr marL="0" indent="0">
              <a:buNone/>
            </a:pPr>
            <a:r>
              <a:rPr lang="es-PY" dirty="0" smtClean="0"/>
              <a:t>“cambio </a:t>
            </a:r>
            <a:r>
              <a:rPr lang="es-PY" dirty="0"/>
              <a:t>de clima atribuido directa o indirectamente a la actividad humana que altera la composición de la atmósfera global y que se suma a la variabilidad natural del clima observada durante períodos de tiempo comparables</a:t>
            </a:r>
            <a:r>
              <a:rPr lang="es-PY" dirty="0" smtClean="0"/>
              <a:t>”.</a:t>
            </a:r>
          </a:p>
          <a:p>
            <a:pPr marL="0" indent="0">
              <a:buNone/>
            </a:pPr>
            <a:r>
              <a:rPr lang="es-PY" sz="2000" dirty="0" smtClean="0"/>
              <a:t>Artículo 1 de La </a:t>
            </a:r>
            <a:r>
              <a:rPr lang="es-PY" sz="2000" dirty="0"/>
              <a:t>Convención Marco de las Naciones Unidas sobre el Cambio Climático (CMNUCC</a:t>
            </a:r>
            <a:r>
              <a:rPr lang="es-PY" sz="2000" dirty="0" smtClean="0"/>
              <a:t>)</a:t>
            </a:r>
            <a:endParaRPr lang="es-PY" sz="2000" dirty="0"/>
          </a:p>
        </p:txBody>
      </p:sp>
    </p:spTree>
    <p:extLst>
      <p:ext uri="{BB962C8B-B14F-4D97-AF65-F5344CB8AC3E}">
        <p14:creationId xmlns:p14="http://schemas.microsoft.com/office/powerpoint/2010/main" val="1027761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PY" dirty="0"/>
              <a:t>El cambio climático puede </a:t>
            </a:r>
            <a:r>
              <a:rPr lang="es-PY" dirty="0" smtClean="0"/>
              <a:t>deberse…</a:t>
            </a:r>
            <a:endParaRPr lang="es-PY" dirty="0"/>
          </a:p>
        </p:txBody>
      </p:sp>
      <p:sp>
        <p:nvSpPr>
          <p:cNvPr id="3" name="2 Marcador de contenido"/>
          <p:cNvSpPr>
            <a:spLocks noGrp="1"/>
          </p:cNvSpPr>
          <p:nvPr>
            <p:ph idx="1"/>
          </p:nvPr>
        </p:nvSpPr>
        <p:spPr/>
        <p:txBody>
          <a:bodyPr>
            <a:normAutofit/>
          </a:bodyPr>
          <a:lstStyle/>
          <a:p>
            <a:pPr>
              <a:buFontTx/>
              <a:buChar char="-"/>
            </a:pPr>
            <a:r>
              <a:rPr lang="es-PY" dirty="0" smtClean="0"/>
              <a:t>A </a:t>
            </a:r>
            <a:r>
              <a:rPr lang="es-PY" dirty="0"/>
              <a:t>procesos internos naturales o a forzamientos externos tales como modulaciones de los ciclos solares, erupciones volcánicas o </a:t>
            </a:r>
            <a:endParaRPr lang="es-PY" dirty="0" smtClean="0"/>
          </a:p>
          <a:p>
            <a:pPr>
              <a:buFontTx/>
              <a:buChar char="-"/>
            </a:pPr>
            <a:r>
              <a:rPr lang="es-PY" dirty="0" smtClean="0"/>
              <a:t>A cambios </a:t>
            </a:r>
            <a:r>
              <a:rPr lang="es-PY" dirty="0" err="1"/>
              <a:t>antropógenos</a:t>
            </a:r>
            <a:r>
              <a:rPr lang="es-PY" dirty="0"/>
              <a:t> persistentes de la composición de la atmósfera o del uso del suelo</a:t>
            </a:r>
            <a:r>
              <a:rPr lang="es-PY" dirty="0" smtClean="0"/>
              <a:t>.</a:t>
            </a:r>
            <a:endParaRPr lang="es-PY" dirty="0"/>
          </a:p>
        </p:txBody>
      </p:sp>
    </p:spTree>
    <p:extLst>
      <p:ext uri="{BB962C8B-B14F-4D97-AF65-F5344CB8AC3E}">
        <p14:creationId xmlns:p14="http://schemas.microsoft.com/office/powerpoint/2010/main" val="197015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s-PY" dirty="0" smtClean="0"/>
              <a:t>Causas del Cambio Climático</a:t>
            </a:r>
            <a:endParaRPr lang="es-PY" dirty="0"/>
          </a:p>
        </p:txBody>
      </p:sp>
      <p:sp>
        <p:nvSpPr>
          <p:cNvPr id="3" name="2 Marcador de contenido"/>
          <p:cNvSpPr>
            <a:spLocks noGrp="1"/>
          </p:cNvSpPr>
          <p:nvPr>
            <p:ph idx="1"/>
          </p:nvPr>
        </p:nvSpPr>
        <p:spPr/>
        <p:txBody>
          <a:bodyPr/>
          <a:lstStyle/>
          <a:p>
            <a:pPr marL="0" indent="0">
              <a:buNone/>
            </a:pPr>
            <a:r>
              <a:rPr lang="es-PY" dirty="0" smtClean="0"/>
              <a:t>Aumento de los gases de efecto invernadero (GEI) debido a las actividades humanas:</a:t>
            </a:r>
          </a:p>
          <a:p>
            <a:r>
              <a:rPr lang="es-PY" dirty="0" smtClean="0"/>
              <a:t>Uso de combustibles fósiles (petróleo, carbón mineral, gas natural)</a:t>
            </a:r>
          </a:p>
          <a:p>
            <a:r>
              <a:rPr lang="es-PY" dirty="0" smtClean="0"/>
              <a:t>Actividades industriales.</a:t>
            </a:r>
          </a:p>
          <a:p>
            <a:r>
              <a:rPr lang="es-PY" dirty="0" smtClean="0"/>
              <a:t>Deforestación y degradación de biomasa.</a:t>
            </a:r>
          </a:p>
          <a:p>
            <a:r>
              <a:rPr lang="es-PY" dirty="0" smtClean="0"/>
              <a:t>Degradación de suelos agrícolas.</a:t>
            </a:r>
          </a:p>
          <a:p>
            <a:endParaRPr lang="es-PY" dirty="0" smtClean="0"/>
          </a:p>
          <a:p>
            <a:endParaRPr lang="es-PY" dirty="0" smtClean="0"/>
          </a:p>
          <a:p>
            <a:endParaRPr lang="es-PY" dirty="0"/>
          </a:p>
        </p:txBody>
      </p:sp>
    </p:spTree>
    <p:extLst>
      <p:ext uri="{BB962C8B-B14F-4D97-AF65-F5344CB8AC3E}">
        <p14:creationId xmlns:p14="http://schemas.microsoft.com/office/powerpoint/2010/main" val="1638337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743" t="32451" r="9748" b="18228"/>
          <a:stretch/>
        </p:blipFill>
        <p:spPr>
          <a:xfrm>
            <a:off x="179512" y="1434075"/>
            <a:ext cx="8856984" cy="3867134"/>
          </a:xfrm>
          <a:prstGeom prst="rect">
            <a:avLst/>
          </a:prstGeom>
        </p:spPr>
      </p:pic>
      <p:sp>
        <p:nvSpPr>
          <p:cNvPr id="5" name="1 Título"/>
          <p:cNvSpPr>
            <a:spLocks noGrp="1"/>
          </p:cNvSpPr>
          <p:nvPr>
            <p:ph type="title"/>
          </p:nvPr>
        </p:nvSpPr>
        <p:spPr>
          <a:xfrm>
            <a:off x="457200" y="274638"/>
            <a:ext cx="8229600" cy="1143000"/>
          </a:xfrm>
        </p:spPr>
        <p:txBody>
          <a:bodyPr>
            <a:normAutofit fontScale="90000"/>
          </a:bodyPr>
          <a:lstStyle/>
          <a:p>
            <a:r>
              <a:rPr lang="es-PY" dirty="0" smtClean="0"/>
              <a:t>Principales fuentes de GEI en el mundo</a:t>
            </a:r>
            <a:endParaRPr lang="es-PY" dirty="0"/>
          </a:p>
        </p:txBody>
      </p:sp>
      <p:sp>
        <p:nvSpPr>
          <p:cNvPr id="6" name="2 CuadroTexto"/>
          <p:cNvSpPr txBox="1"/>
          <p:nvPr/>
        </p:nvSpPr>
        <p:spPr>
          <a:xfrm>
            <a:off x="251520" y="6488668"/>
            <a:ext cx="1187624" cy="369332"/>
          </a:xfrm>
          <a:prstGeom prst="rect">
            <a:avLst/>
          </a:prstGeom>
          <a:noFill/>
        </p:spPr>
        <p:txBody>
          <a:bodyPr wrap="square" rtlCol="0">
            <a:spAutoFit/>
          </a:bodyPr>
          <a:lstStyle/>
          <a:p>
            <a:r>
              <a:rPr lang="es-PY" dirty="0" smtClean="0"/>
              <a:t>Fuente (5)</a:t>
            </a:r>
            <a:endParaRPr lang="es-PY" dirty="0"/>
          </a:p>
        </p:txBody>
      </p:sp>
    </p:spTree>
    <p:extLst>
      <p:ext uri="{BB962C8B-B14F-4D97-AF65-F5344CB8AC3E}">
        <p14:creationId xmlns:p14="http://schemas.microsoft.com/office/powerpoint/2010/main" val="3060265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743" t="32451" r="9748" b="18228"/>
          <a:stretch/>
        </p:blipFill>
        <p:spPr>
          <a:xfrm>
            <a:off x="179512" y="1434075"/>
            <a:ext cx="8856984" cy="3867134"/>
          </a:xfrm>
          <a:prstGeom prst="rect">
            <a:avLst/>
          </a:prstGeom>
        </p:spPr>
      </p:pic>
      <p:sp>
        <p:nvSpPr>
          <p:cNvPr id="5" name="1 Título"/>
          <p:cNvSpPr>
            <a:spLocks noGrp="1"/>
          </p:cNvSpPr>
          <p:nvPr>
            <p:ph type="title"/>
          </p:nvPr>
        </p:nvSpPr>
        <p:spPr>
          <a:xfrm>
            <a:off x="457200" y="274638"/>
            <a:ext cx="8229600" cy="1143000"/>
          </a:xfrm>
        </p:spPr>
        <p:txBody>
          <a:bodyPr>
            <a:normAutofit fontScale="90000"/>
          </a:bodyPr>
          <a:lstStyle/>
          <a:p>
            <a:r>
              <a:rPr lang="es-PY" dirty="0" smtClean="0"/>
              <a:t>Principales fuentes de GEI en Paraguay</a:t>
            </a:r>
            <a:endParaRPr lang="es-PY" dirty="0"/>
          </a:p>
        </p:txBody>
      </p:sp>
      <p:sp>
        <p:nvSpPr>
          <p:cNvPr id="3" name="CuadroTexto 2"/>
          <p:cNvSpPr txBox="1"/>
          <p:nvPr/>
        </p:nvSpPr>
        <p:spPr>
          <a:xfrm>
            <a:off x="611560" y="1988840"/>
            <a:ext cx="1008112" cy="657364"/>
          </a:xfrm>
          <a:prstGeom prst="rect">
            <a:avLst/>
          </a:prstGeom>
          <a:solidFill>
            <a:schemeClr val="bg1">
              <a:lumMod val="65000"/>
            </a:schemeClr>
          </a:solidFill>
        </p:spPr>
        <p:txBody>
          <a:bodyPr wrap="square" rtlCol="0">
            <a:spAutoFit/>
          </a:bodyPr>
          <a:lstStyle/>
          <a:p>
            <a:pPr algn="ctr"/>
            <a:r>
              <a:rPr lang="es-PY" b="1" dirty="0" smtClean="0"/>
              <a:t>UTCUTS</a:t>
            </a:r>
          </a:p>
          <a:p>
            <a:pPr algn="ctr"/>
            <a:r>
              <a:rPr lang="es-PY" b="1" dirty="0" smtClean="0"/>
              <a:t>31%</a:t>
            </a:r>
            <a:endParaRPr lang="es-PY" b="1" dirty="0"/>
          </a:p>
        </p:txBody>
      </p:sp>
      <p:sp>
        <p:nvSpPr>
          <p:cNvPr id="6" name="CuadroTexto 5"/>
          <p:cNvSpPr txBox="1"/>
          <p:nvPr/>
        </p:nvSpPr>
        <p:spPr>
          <a:xfrm>
            <a:off x="1979712" y="2276872"/>
            <a:ext cx="864096" cy="369332"/>
          </a:xfrm>
          <a:prstGeom prst="rect">
            <a:avLst/>
          </a:prstGeom>
          <a:solidFill>
            <a:schemeClr val="bg1">
              <a:lumMod val="75000"/>
            </a:schemeClr>
          </a:solidFill>
        </p:spPr>
        <p:txBody>
          <a:bodyPr wrap="square" rtlCol="0">
            <a:spAutoFit/>
          </a:bodyPr>
          <a:lstStyle/>
          <a:p>
            <a:pPr algn="ctr"/>
            <a:r>
              <a:rPr lang="es-PY" b="1" dirty="0" smtClean="0"/>
              <a:t>53%</a:t>
            </a:r>
            <a:endParaRPr lang="es-PY" b="1" dirty="0"/>
          </a:p>
        </p:txBody>
      </p:sp>
      <p:sp>
        <p:nvSpPr>
          <p:cNvPr id="7" name="CuadroTexto 6"/>
          <p:cNvSpPr txBox="1"/>
          <p:nvPr/>
        </p:nvSpPr>
        <p:spPr>
          <a:xfrm>
            <a:off x="3851920" y="1988840"/>
            <a:ext cx="4608512" cy="646331"/>
          </a:xfrm>
          <a:prstGeom prst="rect">
            <a:avLst/>
          </a:prstGeom>
          <a:solidFill>
            <a:schemeClr val="bg1">
              <a:lumMod val="85000"/>
            </a:schemeClr>
          </a:solidFill>
        </p:spPr>
        <p:txBody>
          <a:bodyPr wrap="square" rtlCol="0">
            <a:spAutoFit/>
          </a:bodyPr>
          <a:lstStyle/>
          <a:p>
            <a:r>
              <a:rPr lang="es-PY" b="1" dirty="0" smtClean="0"/>
              <a:t>IPPU 2%   Residuos 2%    Energía 12%</a:t>
            </a:r>
          </a:p>
          <a:p>
            <a:endParaRPr lang="es-PY" b="1" dirty="0"/>
          </a:p>
        </p:txBody>
      </p:sp>
      <p:sp>
        <p:nvSpPr>
          <p:cNvPr id="8" name="2 CuadroTexto"/>
          <p:cNvSpPr txBox="1"/>
          <p:nvPr/>
        </p:nvSpPr>
        <p:spPr>
          <a:xfrm>
            <a:off x="251520" y="6488668"/>
            <a:ext cx="2088232" cy="369332"/>
          </a:xfrm>
          <a:prstGeom prst="rect">
            <a:avLst/>
          </a:prstGeom>
          <a:noFill/>
        </p:spPr>
        <p:txBody>
          <a:bodyPr wrap="square" rtlCol="0">
            <a:spAutoFit/>
          </a:bodyPr>
          <a:lstStyle/>
          <a:p>
            <a:r>
              <a:rPr lang="es-PY" dirty="0" smtClean="0"/>
              <a:t>Fuentes (4) (5) (14)</a:t>
            </a:r>
            <a:endParaRPr lang="es-PY" dirty="0"/>
          </a:p>
        </p:txBody>
      </p:sp>
      <p:sp>
        <p:nvSpPr>
          <p:cNvPr id="9" name="CuadroTexto 8"/>
          <p:cNvSpPr txBox="1"/>
          <p:nvPr/>
        </p:nvSpPr>
        <p:spPr>
          <a:xfrm>
            <a:off x="4788024" y="5301209"/>
            <a:ext cx="4248472" cy="1477328"/>
          </a:xfrm>
          <a:prstGeom prst="rect">
            <a:avLst/>
          </a:prstGeom>
          <a:noFill/>
        </p:spPr>
        <p:txBody>
          <a:bodyPr wrap="square" rtlCol="0">
            <a:spAutoFit/>
          </a:bodyPr>
          <a:lstStyle/>
          <a:p>
            <a:r>
              <a:rPr lang="es-PY" dirty="0" smtClean="0"/>
              <a:t>UTCUTS: Uso de la Tierra, Cambio de Uso de la Tierra y Silvicultura </a:t>
            </a:r>
          </a:p>
          <a:p>
            <a:endParaRPr lang="es-PY" dirty="0"/>
          </a:p>
          <a:p>
            <a:r>
              <a:rPr lang="es-PY" dirty="0" smtClean="0"/>
              <a:t>IPPU: Procesos Industriales y Uso de Productos</a:t>
            </a:r>
            <a:endParaRPr lang="es-PY" dirty="0"/>
          </a:p>
        </p:txBody>
      </p:sp>
    </p:spTree>
    <p:extLst>
      <p:ext uri="{BB962C8B-B14F-4D97-AF65-F5344CB8AC3E}">
        <p14:creationId xmlns:p14="http://schemas.microsoft.com/office/powerpoint/2010/main" val="26748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s-PY" dirty="0" smtClean="0"/>
              <a:t>Efectos del </a:t>
            </a:r>
            <a:r>
              <a:rPr lang="es-PY" dirty="0"/>
              <a:t>C</a:t>
            </a:r>
            <a:r>
              <a:rPr lang="es-PY" dirty="0" smtClean="0"/>
              <a:t>ambio climático</a:t>
            </a:r>
            <a:endParaRPr lang="es-PY" dirty="0"/>
          </a:p>
        </p:txBody>
      </p:sp>
      <p:sp>
        <p:nvSpPr>
          <p:cNvPr id="3" name="2 Marcador de contenido"/>
          <p:cNvSpPr>
            <a:spLocks noGrp="1"/>
          </p:cNvSpPr>
          <p:nvPr>
            <p:ph idx="1"/>
          </p:nvPr>
        </p:nvSpPr>
        <p:spPr/>
        <p:txBody>
          <a:bodyPr>
            <a:normAutofit/>
          </a:bodyPr>
          <a:lstStyle/>
          <a:p>
            <a:pPr marL="0" indent="0">
              <a:buNone/>
            </a:pPr>
            <a:r>
              <a:rPr lang="es-PY" dirty="0" smtClean="0"/>
              <a:t>¿Qué ocurre con el aumento del efecto invernadero?</a:t>
            </a:r>
          </a:p>
          <a:p>
            <a:pPr>
              <a:buFontTx/>
              <a:buChar char="-"/>
            </a:pPr>
            <a:r>
              <a:rPr lang="es-PY" dirty="0" smtClean="0"/>
              <a:t>El hielo de los glaciares se derrite.</a:t>
            </a:r>
          </a:p>
          <a:p>
            <a:pPr>
              <a:buFontTx/>
              <a:buChar char="-"/>
            </a:pPr>
            <a:r>
              <a:rPr lang="es-PY" dirty="0" smtClean="0"/>
              <a:t>Lluvias y sequías extremas.</a:t>
            </a:r>
          </a:p>
          <a:p>
            <a:pPr>
              <a:buFontTx/>
              <a:buChar char="-"/>
            </a:pPr>
            <a:r>
              <a:rPr lang="es-PY" dirty="0" smtClean="0"/>
              <a:t>Alteraciones de la biodiversidad.</a:t>
            </a:r>
          </a:p>
          <a:p>
            <a:pPr>
              <a:buFontTx/>
              <a:buChar char="-"/>
            </a:pPr>
            <a:r>
              <a:rPr lang="es-PY" dirty="0" smtClean="0"/>
              <a:t>Aumento de las enfermedades.</a:t>
            </a:r>
          </a:p>
          <a:p>
            <a:pPr>
              <a:buFontTx/>
              <a:buChar char="-"/>
            </a:pPr>
            <a:endParaRPr lang="es-PY" dirty="0"/>
          </a:p>
          <a:p>
            <a:pPr marL="0" indent="0">
              <a:buNone/>
            </a:pPr>
            <a:r>
              <a:rPr lang="es-PY" sz="2000" dirty="0" smtClean="0"/>
              <a:t>Fuente (3)</a:t>
            </a:r>
            <a:endParaRPr lang="es-PY" sz="2000" dirty="0"/>
          </a:p>
        </p:txBody>
      </p:sp>
    </p:spTree>
    <p:extLst>
      <p:ext uri="{BB962C8B-B14F-4D97-AF65-F5344CB8AC3E}">
        <p14:creationId xmlns:p14="http://schemas.microsoft.com/office/powerpoint/2010/main" val="3929130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864" t="17784" r="12201" b="6580"/>
          <a:stretch/>
        </p:blipFill>
        <p:spPr>
          <a:xfrm>
            <a:off x="323528" y="766397"/>
            <a:ext cx="8568952" cy="5443806"/>
          </a:xfrm>
          <a:prstGeom prst="rect">
            <a:avLst/>
          </a:prstGeom>
        </p:spPr>
      </p:pic>
      <p:sp>
        <p:nvSpPr>
          <p:cNvPr id="3" name="CuadroTexto 2"/>
          <p:cNvSpPr txBox="1"/>
          <p:nvPr/>
        </p:nvSpPr>
        <p:spPr>
          <a:xfrm>
            <a:off x="611560" y="6453336"/>
            <a:ext cx="1224136" cy="369332"/>
          </a:xfrm>
          <a:prstGeom prst="rect">
            <a:avLst/>
          </a:prstGeom>
          <a:noFill/>
        </p:spPr>
        <p:txBody>
          <a:bodyPr wrap="square" rtlCol="0">
            <a:spAutoFit/>
          </a:bodyPr>
          <a:lstStyle/>
          <a:p>
            <a:r>
              <a:rPr lang="es-PY" dirty="0" smtClean="0"/>
              <a:t>Fuente (4)</a:t>
            </a:r>
            <a:endParaRPr lang="es-PY" dirty="0"/>
          </a:p>
        </p:txBody>
      </p:sp>
    </p:spTree>
    <p:extLst>
      <p:ext uri="{BB962C8B-B14F-4D97-AF65-F5344CB8AC3E}">
        <p14:creationId xmlns:p14="http://schemas.microsoft.com/office/powerpoint/2010/main" val="3008073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6"/>
          </a:lnRef>
          <a:fillRef idx="3">
            <a:schemeClr val="accent6"/>
          </a:fillRef>
          <a:effectRef idx="3">
            <a:schemeClr val="accent6"/>
          </a:effectRef>
          <a:fontRef idx="minor">
            <a:schemeClr val="lt1"/>
          </a:fontRef>
        </p:style>
        <p:txBody>
          <a:bodyPr>
            <a:normAutofit fontScale="90000"/>
          </a:bodyPr>
          <a:lstStyle/>
          <a:p>
            <a:r>
              <a:rPr lang="es-PY" dirty="0" smtClean="0"/>
              <a:t>Efectos del Cambio Climático en Paraguay</a:t>
            </a:r>
            <a:endParaRPr lang="es-PY" dirty="0"/>
          </a:p>
        </p:txBody>
      </p:sp>
      <p:sp>
        <p:nvSpPr>
          <p:cNvPr id="3" name="2 Marcador de contenido"/>
          <p:cNvSpPr>
            <a:spLocks noGrp="1"/>
          </p:cNvSpPr>
          <p:nvPr>
            <p:ph idx="1"/>
          </p:nvPr>
        </p:nvSpPr>
        <p:spPr>
          <a:xfrm>
            <a:off x="457200" y="1927373"/>
            <a:ext cx="8229600" cy="4525963"/>
          </a:xfrm>
        </p:spPr>
        <p:txBody>
          <a:bodyPr/>
          <a:lstStyle/>
          <a:p>
            <a:pPr lvl="0"/>
            <a:r>
              <a:rPr lang="es-PY" dirty="0"/>
              <a:t>F</a:t>
            </a:r>
            <a:r>
              <a:rPr lang="es-PY" dirty="0" smtClean="0"/>
              <a:t>enómenos climáticos extremos: inundaciones</a:t>
            </a:r>
            <a:r>
              <a:rPr lang="es-PY" dirty="0"/>
              <a:t>, </a:t>
            </a:r>
            <a:r>
              <a:rPr lang="es-PY" dirty="0" smtClean="0"/>
              <a:t>sequías.</a:t>
            </a:r>
            <a:endParaRPr lang="es-PY" dirty="0"/>
          </a:p>
          <a:p>
            <a:pPr lvl="0"/>
            <a:r>
              <a:rPr lang="es-PY" dirty="0"/>
              <a:t>O</a:t>
            </a:r>
            <a:r>
              <a:rPr lang="es-PY" dirty="0" smtClean="0"/>
              <a:t>leadas </a:t>
            </a:r>
            <a:r>
              <a:rPr lang="es-PY" dirty="0"/>
              <a:t>de calor que afectan a la salud de la población, sus medios de subsistencia, el desempeño económico, el medioambiente y la disponibilidad de recursos naturales</a:t>
            </a:r>
            <a:r>
              <a:rPr lang="es-PY" dirty="0" smtClean="0"/>
              <a:t>.</a:t>
            </a:r>
            <a:r>
              <a:rPr lang="es-PY" dirty="0"/>
              <a:t> </a:t>
            </a:r>
          </a:p>
          <a:p>
            <a:endParaRPr lang="es-PY" dirty="0"/>
          </a:p>
        </p:txBody>
      </p:sp>
    </p:spTree>
    <p:extLst>
      <p:ext uri="{BB962C8B-B14F-4D97-AF65-F5344CB8AC3E}">
        <p14:creationId xmlns:p14="http://schemas.microsoft.com/office/powerpoint/2010/main" val="2313394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9763" t="19185" r="1963" b="13582"/>
          <a:stretch/>
        </p:blipFill>
        <p:spPr>
          <a:xfrm>
            <a:off x="467544" y="692696"/>
            <a:ext cx="8352928" cy="5418117"/>
          </a:xfrm>
          <a:prstGeom prst="rect">
            <a:avLst/>
          </a:prstGeom>
        </p:spPr>
      </p:pic>
      <p:sp>
        <p:nvSpPr>
          <p:cNvPr id="3" name="CuadroTexto 2"/>
          <p:cNvSpPr txBox="1"/>
          <p:nvPr/>
        </p:nvSpPr>
        <p:spPr>
          <a:xfrm>
            <a:off x="899592" y="1340768"/>
            <a:ext cx="1872208" cy="646331"/>
          </a:xfrm>
          <a:prstGeom prst="rect">
            <a:avLst/>
          </a:prstGeom>
          <a:solidFill>
            <a:schemeClr val="accent3">
              <a:lumMod val="60000"/>
              <a:lumOff val="40000"/>
            </a:schemeClr>
          </a:solidFill>
        </p:spPr>
        <p:txBody>
          <a:bodyPr wrap="square" rtlCol="0">
            <a:spAutoFit/>
          </a:bodyPr>
          <a:lstStyle/>
          <a:p>
            <a:r>
              <a:rPr lang="es-PY" dirty="0" smtClean="0"/>
              <a:t>Efectos del Cambio Climático</a:t>
            </a:r>
            <a:endParaRPr lang="es-PY" dirty="0"/>
          </a:p>
        </p:txBody>
      </p:sp>
      <p:sp>
        <p:nvSpPr>
          <p:cNvPr id="4" name="2 CuadroTexto"/>
          <p:cNvSpPr txBox="1"/>
          <p:nvPr/>
        </p:nvSpPr>
        <p:spPr>
          <a:xfrm>
            <a:off x="251520" y="6488668"/>
            <a:ext cx="1187624" cy="369332"/>
          </a:xfrm>
          <a:prstGeom prst="rect">
            <a:avLst/>
          </a:prstGeom>
          <a:noFill/>
        </p:spPr>
        <p:txBody>
          <a:bodyPr wrap="square" rtlCol="0">
            <a:spAutoFit/>
          </a:bodyPr>
          <a:lstStyle/>
          <a:p>
            <a:r>
              <a:rPr lang="es-PY" dirty="0" smtClean="0"/>
              <a:t>Fuente (5)</a:t>
            </a:r>
            <a:endParaRPr lang="es-PY" dirty="0"/>
          </a:p>
        </p:txBody>
      </p:sp>
    </p:spTree>
    <p:extLst>
      <p:ext uri="{BB962C8B-B14F-4D97-AF65-F5344CB8AC3E}">
        <p14:creationId xmlns:p14="http://schemas.microsoft.com/office/powerpoint/2010/main" val="377851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483568"/>
          </a:xfrm>
        </p:spPr>
        <p:style>
          <a:lnRef idx="0">
            <a:schemeClr val="accent6"/>
          </a:lnRef>
          <a:fillRef idx="3">
            <a:schemeClr val="accent6"/>
          </a:fillRef>
          <a:effectRef idx="3">
            <a:schemeClr val="accent6"/>
          </a:effectRef>
          <a:fontRef idx="minor">
            <a:schemeClr val="lt1"/>
          </a:fontRef>
        </p:style>
        <p:txBody>
          <a:bodyPr>
            <a:normAutofit/>
          </a:bodyPr>
          <a:lstStyle/>
          <a:p>
            <a:pPr lvl="0">
              <a:spcBef>
                <a:spcPct val="20000"/>
              </a:spcBef>
            </a:pPr>
            <a:r>
              <a:rPr lang="es-PY" dirty="0" smtClean="0"/>
              <a:t>El Clima y el Tiempo</a:t>
            </a:r>
            <a:r>
              <a:rPr lang="es-PY" sz="2200" dirty="0">
                <a:solidFill>
                  <a:prstClr val="black"/>
                </a:solidFill>
              </a:rPr>
              <a:t/>
            </a:r>
            <a:br>
              <a:rPr lang="es-PY" sz="2200" dirty="0">
                <a:solidFill>
                  <a:prstClr val="black"/>
                </a:solidFill>
              </a:rPr>
            </a:br>
            <a:r>
              <a:rPr lang="es-PY" sz="2700" dirty="0" smtClean="0">
                <a:solidFill>
                  <a:schemeClr val="bg1"/>
                </a:solidFill>
                <a:ea typeface="+mn-ea"/>
                <a:cs typeface="+mn-cs"/>
              </a:rPr>
              <a:t>Conceptos diferentes pero relacionados entre </a:t>
            </a:r>
            <a:r>
              <a:rPr lang="es-PY" sz="2700" dirty="0" smtClean="0">
                <a:solidFill>
                  <a:schemeClr val="bg1"/>
                </a:solidFill>
              </a:rPr>
              <a:t>sí</a:t>
            </a:r>
            <a:endParaRPr lang="es-PY" dirty="0">
              <a:solidFill>
                <a:schemeClr val="bg1"/>
              </a:solidFill>
            </a:endParaRPr>
          </a:p>
        </p:txBody>
      </p:sp>
      <p:sp>
        <p:nvSpPr>
          <p:cNvPr id="3" name="2 Marcador de contenido"/>
          <p:cNvSpPr>
            <a:spLocks noGrp="1"/>
          </p:cNvSpPr>
          <p:nvPr>
            <p:ph idx="1"/>
          </p:nvPr>
        </p:nvSpPr>
        <p:spPr>
          <a:xfrm>
            <a:off x="570384" y="2160152"/>
            <a:ext cx="8003232" cy="4525963"/>
          </a:xfr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0" indent="0">
              <a:buNone/>
            </a:pPr>
            <a:r>
              <a:rPr lang="es-PY" sz="4700" dirty="0"/>
              <a:t>T</a:t>
            </a:r>
            <a:r>
              <a:rPr lang="es-PY" sz="4700" dirty="0" smtClean="0"/>
              <a:t>iempo</a:t>
            </a:r>
            <a:r>
              <a:rPr lang="es-PY" dirty="0" smtClean="0"/>
              <a:t> es el estado de la atmósfera en un determinado día, semana o mes. Se caracteriza por la humedad, la temperatura, la presión, las precipitaciones, nubosidad en un determinado lugar y momento.</a:t>
            </a:r>
          </a:p>
          <a:p>
            <a:pPr marL="0" indent="0">
              <a:buNone/>
            </a:pPr>
            <a:endParaRPr lang="es-PY" dirty="0" smtClean="0"/>
          </a:p>
          <a:p>
            <a:pPr marL="0" indent="0">
              <a:buNone/>
            </a:pPr>
            <a:r>
              <a:rPr lang="es-PY" dirty="0"/>
              <a:t>E</a:t>
            </a:r>
            <a:r>
              <a:rPr lang="es-PY" dirty="0" smtClean="0"/>
              <a:t>l </a:t>
            </a:r>
            <a:r>
              <a:rPr lang="es-PY" sz="4700" dirty="0"/>
              <a:t>C</a:t>
            </a:r>
            <a:r>
              <a:rPr lang="es-PY" sz="4700" dirty="0" smtClean="0"/>
              <a:t>lima</a:t>
            </a:r>
            <a:r>
              <a:rPr lang="es-PY" dirty="0" smtClean="0"/>
              <a:t> es el conjunto de fenómenos meteorológicos que caracterizan el estado medio de la atmosfera en una región del planeta, como temperaturas medias, precipitaciones medias, vientos dominantes, etc.</a:t>
            </a:r>
          </a:p>
          <a:p>
            <a:pPr marL="0" indent="0">
              <a:buNone/>
            </a:pPr>
            <a:r>
              <a:rPr lang="es-PY" sz="2100" dirty="0">
                <a:solidFill>
                  <a:schemeClr val="bg1"/>
                </a:solidFill>
              </a:rPr>
              <a:t>Fuente (1)</a:t>
            </a:r>
          </a:p>
          <a:p>
            <a:pPr marL="0" indent="0">
              <a:buNone/>
            </a:pPr>
            <a:endParaRPr lang="es-PY" dirty="0" smtClean="0"/>
          </a:p>
          <a:p>
            <a:pPr marL="0" indent="0">
              <a:buNone/>
            </a:pPr>
            <a:endParaRPr lang="es-PY" dirty="0" smtClean="0"/>
          </a:p>
        </p:txBody>
      </p:sp>
    </p:spTree>
    <p:extLst>
      <p:ext uri="{BB962C8B-B14F-4D97-AF65-F5344CB8AC3E}">
        <p14:creationId xmlns:p14="http://schemas.microsoft.com/office/powerpoint/2010/main" val="6122334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7638" t="13583" r="2750" b="14983"/>
          <a:stretch/>
        </p:blipFill>
        <p:spPr>
          <a:xfrm>
            <a:off x="683567" y="404664"/>
            <a:ext cx="7649789" cy="6192688"/>
          </a:xfrm>
          <a:prstGeom prst="rect">
            <a:avLst/>
          </a:prstGeom>
        </p:spPr>
      </p:pic>
      <p:sp>
        <p:nvSpPr>
          <p:cNvPr id="3" name="CuadroTexto 2"/>
          <p:cNvSpPr txBox="1"/>
          <p:nvPr/>
        </p:nvSpPr>
        <p:spPr>
          <a:xfrm>
            <a:off x="6300192" y="1052736"/>
            <a:ext cx="1872208" cy="646331"/>
          </a:xfrm>
          <a:prstGeom prst="rect">
            <a:avLst/>
          </a:prstGeom>
          <a:solidFill>
            <a:schemeClr val="accent3">
              <a:lumMod val="60000"/>
              <a:lumOff val="40000"/>
            </a:schemeClr>
          </a:solidFill>
        </p:spPr>
        <p:txBody>
          <a:bodyPr wrap="square" rtlCol="0">
            <a:spAutoFit/>
          </a:bodyPr>
          <a:lstStyle/>
          <a:p>
            <a:r>
              <a:rPr lang="es-PY" dirty="0" smtClean="0"/>
              <a:t>Efectos del Cambio Climático</a:t>
            </a:r>
            <a:endParaRPr lang="es-PY" dirty="0"/>
          </a:p>
        </p:txBody>
      </p:sp>
      <p:sp>
        <p:nvSpPr>
          <p:cNvPr id="4" name="2 CuadroTexto"/>
          <p:cNvSpPr txBox="1"/>
          <p:nvPr/>
        </p:nvSpPr>
        <p:spPr>
          <a:xfrm>
            <a:off x="251520" y="6488668"/>
            <a:ext cx="1187624" cy="369332"/>
          </a:xfrm>
          <a:prstGeom prst="rect">
            <a:avLst/>
          </a:prstGeom>
          <a:noFill/>
        </p:spPr>
        <p:txBody>
          <a:bodyPr wrap="square" rtlCol="0">
            <a:spAutoFit/>
          </a:bodyPr>
          <a:lstStyle/>
          <a:p>
            <a:r>
              <a:rPr lang="es-PY" dirty="0" smtClean="0"/>
              <a:t>Fuente (5)</a:t>
            </a:r>
            <a:endParaRPr lang="es-PY" dirty="0"/>
          </a:p>
        </p:txBody>
      </p:sp>
    </p:spTree>
    <p:extLst>
      <p:ext uri="{BB962C8B-B14F-4D97-AF65-F5344CB8AC3E}">
        <p14:creationId xmlns:p14="http://schemas.microsoft.com/office/powerpoint/2010/main" val="741349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inundaciones paraguay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48681"/>
            <a:ext cx="400179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inundaciones paraguay 2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704272"/>
            <a:ext cx="4010495" cy="3009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inundaciones paraguay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548680"/>
            <a:ext cx="4003722" cy="26642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inundaciones paraguay 2019"/>
          <p:cNvPicPr>
            <a:picLocks noChangeAspect="1" noChangeArrowheads="1"/>
          </p:cNvPicPr>
          <p:nvPr/>
        </p:nvPicPr>
        <p:blipFill rotWithShape="1">
          <a:blip r:embed="rId5">
            <a:extLst>
              <a:ext uri="{28A0092B-C50C-407E-A947-70E740481C1C}">
                <a14:useLocalDpi xmlns:a14="http://schemas.microsoft.com/office/drawing/2010/main" val="0"/>
              </a:ext>
            </a:extLst>
          </a:blip>
          <a:srcRect l="12070" t="-1" r="-397" b="-195"/>
          <a:stretch/>
        </p:blipFill>
        <p:spPr bwMode="auto">
          <a:xfrm>
            <a:off x="4922804" y="3704272"/>
            <a:ext cx="4044238" cy="26050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7380312" y="6431283"/>
            <a:ext cx="1619672" cy="369332"/>
          </a:xfrm>
          <a:prstGeom prst="rect">
            <a:avLst/>
          </a:prstGeom>
          <a:noFill/>
        </p:spPr>
        <p:txBody>
          <a:bodyPr wrap="square" rtlCol="0">
            <a:spAutoFit/>
          </a:bodyPr>
          <a:lstStyle/>
          <a:p>
            <a:r>
              <a:rPr lang="es-PY" dirty="0" smtClean="0"/>
              <a:t>Fuente (7, 8, 9)</a:t>
            </a:r>
            <a:endParaRPr lang="es-PY" dirty="0"/>
          </a:p>
        </p:txBody>
      </p:sp>
      <p:sp>
        <p:nvSpPr>
          <p:cNvPr id="2" name="CuadroTexto 1"/>
          <p:cNvSpPr txBox="1"/>
          <p:nvPr/>
        </p:nvSpPr>
        <p:spPr>
          <a:xfrm>
            <a:off x="2987824" y="3142709"/>
            <a:ext cx="316835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PY" sz="3600" dirty="0" smtClean="0"/>
              <a:t>INUNDACIONES</a:t>
            </a:r>
            <a:endParaRPr lang="es-PY" sz="3600" dirty="0"/>
          </a:p>
        </p:txBody>
      </p:sp>
    </p:spTree>
    <p:extLst>
      <p:ext uri="{BB962C8B-B14F-4D97-AF65-F5344CB8AC3E}">
        <p14:creationId xmlns:p14="http://schemas.microsoft.com/office/powerpoint/2010/main" val="515155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sequia en paragu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476672"/>
            <a:ext cx="4149031"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equia en paragu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2656"/>
            <a:ext cx="3960440" cy="26282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sequia en paragu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816178"/>
            <a:ext cx="3933006" cy="26954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fao.org/fileadmin/user_upload/AGRO_Noticias/img/seqioaParagua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7" y="3645024"/>
            <a:ext cx="3816425" cy="28623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sequia en paragu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2209297"/>
            <a:ext cx="3726176" cy="2187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876256" y="6431283"/>
            <a:ext cx="2123728" cy="369332"/>
          </a:xfrm>
          <a:prstGeom prst="rect">
            <a:avLst/>
          </a:prstGeom>
          <a:noFill/>
        </p:spPr>
        <p:txBody>
          <a:bodyPr wrap="square" rtlCol="0">
            <a:spAutoFit/>
          </a:bodyPr>
          <a:lstStyle/>
          <a:p>
            <a:r>
              <a:rPr lang="es-PY" dirty="0" smtClean="0"/>
              <a:t>Fuente (10 - 13)</a:t>
            </a:r>
            <a:endParaRPr lang="es-PY" dirty="0"/>
          </a:p>
        </p:txBody>
      </p:sp>
      <p:sp>
        <p:nvSpPr>
          <p:cNvPr id="8" name="CuadroTexto 7"/>
          <p:cNvSpPr txBox="1"/>
          <p:nvPr/>
        </p:nvSpPr>
        <p:spPr>
          <a:xfrm>
            <a:off x="1331640" y="2996952"/>
            <a:ext cx="18002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PY" sz="3600" dirty="0" smtClean="0"/>
              <a:t>SEQUÍA</a:t>
            </a:r>
            <a:endParaRPr lang="es-PY" sz="3600" dirty="0"/>
          </a:p>
        </p:txBody>
      </p:sp>
    </p:spTree>
    <p:extLst>
      <p:ext uri="{BB962C8B-B14F-4D97-AF65-F5344CB8AC3E}">
        <p14:creationId xmlns:p14="http://schemas.microsoft.com/office/powerpoint/2010/main" val="1384266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s-PY" dirty="0" smtClean="0"/>
              <a:t>Cambio Climático, Stress y Violencia</a:t>
            </a:r>
            <a:endParaRPr lang="es-PY" dirty="0"/>
          </a:p>
        </p:txBody>
      </p:sp>
      <p:sp>
        <p:nvSpPr>
          <p:cNvPr id="3" name="Marcador de contenido 2"/>
          <p:cNvSpPr>
            <a:spLocks noGrp="1"/>
          </p:cNvSpPr>
          <p:nvPr>
            <p:ph idx="1"/>
          </p:nvPr>
        </p:nvSpPr>
        <p:spPr/>
        <p:txBody>
          <a:bodyPr/>
          <a:lstStyle/>
          <a:p>
            <a:pPr marL="0" indent="0">
              <a:buNone/>
            </a:pPr>
            <a:r>
              <a:rPr lang="es-PY" dirty="0"/>
              <a:t>En las épocas de escasez de </a:t>
            </a:r>
            <a:r>
              <a:rPr lang="es-PY" dirty="0" smtClean="0"/>
              <a:t>agua y </a:t>
            </a:r>
            <a:r>
              <a:rPr lang="es-PY" dirty="0"/>
              <a:t>alimentos en lugares de sequía o extremo </a:t>
            </a:r>
            <a:r>
              <a:rPr lang="es-PY" dirty="0" smtClean="0"/>
              <a:t>calor, aumentan </a:t>
            </a:r>
            <a:r>
              <a:rPr lang="es-PY" dirty="0"/>
              <a:t>los casos de </a:t>
            </a:r>
            <a:r>
              <a:rPr lang="es-PY" b="1" dirty="0"/>
              <a:t>violencia doméstica</a:t>
            </a:r>
            <a:r>
              <a:rPr lang="es-PY" dirty="0"/>
              <a:t>, </a:t>
            </a:r>
            <a:r>
              <a:rPr lang="es-PY" dirty="0" smtClean="0"/>
              <a:t>especialmente hacia </a:t>
            </a:r>
            <a:r>
              <a:rPr lang="es-PY" dirty="0"/>
              <a:t>las </a:t>
            </a:r>
            <a:r>
              <a:rPr lang="es-PY" dirty="0" smtClean="0"/>
              <a:t>personas que </a:t>
            </a:r>
            <a:r>
              <a:rPr lang="es-PY" dirty="0"/>
              <a:t>no </a:t>
            </a:r>
            <a:r>
              <a:rPr lang="es-PY" dirty="0" smtClean="0"/>
              <a:t>cuentan </a:t>
            </a:r>
            <a:r>
              <a:rPr lang="es-PY" dirty="0"/>
              <a:t>con </a:t>
            </a:r>
            <a:r>
              <a:rPr lang="es-PY" dirty="0" smtClean="0"/>
              <a:t>ingresos económicos. Esto debido a </a:t>
            </a:r>
            <a:r>
              <a:rPr lang="es-PY" dirty="0"/>
              <a:t>la mayor irritabilidad que se genera por situaciones no </a:t>
            </a:r>
            <a:r>
              <a:rPr lang="es-PY" dirty="0" smtClean="0"/>
              <a:t>deseadas (stress).</a:t>
            </a:r>
            <a:endParaRPr lang="es-PY" dirty="0"/>
          </a:p>
        </p:txBody>
      </p:sp>
      <p:sp>
        <p:nvSpPr>
          <p:cNvPr id="4" name="CuadroTexto 3"/>
          <p:cNvSpPr txBox="1"/>
          <p:nvPr/>
        </p:nvSpPr>
        <p:spPr>
          <a:xfrm>
            <a:off x="6876256" y="6431283"/>
            <a:ext cx="2123728" cy="369332"/>
          </a:xfrm>
          <a:prstGeom prst="rect">
            <a:avLst/>
          </a:prstGeom>
          <a:noFill/>
        </p:spPr>
        <p:txBody>
          <a:bodyPr wrap="square" rtlCol="0">
            <a:spAutoFit/>
          </a:bodyPr>
          <a:lstStyle/>
          <a:p>
            <a:r>
              <a:rPr lang="es-PY" dirty="0" smtClean="0"/>
              <a:t>Fuente (15)</a:t>
            </a:r>
            <a:endParaRPr lang="es-PY" dirty="0"/>
          </a:p>
        </p:txBody>
      </p:sp>
    </p:spTree>
    <p:extLst>
      <p:ext uri="{BB962C8B-B14F-4D97-AF65-F5344CB8AC3E}">
        <p14:creationId xmlns:p14="http://schemas.microsoft.com/office/powerpoint/2010/main" val="1666233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474241"/>
            <a:ext cx="7772400" cy="3242791"/>
          </a:xfrm>
        </p:spPr>
        <p:style>
          <a:lnRef idx="0">
            <a:schemeClr val="accent3"/>
          </a:lnRef>
          <a:fillRef idx="3">
            <a:schemeClr val="accent3"/>
          </a:fillRef>
          <a:effectRef idx="3">
            <a:schemeClr val="accent3"/>
          </a:effectRef>
          <a:fontRef idx="minor">
            <a:schemeClr val="lt1"/>
          </a:fontRef>
        </p:style>
        <p:txBody>
          <a:bodyPr>
            <a:normAutofit/>
          </a:bodyPr>
          <a:lstStyle/>
          <a:p>
            <a:r>
              <a:rPr lang="es-PY" sz="6000" i="1" dirty="0" smtClean="0"/>
              <a:t>¡Muchas gracias!</a:t>
            </a:r>
            <a:endParaRPr lang="es-PY" sz="6000" i="1" dirty="0"/>
          </a:p>
        </p:txBody>
      </p:sp>
      <p:pic>
        <p:nvPicPr>
          <p:cNvPr id="3" name="Imagen 2"/>
          <p:cNvPicPr>
            <a:picLocks noChangeAspect="1"/>
          </p:cNvPicPr>
          <p:nvPr/>
        </p:nvPicPr>
        <p:blipFill>
          <a:blip r:embed="rId2"/>
          <a:stretch>
            <a:fillRect/>
          </a:stretch>
        </p:blipFill>
        <p:spPr>
          <a:xfrm>
            <a:off x="7487778" y="6229631"/>
            <a:ext cx="1044662" cy="360040"/>
          </a:xfrm>
          <a:prstGeom prst="rect">
            <a:avLst/>
          </a:prstGeom>
        </p:spPr>
      </p:pic>
      <p:pic>
        <p:nvPicPr>
          <p:cNvPr id="4" name="Imagen 3"/>
          <p:cNvPicPr>
            <a:picLocks noChangeAspect="1"/>
          </p:cNvPicPr>
          <p:nvPr/>
        </p:nvPicPr>
        <p:blipFill>
          <a:blip r:embed="rId3"/>
          <a:stretch>
            <a:fillRect/>
          </a:stretch>
        </p:blipFill>
        <p:spPr>
          <a:xfrm>
            <a:off x="681953" y="5298505"/>
            <a:ext cx="2500685" cy="829276"/>
          </a:xfrm>
          <a:prstGeom prst="rect">
            <a:avLst/>
          </a:prstGeom>
        </p:spPr>
      </p:pic>
      <p:pic>
        <p:nvPicPr>
          <p:cNvPr id="5" name="Imagen 4"/>
          <p:cNvPicPr>
            <a:picLocks noChangeAspect="1"/>
          </p:cNvPicPr>
          <p:nvPr/>
        </p:nvPicPr>
        <p:blipFill rotWithShape="1">
          <a:blip r:embed="rId4"/>
          <a:srcRect l="8051" t="24845" r="5797" b="22288"/>
          <a:stretch/>
        </p:blipFill>
        <p:spPr>
          <a:xfrm>
            <a:off x="3995936" y="5389107"/>
            <a:ext cx="2592288" cy="648072"/>
          </a:xfrm>
          <a:prstGeom prst="rect">
            <a:avLst/>
          </a:prstGeom>
        </p:spPr>
      </p:pic>
      <p:pic>
        <p:nvPicPr>
          <p:cNvPr id="6" name="Imagen 5"/>
          <p:cNvPicPr>
            <a:picLocks noChangeAspect="1"/>
          </p:cNvPicPr>
          <p:nvPr/>
        </p:nvPicPr>
        <p:blipFill>
          <a:blip r:embed="rId5"/>
          <a:stretch>
            <a:fillRect/>
          </a:stretch>
        </p:blipFill>
        <p:spPr>
          <a:xfrm>
            <a:off x="7404298" y="5205627"/>
            <a:ext cx="1128142" cy="895351"/>
          </a:xfrm>
          <a:prstGeom prst="rect">
            <a:avLst/>
          </a:prstGeom>
        </p:spPr>
      </p:pic>
      <p:pic>
        <p:nvPicPr>
          <p:cNvPr id="7" name="Imagen 6"/>
          <p:cNvPicPr>
            <a:picLocks noChangeAspect="1"/>
          </p:cNvPicPr>
          <p:nvPr/>
        </p:nvPicPr>
        <p:blipFill>
          <a:blip r:embed="rId6"/>
          <a:stretch>
            <a:fillRect/>
          </a:stretch>
        </p:blipFill>
        <p:spPr>
          <a:xfrm>
            <a:off x="808873" y="6114378"/>
            <a:ext cx="2034935" cy="554982"/>
          </a:xfrm>
          <a:prstGeom prst="rect">
            <a:avLst/>
          </a:prstGeom>
        </p:spPr>
      </p:pic>
      <p:pic>
        <p:nvPicPr>
          <p:cNvPr id="8" name="Imagen 7"/>
          <p:cNvPicPr>
            <a:picLocks noChangeAspect="1"/>
          </p:cNvPicPr>
          <p:nvPr/>
        </p:nvPicPr>
        <p:blipFill>
          <a:blip r:embed="rId7"/>
          <a:stretch>
            <a:fillRect/>
          </a:stretch>
        </p:blipFill>
        <p:spPr>
          <a:xfrm>
            <a:off x="3995936" y="6021288"/>
            <a:ext cx="2243353" cy="568383"/>
          </a:xfrm>
          <a:prstGeom prst="rect">
            <a:avLst/>
          </a:prstGeom>
        </p:spPr>
      </p:pic>
      <p:sp>
        <p:nvSpPr>
          <p:cNvPr id="9" name="CuadroTexto 8"/>
          <p:cNvSpPr txBox="1"/>
          <p:nvPr/>
        </p:nvSpPr>
        <p:spPr>
          <a:xfrm>
            <a:off x="2177025" y="3787102"/>
            <a:ext cx="4627223" cy="1754326"/>
          </a:xfrm>
          <a:prstGeom prst="rect">
            <a:avLst/>
          </a:prstGeom>
          <a:noFill/>
        </p:spPr>
        <p:txBody>
          <a:bodyPr wrap="square" rtlCol="0">
            <a:spAutoFit/>
          </a:bodyPr>
          <a:lstStyle/>
          <a:p>
            <a:pPr algn="ctr"/>
            <a:r>
              <a:rPr lang="es-PY" i="1" dirty="0" smtClean="0"/>
              <a:t>Más información en:</a:t>
            </a:r>
          </a:p>
          <a:p>
            <a:pPr algn="ctr"/>
            <a:r>
              <a:rPr lang="es-PY" dirty="0" smtClean="0"/>
              <a:t>MADES </a:t>
            </a:r>
            <a:r>
              <a:rPr lang="es-PY" dirty="0">
                <a:hlinkClick r:id="rId8"/>
              </a:rPr>
              <a:t>http://www.mades.gov.py/</a:t>
            </a:r>
            <a:endParaRPr lang="es-PY" dirty="0" smtClean="0"/>
          </a:p>
          <a:p>
            <a:pPr algn="ctr"/>
            <a:r>
              <a:rPr lang="es-PY" dirty="0" smtClean="0"/>
              <a:t>STP </a:t>
            </a:r>
            <a:r>
              <a:rPr lang="es-PY" dirty="0">
                <a:hlinkClick r:id="rId9"/>
              </a:rPr>
              <a:t>http://</a:t>
            </a:r>
            <a:r>
              <a:rPr lang="es-PY" dirty="0" smtClean="0">
                <a:hlinkClick r:id="rId9"/>
              </a:rPr>
              <a:t>www.stp.gov.py</a:t>
            </a:r>
            <a:r>
              <a:rPr lang="es-PY" dirty="0" smtClean="0"/>
              <a:t>/</a:t>
            </a:r>
          </a:p>
          <a:p>
            <a:pPr algn="ctr"/>
            <a:r>
              <a:rPr lang="es-PY" dirty="0" smtClean="0"/>
              <a:t>MAG </a:t>
            </a:r>
            <a:r>
              <a:rPr lang="es-PY" dirty="0">
                <a:hlinkClick r:id="rId10"/>
              </a:rPr>
              <a:t>http://www.mag.gov.py/</a:t>
            </a:r>
            <a:endParaRPr lang="es-PY" dirty="0" smtClean="0"/>
          </a:p>
          <a:p>
            <a:pPr algn="ctr"/>
            <a:r>
              <a:rPr lang="es-PY" dirty="0" smtClean="0"/>
              <a:t>SEN </a:t>
            </a:r>
            <a:r>
              <a:rPr lang="es-PY" dirty="0">
                <a:hlinkClick r:id="rId11"/>
              </a:rPr>
              <a:t>http://www.sen.gov.py/</a:t>
            </a:r>
            <a:endParaRPr lang="es-PY" dirty="0" smtClean="0"/>
          </a:p>
          <a:p>
            <a:pPr algn="ctr"/>
            <a:endParaRPr lang="es-PY" dirty="0"/>
          </a:p>
        </p:txBody>
      </p:sp>
    </p:spTree>
    <p:extLst>
      <p:ext uri="{BB962C8B-B14F-4D97-AF65-F5344CB8AC3E}">
        <p14:creationId xmlns:p14="http://schemas.microsoft.com/office/powerpoint/2010/main" val="28550320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620688"/>
            <a:ext cx="4248472" cy="646331"/>
          </a:xfrm>
          <a:prstGeom prst="rect">
            <a:avLst/>
          </a:prstGeom>
          <a:noFill/>
        </p:spPr>
        <p:txBody>
          <a:bodyPr wrap="square" rtlCol="0">
            <a:spAutoFit/>
          </a:bodyPr>
          <a:lstStyle/>
          <a:p>
            <a:r>
              <a:rPr lang="es-PY" sz="3600" dirty="0" smtClean="0"/>
              <a:t>Bibliografía</a:t>
            </a:r>
            <a:endParaRPr lang="es-PY" sz="3600" dirty="0"/>
          </a:p>
        </p:txBody>
      </p:sp>
      <p:sp>
        <p:nvSpPr>
          <p:cNvPr id="3" name="2 CuadroTexto"/>
          <p:cNvSpPr txBox="1"/>
          <p:nvPr/>
        </p:nvSpPr>
        <p:spPr>
          <a:xfrm>
            <a:off x="611560" y="1620664"/>
            <a:ext cx="8352928" cy="4616648"/>
          </a:xfrm>
          <a:prstGeom prst="rect">
            <a:avLst/>
          </a:prstGeom>
          <a:noFill/>
        </p:spPr>
        <p:txBody>
          <a:bodyPr wrap="square" rtlCol="0">
            <a:spAutoFit/>
          </a:bodyPr>
          <a:lstStyle/>
          <a:p>
            <a:r>
              <a:rPr lang="es-PY" sz="1400" dirty="0" smtClean="0"/>
              <a:t>1- Guía de Apoyo Docente en Cambio Climático 2012. Chile</a:t>
            </a:r>
          </a:p>
          <a:p>
            <a:r>
              <a:rPr lang="es-PY" sz="1400" dirty="0" smtClean="0"/>
              <a:t>2- </a:t>
            </a:r>
            <a:r>
              <a:rPr lang="es-PY" sz="1400" dirty="0"/>
              <a:t>IPCC, 2013: Glosario [</a:t>
            </a:r>
            <a:r>
              <a:rPr lang="es-PY" sz="1400" dirty="0" err="1"/>
              <a:t>Planton</a:t>
            </a:r>
            <a:r>
              <a:rPr lang="es-PY" sz="1400" dirty="0"/>
              <a:t>, S. (ed.)]. En: Cambio Climático 2013</a:t>
            </a:r>
            <a:r>
              <a:rPr lang="es-PY" sz="1400" dirty="0" smtClean="0"/>
              <a:t>.</a:t>
            </a:r>
          </a:p>
          <a:p>
            <a:r>
              <a:rPr lang="es-PY" sz="1400" dirty="0" smtClean="0"/>
              <a:t>3- Cartilla  </a:t>
            </a:r>
            <a:r>
              <a:rPr lang="es-PY" sz="1400" dirty="0" err="1"/>
              <a:t>Nro</a:t>
            </a:r>
            <a:r>
              <a:rPr lang="es-PY" sz="1400" dirty="0"/>
              <a:t> 1. Cambio Climático. Programa ONU REDD +. PNUD, FAO, INFONA, PNUMA, FAPI, </a:t>
            </a:r>
            <a:r>
              <a:rPr lang="es-PY" sz="1400" dirty="0" smtClean="0"/>
              <a:t>SEAM</a:t>
            </a:r>
          </a:p>
          <a:p>
            <a:r>
              <a:rPr lang="es-PY" sz="1400" dirty="0" smtClean="0"/>
              <a:t>4- SEAM</a:t>
            </a:r>
            <a:r>
              <a:rPr lang="es-PY" sz="1400" dirty="0"/>
              <a:t>, </a:t>
            </a:r>
            <a:r>
              <a:rPr lang="es-PY" sz="1400" dirty="0" smtClean="0"/>
              <a:t>2016. Guía para la elaboración de planes locales de adaptación ante el Cambio Climático. </a:t>
            </a:r>
          </a:p>
          <a:p>
            <a:r>
              <a:rPr lang="es-PY" sz="1400" dirty="0" smtClean="0"/>
              <a:t>5- WWF</a:t>
            </a:r>
            <a:r>
              <a:rPr lang="es-PY" sz="1400" dirty="0"/>
              <a:t>. 2015. El Cambio Climático, los bosques y las medidas para reducir las emisiones provenientes de la deforestación</a:t>
            </a:r>
            <a:r>
              <a:rPr lang="es-PY" sz="1400" dirty="0" smtClean="0"/>
              <a:t>.</a:t>
            </a:r>
          </a:p>
          <a:p>
            <a:r>
              <a:rPr lang="es-PY" sz="1400" dirty="0" smtClean="0"/>
              <a:t>6- </a:t>
            </a:r>
            <a:r>
              <a:rPr lang="es-PY" sz="1400" dirty="0"/>
              <a:t>SEAM/PNUD/FMAM. 2017. Tercera Comunicación Nacional de Paraguay a la Convención Marco de las Naciones Unidas sobre el Cambio Climático</a:t>
            </a:r>
            <a:r>
              <a:rPr lang="es-PY" sz="1400" dirty="0" smtClean="0"/>
              <a:t>.</a:t>
            </a:r>
          </a:p>
          <a:p>
            <a:r>
              <a:rPr lang="es-PY" sz="1400" dirty="0" smtClean="0"/>
              <a:t>7-Prensa Latina, 2019.</a:t>
            </a:r>
            <a:r>
              <a:rPr lang="es-PY" sz="1400" dirty="0" smtClean="0">
                <a:hlinkClick r:id="rId2"/>
              </a:rPr>
              <a:t>https</a:t>
            </a:r>
            <a:r>
              <a:rPr lang="es-PY" sz="1400" dirty="0">
                <a:hlinkClick r:id="rId2"/>
              </a:rPr>
              <a:t>://</a:t>
            </a:r>
            <a:r>
              <a:rPr lang="es-PY" sz="1400" dirty="0" smtClean="0">
                <a:hlinkClick r:id="rId2"/>
              </a:rPr>
              <a:t>www.prensalatina.cu/index.php?o=rn&amp;id=270153&amp;SEO= inundaciones-en-paraguay-provocan-la-mayor-crisis-en-medio-siglo</a:t>
            </a:r>
            <a:endParaRPr lang="es-PY" sz="1400" dirty="0" smtClean="0"/>
          </a:p>
          <a:p>
            <a:r>
              <a:rPr lang="es-PY" sz="1400" dirty="0" smtClean="0"/>
              <a:t>8- Última Hora, 2019 </a:t>
            </a:r>
            <a:r>
              <a:rPr lang="es-PY" sz="1400" dirty="0">
                <a:hlinkClick r:id="rId3"/>
              </a:rPr>
              <a:t>https://www.ultimahora.com/pilar-queda-motobombas-y-aguas-amenazan-sobrepasar-muro-n2818585.html</a:t>
            </a:r>
            <a:endParaRPr lang="es-PY" sz="1400" dirty="0"/>
          </a:p>
          <a:p>
            <a:r>
              <a:rPr lang="es-PY" sz="1400" dirty="0" smtClean="0"/>
              <a:t>9- El Tiempo, 2019 </a:t>
            </a:r>
            <a:r>
              <a:rPr lang="es-PY" sz="1400" dirty="0">
                <a:hlinkClick r:id="rId4"/>
              </a:rPr>
              <a:t>https://eltiempo.com.ve/tag/emergencia</a:t>
            </a:r>
            <a:r>
              <a:rPr lang="es-PY" sz="1400" dirty="0" smtClean="0">
                <a:hlinkClick r:id="rId4"/>
              </a:rPr>
              <a:t>/</a:t>
            </a:r>
            <a:endParaRPr lang="es-PY" sz="1400" dirty="0" smtClean="0"/>
          </a:p>
          <a:p>
            <a:r>
              <a:rPr lang="es-PY" sz="1400" dirty="0" smtClean="0"/>
              <a:t>10- Paraguay.com </a:t>
            </a:r>
            <a:r>
              <a:rPr lang="es-PY" sz="1400" dirty="0" smtClean="0">
                <a:hlinkClick r:id="rId5"/>
              </a:rPr>
              <a:t>http</a:t>
            </a:r>
            <a:r>
              <a:rPr lang="es-PY" sz="1400" dirty="0">
                <a:hlinkClick r:id="rId5"/>
              </a:rPr>
              <a:t>://</a:t>
            </a:r>
            <a:r>
              <a:rPr lang="es-PY" sz="1400" dirty="0" smtClean="0">
                <a:hlinkClick r:id="rId5"/>
              </a:rPr>
              <a:t>www.paraguay.com/nacionales/preocupante-sequia-en-el-chaco-170225</a:t>
            </a:r>
            <a:endParaRPr lang="es-PY" sz="1400" dirty="0" smtClean="0"/>
          </a:p>
          <a:p>
            <a:r>
              <a:rPr lang="es-PY" sz="1400" dirty="0" smtClean="0"/>
              <a:t>11- Toda Noticia, 2018 </a:t>
            </a:r>
            <a:r>
              <a:rPr lang="es-PY" sz="1400" dirty="0">
                <a:hlinkClick r:id="rId6"/>
              </a:rPr>
              <a:t>http://www.todanoticia.com/68172/emergencia-ambiental-peor-sequia-rio</a:t>
            </a:r>
            <a:r>
              <a:rPr lang="es-PY" sz="1400" dirty="0" smtClean="0">
                <a:hlinkClick r:id="rId6"/>
              </a:rPr>
              <a:t>/</a:t>
            </a:r>
            <a:endParaRPr lang="es-PY" sz="1400" dirty="0" smtClean="0"/>
          </a:p>
          <a:p>
            <a:r>
              <a:rPr lang="es-PY" sz="1400" dirty="0" smtClean="0"/>
              <a:t>12- FAO, 2012 </a:t>
            </a:r>
            <a:r>
              <a:rPr lang="es-PY" sz="1400" dirty="0">
                <a:hlinkClick r:id="rId7"/>
              </a:rPr>
              <a:t>http://www.fao.org/in-action/agronoticias/detail/es/c/509070</a:t>
            </a:r>
            <a:r>
              <a:rPr lang="es-PY" sz="1400" dirty="0" smtClean="0">
                <a:hlinkClick r:id="rId7"/>
              </a:rPr>
              <a:t>/</a:t>
            </a:r>
            <a:endParaRPr lang="es-PY" sz="1400" dirty="0" smtClean="0"/>
          </a:p>
          <a:p>
            <a:r>
              <a:rPr lang="es-PY" sz="1400" dirty="0" smtClean="0"/>
              <a:t>13- </a:t>
            </a:r>
            <a:r>
              <a:rPr lang="es-PY" sz="1400" dirty="0" err="1" smtClean="0"/>
              <a:t>Carligonca</a:t>
            </a:r>
            <a:r>
              <a:rPr lang="es-PY" sz="1400" dirty="0" smtClean="0"/>
              <a:t>, 2010</a:t>
            </a:r>
            <a:r>
              <a:rPr lang="es-PY" sz="1400" dirty="0" smtClean="0">
                <a:hlinkClick r:id="rId8"/>
              </a:rPr>
              <a:t>https</a:t>
            </a:r>
            <a:r>
              <a:rPr lang="es-PY" sz="1400" dirty="0">
                <a:hlinkClick r:id="rId8"/>
              </a:rPr>
              <a:t>://carligonca.wordpress.com/2010/09/07/sequia-afecta-zonas-del-departamento-del-alto-</a:t>
            </a:r>
            <a:r>
              <a:rPr lang="es-PY" sz="1400" dirty="0" err="1">
                <a:hlinkClick r:id="rId8"/>
              </a:rPr>
              <a:t>paraguay</a:t>
            </a:r>
            <a:r>
              <a:rPr lang="es-PY" sz="1400" dirty="0" smtClean="0">
                <a:hlinkClick r:id="rId8"/>
              </a:rPr>
              <a:t>/</a:t>
            </a:r>
            <a:endParaRPr lang="es-PY" sz="1400" dirty="0" smtClean="0"/>
          </a:p>
          <a:p>
            <a:r>
              <a:rPr lang="es-PY" sz="1400" dirty="0" smtClean="0"/>
              <a:t>14- Informe Bienal de Actualización, 2018 </a:t>
            </a:r>
          </a:p>
          <a:p>
            <a:r>
              <a:rPr lang="es-PY" sz="1400" dirty="0" smtClean="0"/>
              <a:t>15- </a:t>
            </a:r>
            <a:r>
              <a:rPr lang="es-ES" sz="1400" dirty="0"/>
              <a:t>Presidencia de la República del Paraguay </a:t>
            </a:r>
            <a:r>
              <a:rPr lang="es-ES" sz="1400" dirty="0" smtClean="0"/>
              <a:t>,2018. Estrategia </a:t>
            </a:r>
            <a:r>
              <a:rPr lang="es-ES" sz="1400" dirty="0"/>
              <a:t>de Prevención de la Violencia Sexual en albergues en contexto de Emergencia. Secretaría de Emergencia Nacional, </a:t>
            </a:r>
            <a:endParaRPr lang="es-PY" sz="1400" dirty="0" smtClean="0"/>
          </a:p>
        </p:txBody>
      </p:sp>
    </p:spTree>
    <p:extLst>
      <p:ext uri="{BB962C8B-B14F-4D97-AF65-F5344CB8AC3E}">
        <p14:creationId xmlns:p14="http://schemas.microsoft.com/office/powerpoint/2010/main" val="2552356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s-PY" dirty="0" smtClean="0"/>
              <a:t>Tiempo y Clima</a:t>
            </a:r>
            <a:endParaRPr lang="es-PY" dirty="0"/>
          </a:p>
        </p:txBody>
      </p:sp>
      <p:sp>
        <p:nvSpPr>
          <p:cNvPr id="3" name="2 Marcador de contenido"/>
          <p:cNvSpPr>
            <a:spLocks noGrp="1"/>
          </p:cNvSpPr>
          <p:nvPr>
            <p:ph idx="1"/>
          </p:nvPr>
        </p:nvSpPr>
        <p:spPr>
          <a:xfrm>
            <a:off x="457200" y="2204864"/>
            <a:ext cx="8229600" cy="4525963"/>
          </a:xfrm>
        </p:spPr>
        <p:txBody>
          <a:bodyPr/>
          <a:lstStyle/>
          <a:p>
            <a:pPr marL="0" indent="0">
              <a:buNone/>
            </a:pPr>
            <a:r>
              <a:rPr lang="es-PY" dirty="0"/>
              <a:t>El tiempo meteorológico caracteriza la atmósfera en un momento acotado, mientras que el clima refleja las tendencias resultantes de condiciones habituales durante un largo periodo. </a:t>
            </a:r>
            <a:endParaRPr lang="es-PY" dirty="0" smtClean="0"/>
          </a:p>
          <a:p>
            <a:pPr marL="0" indent="0">
              <a:buNone/>
            </a:pPr>
            <a:r>
              <a:rPr lang="es-PY" sz="1800" dirty="0" smtClean="0">
                <a:solidFill>
                  <a:prstClr val="black"/>
                </a:solidFill>
              </a:rPr>
              <a:t>Fuente </a:t>
            </a:r>
            <a:r>
              <a:rPr lang="es-PY" sz="1800" dirty="0">
                <a:solidFill>
                  <a:prstClr val="black"/>
                </a:solidFill>
              </a:rPr>
              <a:t>(1)</a:t>
            </a:r>
            <a:endParaRPr lang="es-PY" sz="1800" dirty="0"/>
          </a:p>
          <a:p>
            <a:endParaRPr lang="es-PY" dirty="0"/>
          </a:p>
        </p:txBody>
      </p:sp>
    </p:spTree>
    <p:extLst>
      <p:ext uri="{BB962C8B-B14F-4D97-AF65-F5344CB8AC3E}">
        <p14:creationId xmlns:p14="http://schemas.microsoft.com/office/powerpoint/2010/main" val="44205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s-PY" dirty="0" smtClean="0"/>
              <a:t>Clima</a:t>
            </a:r>
            <a:endParaRPr lang="es-PY" dirty="0"/>
          </a:p>
        </p:txBody>
      </p:sp>
      <p:sp>
        <p:nvSpPr>
          <p:cNvPr id="3" name="2 Marcador de contenido"/>
          <p:cNvSpPr>
            <a:spLocks noGrp="1"/>
          </p:cNvSpPr>
          <p:nvPr>
            <p:ph idx="1"/>
          </p:nvPr>
        </p:nvSpPr>
        <p:spPr/>
        <p:txBody>
          <a:bodyPr>
            <a:normAutofit fontScale="92500" lnSpcReduction="10000"/>
          </a:bodyPr>
          <a:lstStyle/>
          <a:p>
            <a:pPr marL="0" indent="0">
              <a:buNone/>
            </a:pPr>
            <a:r>
              <a:rPr lang="es-PY" dirty="0" smtClean="0"/>
              <a:t>- Es el </a:t>
            </a:r>
            <a:r>
              <a:rPr lang="es-PY" dirty="0"/>
              <a:t>estado promedio del </a:t>
            </a:r>
            <a:r>
              <a:rPr lang="es-PY" dirty="0" smtClean="0"/>
              <a:t>tiempo.</a:t>
            </a:r>
          </a:p>
          <a:p>
            <a:pPr marL="0" indent="0">
              <a:buNone/>
            </a:pPr>
            <a:r>
              <a:rPr lang="es-PY" dirty="0" smtClean="0"/>
              <a:t> </a:t>
            </a:r>
          </a:p>
          <a:p>
            <a:pPr marL="0" indent="0">
              <a:buNone/>
            </a:pPr>
            <a:r>
              <a:rPr lang="es-PY" dirty="0" smtClean="0"/>
              <a:t>- Es una </a:t>
            </a:r>
            <a:r>
              <a:rPr lang="es-PY" dirty="0"/>
              <a:t>descripción estadística del tiempo atmosférico </a:t>
            </a:r>
            <a:r>
              <a:rPr lang="es-PY" dirty="0" smtClean="0"/>
              <a:t>durante </a:t>
            </a:r>
            <a:r>
              <a:rPr lang="es-PY" dirty="0"/>
              <a:t>períodos que pueden abarcar desde meses hasta millares o millones de </a:t>
            </a:r>
            <a:r>
              <a:rPr lang="es-PY" dirty="0" smtClean="0"/>
              <a:t>años.</a:t>
            </a:r>
          </a:p>
          <a:p>
            <a:pPr marL="0" indent="0">
              <a:buNone/>
            </a:pPr>
            <a:endParaRPr lang="es-PY" dirty="0" smtClean="0"/>
          </a:p>
          <a:p>
            <a:pPr marL="0" indent="0">
              <a:buNone/>
            </a:pPr>
            <a:r>
              <a:rPr lang="es-PY" dirty="0" smtClean="0"/>
              <a:t>- El </a:t>
            </a:r>
            <a:r>
              <a:rPr lang="es-PY" dirty="0"/>
              <a:t>período de promedio habitual es de 30 </a:t>
            </a:r>
            <a:r>
              <a:rPr lang="es-PY" dirty="0" smtClean="0"/>
              <a:t>años de registros para describir el clima de un lugar.</a:t>
            </a:r>
          </a:p>
          <a:p>
            <a:pPr marL="0" indent="0">
              <a:buNone/>
            </a:pPr>
            <a:endParaRPr lang="es-PY" dirty="0"/>
          </a:p>
          <a:p>
            <a:pPr marL="0" indent="0">
              <a:buNone/>
            </a:pPr>
            <a:r>
              <a:rPr lang="es-PY" sz="1600" dirty="0" smtClean="0"/>
              <a:t>Fuente (1)</a:t>
            </a:r>
            <a:endParaRPr lang="es-PY" sz="1900" dirty="0" smtClean="0"/>
          </a:p>
        </p:txBody>
      </p:sp>
    </p:spTree>
    <p:extLst>
      <p:ext uri="{BB962C8B-B14F-4D97-AF65-F5344CB8AC3E}">
        <p14:creationId xmlns:p14="http://schemas.microsoft.com/office/powerpoint/2010/main" val="3268340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3938" t="16384" r="5900" b="13583"/>
          <a:stretch/>
        </p:blipFill>
        <p:spPr>
          <a:xfrm>
            <a:off x="1043608" y="116632"/>
            <a:ext cx="6876193" cy="6741368"/>
          </a:xfrm>
          <a:prstGeom prst="rect">
            <a:avLst/>
          </a:prstGeom>
        </p:spPr>
      </p:pic>
      <p:sp>
        <p:nvSpPr>
          <p:cNvPr id="3" name="Rectángulo 2"/>
          <p:cNvSpPr/>
          <p:nvPr/>
        </p:nvSpPr>
        <p:spPr>
          <a:xfrm>
            <a:off x="7919801" y="6488668"/>
            <a:ext cx="1148263" cy="369332"/>
          </a:xfrm>
          <a:prstGeom prst="rect">
            <a:avLst/>
          </a:prstGeom>
        </p:spPr>
        <p:txBody>
          <a:bodyPr wrap="none">
            <a:spAutoFit/>
          </a:bodyPr>
          <a:lstStyle/>
          <a:p>
            <a:r>
              <a:rPr lang="es-PY" dirty="0"/>
              <a:t>Fuente </a:t>
            </a:r>
            <a:r>
              <a:rPr lang="es-PY" dirty="0" smtClean="0"/>
              <a:t>(5)</a:t>
            </a:r>
            <a:endParaRPr lang="es-PY" sz="2400" dirty="0"/>
          </a:p>
        </p:txBody>
      </p:sp>
    </p:spTree>
    <p:extLst>
      <p:ext uri="{BB962C8B-B14F-4D97-AF65-F5344CB8AC3E}">
        <p14:creationId xmlns:p14="http://schemas.microsoft.com/office/powerpoint/2010/main" val="340438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12360" y="6546830"/>
            <a:ext cx="1152128" cy="338554"/>
          </a:xfrm>
          <a:prstGeom prst="rect">
            <a:avLst/>
          </a:prstGeom>
          <a:noFill/>
        </p:spPr>
        <p:txBody>
          <a:bodyPr wrap="square" rtlCol="0">
            <a:spAutoFit/>
          </a:bodyPr>
          <a:lstStyle/>
          <a:p>
            <a:r>
              <a:rPr lang="es-PY" sz="1600" dirty="0" smtClean="0"/>
              <a:t>Fuente (5)</a:t>
            </a:r>
            <a:endParaRPr lang="es-PY" sz="1600" dirty="0"/>
          </a:p>
        </p:txBody>
      </p:sp>
      <p:sp>
        <p:nvSpPr>
          <p:cNvPr id="3" name="2 Rectángulo"/>
          <p:cNvSpPr/>
          <p:nvPr/>
        </p:nvSpPr>
        <p:spPr>
          <a:xfrm>
            <a:off x="22528" y="836712"/>
            <a:ext cx="237626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pic>
        <p:nvPicPr>
          <p:cNvPr id="4" name="Imagen 3"/>
          <p:cNvPicPr>
            <a:picLocks noChangeAspect="1"/>
          </p:cNvPicPr>
          <p:nvPr/>
        </p:nvPicPr>
        <p:blipFill rotWithShape="1">
          <a:blip r:embed="rId2"/>
          <a:srcRect l="26375" t="15688" r="6688" b="7980"/>
          <a:stretch/>
        </p:blipFill>
        <p:spPr>
          <a:xfrm>
            <a:off x="139208" y="836712"/>
            <a:ext cx="8984995" cy="5760640"/>
          </a:xfrm>
          <a:prstGeom prst="rect">
            <a:avLst/>
          </a:prstGeom>
        </p:spPr>
      </p:pic>
      <p:sp>
        <p:nvSpPr>
          <p:cNvPr id="5" name="CuadroTexto 4"/>
          <p:cNvSpPr txBox="1"/>
          <p:nvPr/>
        </p:nvSpPr>
        <p:spPr>
          <a:xfrm>
            <a:off x="139208" y="188640"/>
            <a:ext cx="8825280" cy="707886"/>
          </a:xfrm>
          <a:prstGeom prst="rect">
            <a:avLst/>
          </a:prstGeom>
          <a:noFill/>
        </p:spPr>
        <p:txBody>
          <a:bodyPr wrap="square" rtlCol="0">
            <a:spAutoFit/>
          </a:bodyPr>
          <a:lstStyle/>
          <a:p>
            <a:r>
              <a:rPr lang="es-PY" sz="4000" dirty="0" smtClean="0"/>
              <a:t>¿Cómo la naturaleza controla el clima?</a:t>
            </a:r>
            <a:endParaRPr lang="es-PY" sz="4000" dirty="0"/>
          </a:p>
        </p:txBody>
      </p:sp>
    </p:spTree>
    <p:extLst>
      <p:ext uri="{BB962C8B-B14F-4D97-AF65-F5344CB8AC3E}">
        <p14:creationId xmlns:p14="http://schemas.microsoft.com/office/powerpoint/2010/main" val="3316869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dirty="0" smtClean="0"/>
              <a:t>Las variables atmosféricas</a:t>
            </a:r>
            <a:endParaRPr lang="es-PY" dirty="0"/>
          </a:p>
        </p:txBody>
      </p:sp>
      <p:pic>
        <p:nvPicPr>
          <p:cNvPr id="3" name="Imagen 2"/>
          <p:cNvPicPr>
            <a:picLocks noChangeAspect="1"/>
          </p:cNvPicPr>
          <p:nvPr/>
        </p:nvPicPr>
        <p:blipFill rotWithShape="1">
          <a:blip r:embed="rId2"/>
          <a:srcRect l="30313" t="35993" r="54725" b="41596"/>
          <a:stretch/>
        </p:blipFill>
        <p:spPr>
          <a:xfrm>
            <a:off x="323529" y="1196752"/>
            <a:ext cx="2592288" cy="2182979"/>
          </a:xfrm>
          <a:prstGeom prst="rect">
            <a:avLst/>
          </a:prstGeom>
        </p:spPr>
      </p:pic>
      <p:pic>
        <p:nvPicPr>
          <p:cNvPr id="4" name="Imagen 3"/>
          <p:cNvPicPr>
            <a:picLocks noChangeAspect="1"/>
          </p:cNvPicPr>
          <p:nvPr/>
        </p:nvPicPr>
        <p:blipFill rotWithShape="1">
          <a:blip r:embed="rId2"/>
          <a:srcRect l="30340" t="59140" r="54698" b="18449"/>
          <a:stretch/>
        </p:blipFill>
        <p:spPr>
          <a:xfrm>
            <a:off x="3347864" y="1196751"/>
            <a:ext cx="2592288" cy="2182979"/>
          </a:xfrm>
          <a:prstGeom prst="rect">
            <a:avLst/>
          </a:prstGeom>
        </p:spPr>
      </p:pic>
      <p:pic>
        <p:nvPicPr>
          <p:cNvPr id="5" name="Imagen 4"/>
          <p:cNvPicPr>
            <a:picLocks noChangeAspect="1"/>
          </p:cNvPicPr>
          <p:nvPr/>
        </p:nvPicPr>
        <p:blipFill rotWithShape="1">
          <a:blip r:embed="rId2"/>
          <a:srcRect l="67804" t="19220" r="17234" b="58369"/>
          <a:stretch/>
        </p:blipFill>
        <p:spPr>
          <a:xfrm>
            <a:off x="6382544" y="1196751"/>
            <a:ext cx="2592288" cy="2182979"/>
          </a:xfrm>
          <a:prstGeom prst="rect">
            <a:avLst/>
          </a:prstGeom>
        </p:spPr>
      </p:pic>
      <p:pic>
        <p:nvPicPr>
          <p:cNvPr id="6" name="Imagen 5"/>
          <p:cNvPicPr>
            <a:picLocks noChangeAspect="1"/>
          </p:cNvPicPr>
          <p:nvPr/>
        </p:nvPicPr>
        <p:blipFill rotWithShape="1">
          <a:blip r:embed="rId2"/>
          <a:srcRect l="67745" t="41398" r="17293" b="36191"/>
          <a:stretch/>
        </p:blipFill>
        <p:spPr>
          <a:xfrm>
            <a:off x="1763688" y="4149080"/>
            <a:ext cx="2592288" cy="2182979"/>
          </a:xfrm>
          <a:prstGeom prst="rect">
            <a:avLst/>
          </a:prstGeom>
        </p:spPr>
      </p:pic>
      <p:pic>
        <p:nvPicPr>
          <p:cNvPr id="7" name="Imagen 6"/>
          <p:cNvPicPr>
            <a:picLocks noChangeAspect="1"/>
          </p:cNvPicPr>
          <p:nvPr/>
        </p:nvPicPr>
        <p:blipFill rotWithShape="1">
          <a:blip r:embed="rId2"/>
          <a:srcRect l="68160" t="64315" r="16878" b="13274"/>
          <a:stretch/>
        </p:blipFill>
        <p:spPr>
          <a:xfrm>
            <a:off x="4932040" y="4149079"/>
            <a:ext cx="2592288" cy="2182979"/>
          </a:xfrm>
          <a:prstGeom prst="rect">
            <a:avLst/>
          </a:prstGeom>
        </p:spPr>
      </p:pic>
      <p:sp>
        <p:nvSpPr>
          <p:cNvPr id="8" name="CuadroTexto 7"/>
          <p:cNvSpPr txBox="1"/>
          <p:nvPr/>
        </p:nvSpPr>
        <p:spPr>
          <a:xfrm>
            <a:off x="971599" y="3356992"/>
            <a:ext cx="1584177" cy="369332"/>
          </a:xfrm>
          <a:prstGeom prst="rect">
            <a:avLst/>
          </a:prstGeom>
          <a:noFill/>
        </p:spPr>
        <p:txBody>
          <a:bodyPr wrap="square" rtlCol="0">
            <a:spAutoFit/>
          </a:bodyPr>
          <a:lstStyle/>
          <a:p>
            <a:r>
              <a:rPr lang="es-PY" dirty="0" smtClean="0"/>
              <a:t>Temperatura</a:t>
            </a:r>
            <a:endParaRPr lang="es-PY" dirty="0"/>
          </a:p>
        </p:txBody>
      </p:sp>
      <p:sp>
        <p:nvSpPr>
          <p:cNvPr id="9" name="CuadroTexto 8"/>
          <p:cNvSpPr txBox="1"/>
          <p:nvPr/>
        </p:nvSpPr>
        <p:spPr>
          <a:xfrm>
            <a:off x="3707904" y="3356992"/>
            <a:ext cx="2530624" cy="369332"/>
          </a:xfrm>
          <a:prstGeom prst="rect">
            <a:avLst/>
          </a:prstGeom>
          <a:noFill/>
        </p:spPr>
        <p:txBody>
          <a:bodyPr wrap="square" rtlCol="0">
            <a:spAutoFit/>
          </a:bodyPr>
          <a:lstStyle/>
          <a:p>
            <a:r>
              <a:rPr lang="es-PY" dirty="0" smtClean="0"/>
              <a:t>Presión atmosférica</a:t>
            </a:r>
            <a:endParaRPr lang="es-PY" dirty="0"/>
          </a:p>
        </p:txBody>
      </p:sp>
      <p:sp>
        <p:nvSpPr>
          <p:cNvPr id="10" name="CuadroTexto 9"/>
          <p:cNvSpPr txBox="1"/>
          <p:nvPr/>
        </p:nvSpPr>
        <p:spPr>
          <a:xfrm>
            <a:off x="7308304" y="3347700"/>
            <a:ext cx="1594520" cy="369332"/>
          </a:xfrm>
          <a:prstGeom prst="rect">
            <a:avLst/>
          </a:prstGeom>
          <a:noFill/>
        </p:spPr>
        <p:txBody>
          <a:bodyPr wrap="square" rtlCol="0">
            <a:spAutoFit/>
          </a:bodyPr>
          <a:lstStyle/>
          <a:p>
            <a:r>
              <a:rPr lang="es-PY" dirty="0" smtClean="0"/>
              <a:t>Viento</a:t>
            </a:r>
            <a:endParaRPr lang="es-PY" dirty="0"/>
          </a:p>
        </p:txBody>
      </p:sp>
      <p:sp>
        <p:nvSpPr>
          <p:cNvPr id="11" name="CuadroTexto 10"/>
          <p:cNvSpPr txBox="1"/>
          <p:nvPr/>
        </p:nvSpPr>
        <p:spPr>
          <a:xfrm>
            <a:off x="2411760" y="6300028"/>
            <a:ext cx="1656184" cy="369332"/>
          </a:xfrm>
          <a:prstGeom prst="rect">
            <a:avLst/>
          </a:prstGeom>
          <a:noFill/>
        </p:spPr>
        <p:txBody>
          <a:bodyPr wrap="square" rtlCol="0">
            <a:spAutoFit/>
          </a:bodyPr>
          <a:lstStyle/>
          <a:p>
            <a:r>
              <a:rPr lang="es-PY" dirty="0" smtClean="0"/>
              <a:t>Precipitación</a:t>
            </a:r>
            <a:endParaRPr lang="es-PY" dirty="0"/>
          </a:p>
        </p:txBody>
      </p:sp>
      <p:sp>
        <p:nvSpPr>
          <p:cNvPr id="12" name="CuadroTexto 11"/>
          <p:cNvSpPr txBox="1"/>
          <p:nvPr/>
        </p:nvSpPr>
        <p:spPr>
          <a:xfrm>
            <a:off x="5724128" y="6300028"/>
            <a:ext cx="1728192" cy="369332"/>
          </a:xfrm>
          <a:prstGeom prst="rect">
            <a:avLst/>
          </a:prstGeom>
          <a:noFill/>
        </p:spPr>
        <p:txBody>
          <a:bodyPr wrap="square" rtlCol="0">
            <a:spAutoFit/>
          </a:bodyPr>
          <a:lstStyle/>
          <a:p>
            <a:r>
              <a:rPr lang="es-PY" dirty="0" smtClean="0"/>
              <a:t>Humedad</a:t>
            </a:r>
            <a:endParaRPr lang="es-PY" dirty="0"/>
          </a:p>
        </p:txBody>
      </p:sp>
    </p:spTree>
    <p:extLst>
      <p:ext uri="{BB962C8B-B14F-4D97-AF65-F5344CB8AC3E}">
        <p14:creationId xmlns:p14="http://schemas.microsoft.com/office/powerpoint/2010/main" val="190731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PY" dirty="0" smtClean="0"/>
              <a:t>Precipitación anual media (mm). Periodo 1960-2012</a:t>
            </a:r>
            <a:endParaRPr lang="es-PY" dirty="0"/>
          </a:p>
        </p:txBody>
      </p:sp>
      <p:pic>
        <p:nvPicPr>
          <p:cNvPr id="7" name="Marcador de contenido 6"/>
          <p:cNvPicPr>
            <a:picLocks noGrp="1" noChangeAspect="1"/>
          </p:cNvPicPr>
          <p:nvPr>
            <p:ph idx="1"/>
          </p:nvPr>
        </p:nvPicPr>
        <p:blipFill rotWithShape="1">
          <a:blip r:embed="rId2"/>
          <a:srcRect l="27637" t="20057" r="27638" b="13454"/>
          <a:stretch/>
        </p:blipFill>
        <p:spPr>
          <a:xfrm>
            <a:off x="1691680" y="1700808"/>
            <a:ext cx="6170262" cy="5157192"/>
          </a:xfrm>
          <a:prstGeom prst="rect">
            <a:avLst/>
          </a:prstGeom>
        </p:spPr>
      </p:pic>
      <p:sp>
        <p:nvSpPr>
          <p:cNvPr id="8" name="CuadroTexto 7"/>
          <p:cNvSpPr txBox="1"/>
          <p:nvPr/>
        </p:nvSpPr>
        <p:spPr>
          <a:xfrm>
            <a:off x="611560" y="6453336"/>
            <a:ext cx="1224136" cy="369332"/>
          </a:xfrm>
          <a:prstGeom prst="rect">
            <a:avLst/>
          </a:prstGeom>
          <a:noFill/>
        </p:spPr>
        <p:txBody>
          <a:bodyPr wrap="square" rtlCol="0">
            <a:spAutoFit/>
          </a:bodyPr>
          <a:lstStyle/>
          <a:p>
            <a:r>
              <a:rPr lang="es-PY" dirty="0" smtClean="0"/>
              <a:t>Fuente (6)</a:t>
            </a:r>
            <a:endParaRPr lang="es-PY" dirty="0"/>
          </a:p>
        </p:txBody>
      </p:sp>
      <p:sp>
        <p:nvSpPr>
          <p:cNvPr id="3" name="CuadroTexto 2"/>
          <p:cNvSpPr txBox="1"/>
          <p:nvPr/>
        </p:nvSpPr>
        <p:spPr>
          <a:xfrm>
            <a:off x="899592" y="4869160"/>
            <a:ext cx="2160240" cy="1200329"/>
          </a:xfrm>
          <a:prstGeom prst="rect">
            <a:avLst/>
          </a:prstGeom>
          <a:noFill/>
        </p:spPr>
        <p:txBody>
          <a:bodyPr wrap="square" rtlCol="0">
            <a:spAutoFit/>
          </a:bodyPr>
          <a:lstStyle/>
          <a:p>
            <a:r>
              <a:rPr lang="es-PY" dirty="0" smtClean="0"/>
              <a:t>Más lluvia hacia el extremo Sureste, menos lluvia hacia el extremo Noroeste</a:t>
            </a:r>
            <a:endParaRPr lang="es-PY" dirty="0"/>
          </a:p>
        </p:txBody>
      </p:sp>
    </p:spTree>
    <p:extLst>
      <p:ext uri="{BB962C8B-B14F-4D97-AF65-F5344CB8AC3E}">
        <p14:creationId xmlns:p14="http://schemas.microsoft.com/office/powerpoint/2010/main" val="407500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39385</TotalTime>
  <Words>1503</Words>
  <Application>Microsoft Office PowerPoint</Application>
  <PresentationFormat>Presentación en pantalla (4:3)</PresentationFormat>
  <Paragraphs>146</Paragraphs>
  <Slides>35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35</vt:i4>
      </vt:variant>
    </vt:vector>
  </HeadingPairs>
  <TitlesOfParts>
    <vt:vector size="39" baseType="lpstr">
      <vt:lpstr>Arial</vt:lpstr>
      <vt:lpstr>Calibri</vt:lpstr>
      <vt:lpstr>Wingdings</vt:lpstr>
      <vt:lpstr>Tema de Office</vt:lpstr>
      <vt:lpstr>Entendiendo el Cambio Climático</vt:lpstr>
      <vt:lpstr>Objetivos</vt:lpstr>
      <vt:lpstr>El Clima y el Tiempo Conceptos diferentes pero relacionados entre sí</vt:lpstr>
      <vt:lpstr>Tiempo y Clima</vt:lpstr>
      <vt:lpstr>Clima</vt:lpstr>
      <vt:lpstr>Presentación de PowerPoint</vt:lpstr>
      <vt:lpstr>Presentación de PowerPoint</vt:lpstr>
      <vt:lpstr>Presentación de PowerPoint</vt:lpstr>
      <vt:lpstr>Precipitación anual media (mm). Periodo 1960-2012</vt:lpstr>
      <vt:lpstr>Temperatura mínima anual media</vt:lpstr>
      <vt:lpstr>¿Qué es la variabilidad climática?</vt:lpstr>
      <vt:lpstr>El efecto invernadero</vt:lpstr>
      <vt:lpstr>Presentación de PowerPoint</vt:lpstr>
      <vt:lpstr>Gracias al Efecto invernadero…</vt:lpstr>
      <vt:lpstr>Pero…</vt:lpstr>
      <vt:lpstr>Presentación de PowerPoint</vt:lpstr>
      <vt:lpstr>Gases de efecto invernadero primarios de la atmósfera terrestre</vt:lpstr>
      <vt:lpstr>Gases de efecto invernadero antropógenos:</vt:lpstr>
      <vt:lpstr>La ciencia del Cambio Climático</vt:lpstr>
      <vt:lpstr>¿Qué es el Cambio Climático?</vt:lpstr>
      <vt:lpstr>El Cambio Climático es el…</vt:lpstr>
      <vt:lpstr>El cambio climático puede deberse…</vt:lpstr>
      <vt:lpstr>Causas del Cambio Climático</vt:lpstr>
      <vt:lpstr>Principales fuentes de GEI en el mundo</vt:lpstr>
      <vt:lpstr>Principales fuentes de GEI en Paraguay</vt:lpstr>
      <vt:lpstr>Efectos del Cambio climático</vt:lpstr>
      <vt:lpstr>Presentación de PowerPoint</vt:lpstr>
      <vt:lpstr>Efectos del Cambio Climático en Paraguay</vt:lpstr>
      <vt:lpstr>Presentación de PowerPoint</vt:lpstr>
      <vt:lpstr>Presentación de PowerPoint</vt:lpstr>
      <vt:lpstr>Presentación de PowerPoint</vt:lpstr>
      <vt:lpstr>Presentación de PowerPoint</vt:lpstr>
      <vt:lpstr>Cambio Climático, Stress y Violencia</vt:lpstr>
      <vt:lpstr>¡Muchas gracias!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el Cambio Climático</dc:title>
  <dc:creator>Majo</dc:creator>
  <cp:lastModifiedBy>MAJOPC</cp:lastModifiedBy>
  <cp:revision>84</cp:revision>
  <dcterms:created xsi:type="dcterms:W3CDTF">2017-01-05T14:16:42Z</dcterms:created>
  <dcterms:modified xsi:type="dcterms:W3CDTF">2019-07-30T17:57:23Z</dcterms:modified>
</cp:coreProperties>
</file>