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835" r:id="rId5"/>
    <p:sldId id="821" r:id="rId6"/>
    <p:sldId id="826" r:id="rId7"/>
    <p:sldId id="824" r:id="rId8"/>
    <p:sldId id="827" r:id="rId9"/>
    <p:sldId id="825" r:id="rId10"/>
    <p:sldId id="828" r:id="rId11"/>
    <p:sldId id="834" r:id="rId12"/>
    <p:sldId id="833" r:id="rId13"/>
    <p:sldId id="832" r:id="rId14"/>
    <p:sldId id="83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F1916B1-0D55-40F5-9E2F-68B7CF08B51A}">
          <p14:sldIdLst>
            <p14:sldId id="835"/>
            <p14:sldId id="821"/>
            <p14:sldId id="826"/>
            <p14:sldId id="824"/>
            <p14:sldId id="827"/>
            <p14:sldId id="825"/>
            <p14:sldId id="828"/>
            <p14:sldId id="834"/>
            <p14:sldId id="833"/>
            <p14:sldId id="832"/>
            <p14:sldId id="831"/>
          </p14:sldIdLst>
        </p14:section>
        <p14:section name="Sección sin título" id="{5AB0995B-CC66-4315-843F-3C0B8EDF8C9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Luz Centurion" initials="ML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DA4F09-F03A-41B8-86E1-21E31FE99625}" v="156" dt="2020-09-11T18:33:59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5179" autoAdjust="0"/>
  </p:normalViewPr>
  <p:slideViewPr>
    <p:cSldViewPr snapToGrid="0" snapToObjects="1">
      <p:cViewPr varScale="1">
        <p:scale>
          <a:sx n="74" d="100"/>
          <a:sy n="74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Datos%20clim&#225;ticos\Temperatura\Paragua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Datos%20clim&#225;ticos\Olas%20de%20calor\Estadisticas%20olas%20de%20calo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Datos%20clim&#225;ticos\Copia%20de%20Copia%20de%20Datos_PARAGUAY%20mensual-ACTUALIZADO(1564)(4697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Datos%20clim&#225;ticos\Sequ&#237;a\Sequi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63"/>
              <c:layout>
                <c:manualLayout>
                  <c:x val="-1.691606082409115E-2"/>
                  <c:y val="-7.5224011272384039E-2"/>
                </c:manualLayout>
              </c:layout>
              <c:tx>
                <c:rich>
                  <a:bodyPr/>
                  <a:lstStyle/>
                  <a:p>
                    <a:fld id="{9F8F3C1F-64AC-40EC-8796-59C8FB6476A9}" type="VALUE">
                      <a:rPr lang="en-US" sz="1600"/>
                      <a:pPr/>
                      <a:t>[VALOR]</a:t>
                    </a:fld>
                    <a:endParaRPr lang="es-PY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3C-4470-AD79-8A3D6B94A69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cat>
            <c:numRef>
              <c:f>Tmedia!$A$20:$A$83</c:f>
              <c:numCache>
                <c:formatCode>General</c:formatCode>
                <c:ptCount val="64"/>
                <c:pt idx="0">
                  <c:v>1956</c:v>
                </c:pt>
                <c:pt idx="1">
                  <c:v>1957</c:v>
                </c:pt>
                <c:pt idx="2">
                  <c:v>1958</c:v>
                </c:pt>
                <c:pt idx="3">
                  <c:v>1959</c:v>
                </c:pt>
                <c:pt idx="4">
                  <c:v>1960</c:v>
                </c:pt>
                <c:pt idx="5">
                  <c:v>1961</c:v>
                </c:pt>
                <c:pt idx="6">
                  <c:v>1962</c:v>
                </c:pt>
                <c:pt idx="7" formatCode="0">
                  <c:v>1963</c:v>
                </c:pt>
                <c:pt idx="8">
                  <c:v>1964</c:v>
                </c:pt>
                <c:pt idx="9">
                  <c:v>1965</c:v>
                </c:pt>
                <c:pt idx="10">
                  <c:v>1966</c:v>
                </c:pt>
                <c:pt idx="11">
                  <c:v>1967</c:v>
                </c:pt>
                <c:pt idx="12">
                  <c:v>1968</c:v>
                </c:pt>
                <c:pt idx="13">
                  <c:v>1969</c:v>
                </c:pt>
                <c:pt idx="14">
                  <c:v>1970</c:v>
                </c:pt>
                <c:pt idx="15">
                  <c:v>1971</c:v>
                </c:pt>
                <c:pt idx="16">
                  <c:v>1972</c:v>
                </c:pt>
                <c:pt idx="17">
                  <c:v>1973</c:v>
                </c:pt>
                <c:pt idx="18">
                  <c:v>1974</c:v>
                </c:pt>
                <c:pt idx="19">
                  <c:v>1975</c:v>
                </c:pt>
                <c:pt idx="20">
                  <c:v>1976</c:v>
                </c:pt>
                <c:pt idx="21">
                  <c:v>1977</c:v>
                </c:pt>
                <c:pt idx="22">
                  <c:v>1978</c:v>
                </c:pt>
                <c:pt idx="23">
                  <c:v>1979</c:v>
                </c:pt>
                <c:pt idx="24">
                  <c:v>1980</c:v>
                </c:pt>
                <c:pt idx="25">
                  <c:v>1981</c:v>
                </c:pt>
                <c:pt idx="26">
                  <c:v>1982</c:v>
                </c:pt>
                <c:pt idx="27">
                  <c:v>1983</c:v>
                </c:pt>
                <c:pt idx="28">
                  <c:v>1984</c:v>
                </c:pt>
                <c:pt idx="29">
                  <c:v>1985</c:v>
                </c:pt>
                <c:pt idx="30">
                  <c:v>1986</c:v>
                </c:pt>
                <c:pt idx="31">
                  <c:v>1987</c:v>
                </c:pt>
                <c:pt idx="32">
                  <c:v>1988</c:v>
                </c:pt>
                <c:pt idx="33">
                  <c:v>1989</c:v>
                </c:pt>
                <c:pt idx="34">
                  <c:v>1990</c:v>
                </c:pt>
                <c:pt idx="35">
                  <c:v>1991</c:v>
                </c:pt>
                <c:pt idx="36">
                  <c:v>1992</c:v>
                </c:pt>
                <c:pt idx="37">
                  <c:v>1993</c:v>
                </c:pt>
                <c:pt idx="38">
                  <c:v>1994</c:v>
                </c:pt>
                <c:pt idx="39">
                  <c:v>1995</c:v>
                </c:pt>
                <c:pt idx="40">
                  <c:v>1996</c:v>
                </c:pt>
                <c:pt idx="41">
                  <c:v>1997</c:v>
                </c:pt>
                <c:pt idx="42">
                  <c:v>1998</c:v>
                </c:pt>
                <c:pt idx="43">
                  <c:v>1999</c:v>
                </c:pt>
                <c:pt idx="44">
                  <c:v>2000</c:v>
                </c:pt>
                <c:pt idx="45">
                  <c:v>2001</c:v>
                </c:pt>
                <c:pt idx="46">
                  <c:v>2002</c:v>
                </c:pt>
                <c:pt idx="47">
                  <c:v>2003</c:v>
                </c:pt>
                <c:pt idx="48">
                  <c:v>2004</c:v>
                </c:pt>
                <c:pt idx="49">
                  <c:v>2005</c:v>
                </c:pt>
                <c:pt idx="50">
                  <c:v>2006</c:v>
                </c:pt>
                <c:pt idx="51">
                  <c:v>2007</c:v>
                </c:pt>
                <c:pt idx="52">
                  <c:v>2008</c:v>
                </c:pt>
                <c:pt idx="53">
                  <c:v>2009</c:v>
                </c:pt>
                <c:pt idx="54">
                  <c:v>2010</c:v>
                </c:pt>
                <c:pt idx="55">
                  <c:v>2011</c:v>
                </c:pt>
                <c:pt idx="56">
                  <c:v>2012</c:v>
                </c:pt>
                <c:pt idx="57">
                  <c:v>2013</c:v>
                </c:pt>
                <c:pt idx="58">
                  <c:v>2014</c:v>
                </c:pt>
                <c:pt idx="59">
                  <c:v>2015</c:v>
                </c:pt>
                <c:pt idx="60">
                  <c:v>2016</c:v>
                </c:pt>
                <c:pt idx="61">
                  <c:v>2017</c:v>
                </c:pt>
                <c:pt idx="62">
                  <c:v>2018</c:v>
                </c:pt>
                <c:pt idx="63">
                  <c:v>2019</c:v>
                </c:pt>
              </c:numCache>
            </c:numRef>
          </c:cat>
          <c:val>
            <c:numRef>
              <c:f>Tmedia!$Y$20:$Y$83</c:f>
              <c:numCache>
                <c:formatCode>0.00</c:formatCode>
                <c:ptCount val="64"/>
                <c:pt idx="0">
                  <c:v>22.028472222222224</c:v>
                </c:pt>
                <c:pt idx="1">
                  <c:v>22.487500000000001</c:v>
                </c:pt>
                <c:pt idx="2">
                  <c:v>22.73928571428571</c:v>
                </c:pt>
                <c:pt idx="3">
                  <c:v>22.810937500000001</c:v>
                </c:pt>
                <c:pt idx="4">
                  <c:v>22.387962962962963</c:v>
                </c:pt>
                <c:pt idx="5">
                  <c:v>23.218055555555555</c:v>
                </c:pt>
                <c:pt idx="6">
                  <c:v>21.723611111111111</c:v>
                </c:pt>
                <c:pt idx="7">
                  <c:v>23.636574074074076</c:v>
                </c:pt>
                <c:pt idx="8">
                  <c:v>22.238425925925927</c:v>
                </c:pt>
                <c:pt idx="9">
                  <c:v>22.526851851851852</c:v>
                </c:pt>
                <c:pt idx="10">
                  <c:v>22.630000000000003</c:v>
                </c:pt>
                <c:pt idx="11">
                  <c:v>23.211250000000003</c:v>
                </c:pt>
                <c:pt idx="12">
                  <c:v>22.593333333333334</c:v>
                </c:pt>
                <c:pt idx="13">
                  <c:v>22.691250000000004</c:v>
                </c:pt>
                <c:pt idx="14">
                  <c:v>23.037500000000001</c:v>
                </c:pt>
                <c:pt idx="15">
                  <c:v>22.26125</c:v>
                </c:pt>
                <c:pt idx="16">
                  <c:v>23.029583333333335</c:v>
                </c:pt>
                <c:pt idx="17">
                  <c:v>22.776666666666664</c:v>
                </c:pt>
                <c:pt idx="18">
                  <c:v>22.494583333333331</c:v>
                </c:pt>
                <c:pt idx="19">
                  <c:v>22.602083333333333</c:v>
                </c:pt>
                <c:pt idx="20">
                  <c:v>22.016287878787878</c:v>
                </c:pt>
                <c:pt idx="21">
                  <c:v>23.713257575757574</c:v>
                </c:pt>
                <c:pt idx="22">
                  <c:v>23.289772727272723</c:v>
                </c:pt>
                <c:pt idx="23">
                  <c:v>22.63219696969697</c:v>
                </c:pt>
                <c:pt idx="24">
                  <c:v>22.857575757575759</c:v>
                </c:pt>
                <c:pt idx="25">
                  <c:v>22.940151515151516</c:v>
                </c:pt>
                <c:pt idx="26">
                  <c:v>22.987878787878788</c:v>
                </c:pt>
                <c:pt idx="27">
                  <c:v>22.269318181818186</c:v>
                </c:pt>
                <c:pt idx="28">
                  <c:v>22.996969696969696</c:v>
                </c:pt>
                <c:pt idx="29">
                  <c:v>23.358333333333334</c:v>
                </c:pt>
                <c:pt idx="30">
                  <c:v>23.440151515151516</c:v>
                </c:pt>
                <c:pt idx="31">
                  <c:v>22.549242424242426</c:v>
                </c:pt>
                <c:pt idx="32">
                  <c:v>22.580303030303032</c:v>
                </c:pt>
                <c:pt idx="33">
                  <c:v>22.523863636363636</c:v>
                </c:pt>
                <c:pt idx="34">
                  <c:v>22.793560606060609</c:v>
                </c:pt>
                <c:pt idx="35">
                  <c:v>23.376893939393938</c:v>
                </c:pt>
                <c:pt idx="36">
                  <c:v>22.452651515151512</c:v>
                </c:pt>
                <c:pt idx="37">
                  <c:v>22.920454545454547</c:v>
                </c:pt>
                <c:pt idx="38">
                  <c:v>23.701136363636365</c:v>
                </c:pt>
                <c:pt idx="39">
                  <c:v>23.24015151515151</c:v>
                </c:pt>
                <c:pt idx="40">
                  <c:v>22.767045454545453</c:v>
                </c:pt>
                <c:pt idx="41">
                  <c:v>23.706439393939398</c:v>
                </c:pt>
                <c:pt idx="42">
                  <c:v>22.871969696969696</c:v>
                </c:pt>
                <c:pt idx="43">
                  <c:v>23.20037878787879</c:v>
                </c:pt>
                <c:pt idx="44">
                  <c:v>23.03712121212121</c:v>
                </c:pt>
                <c:pt idx="45">
                  <c:v>23.718560606060603</c:v>
                </c:pt>
                <c:pt idx="46">
                  <c:v>23.994696969696971</c:v>
                </c:pt>
                <c:pt idx="47">
                  <c:v>23.542424242424239</c:v>
                </c:pt>
                <c:pt idx="48">
                  <c:v>23.139015151515153</c:v>
                </c:pt>
                <c:pt idx="49">
                  <c:v>23.525000000000002</c:v>
                </c:pt>
                <c:pt idx="50">
                  <c:v>23.998106060606062</c:v>
                </c:pt>
                <c:pt idx="51">
                  <c:v>23.39549242424243</c:v>
                </c:pt>
                <c:pt idx="52">
                  <c:v>23.29376620768306</c:v>
                </c:pt>
                <c:pt idx="53">
                  <c:v>23.511071597220326</c:v>
                </c:pt>
                <c:pt idx="54">
                  <c:v>23.030341752781268</c:v>
                </c:pt>
                <c:pt idx="55">
                  <c:v>23.362199849881303</c:v>
                </c:pt>
                <c:pt idx="56">
                  <c:v>24.00173278951922</c:v>
                </c:pt>
                <c:pt idx="57">
                  <c:v>23.182876082251084</c:v>
                </c:pt>
                <c:pt idx="58">
                  <c:v>24.033005312339991</c:v>
                </c:pt>
                <c:pt idx="59">
                  <c:v>24.236055951217239</c:v>
                </c:pt>
                <c:pt idx="60">
                  <c:v>23.002362852664579</c:v>
                </c:pt>
                <c:pt idx="61">
                  <c:v>24.139772727272735</c:v>
                </c:pt>
                <c:pt idx="62">
                  <c:v>23.491825757575761</c:v>
                </c:pt>
                <c:pt idx="63">
                  <c:v>24.306275909090914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B3C-4470-AD79-8A3D6B94A69D}"/>
            </c:ext>
          </c:extLst>
        </c:ser>
        <c:ser>
          <c:idx val="1"/>
          <c:order val="1"/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2.0905923344947862E-2"/>
                  <c:y val="2.6728767204013102E-2"/>
                </c:manualLayout>
              </c:layout>
              <c:tx>
                <c:rich>
                  <a:bodyPr/>
                  <a:lstStyle/>
                  <a:p>
                    <a:fld id="{6FCF4A3A-46E7-4FA5-AE8F-B1110ADC8DB3}" type="VALUE">
                      <a:rPr lang="en-US" sz="1200"/>
                      <a:pPr/>
                      <a:t>[VALOR]</a:t>
                    </a:fld>
                    <a:endParaRPr lang="es-PY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3C-4470-AD79-8A3D6B94A69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3C-4470-AD79-8A3D6B94A69D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Tmedia!$AC$20:$AC$81</c:f>
              <c:numCache>
                <c:formatCode>General</c:formatCode>
                <c:ptCount val="62"/>
                <c:pt idx="0">
                  <c:v>22.79</c:v>
                </c:pt>
                <c:pt idx="1">
                  <c:v>22.79</c:v>
                </c:pt>
                <c:pt idx="2">
                  <c:v>22.79</c:v>
                </c:pt>
                <c:pt idx="3">
                  <c:v>22.79</c:v>
                </c:pt>
                <c:pt idx="4">
                  <c:v>22.79</c:v>
                </c:pt>
                <c:pt idx="5">
                  <c:v>22.79</c:v>
                </c:pt>
                <c:pt idx="6">
                  <c:v>22.79</c:v>
                </c:pt>
                <c:pt idx="7">
                  <c:v>22.79</c:v>
                </c:pt>
                <c:pt idx="8">
                  <c:v>22.79</c:v>
                </c:pt>
                <c:pt idx="9">
                  <c:v>22.79</c:v>
                </c:pt>
                <c:pt idx="10">
                  <c:v>22.79</c:v>
                </c:pt>
                <c:pt idx="11">
                  <c:v>22.79</c:v>
                </c:pt>
                <c:pt idx="12">
                  <c:v>22.79</c:v>
                </c:pt>
                <c:pt idx="13">
                  <c:v>22.79</c:v>
                </c:pt>
                <c:pt idx="14">
                  <c:v>22.79</c:v>
                </c:pt>
                <c:pt idx="15">
                  <c:v>22.79</c:v>
                </c:pt>
                <c:pt idx="16">
                  <c:v>22.79</c:v>
                </c:pt>
                <c:pt idx="17">
                  <c:v>22.79</c:v>
                </c:pt>
                <c:pt idx="18">
                  <c:v>22.79</c:v>
                </c:pt>
                <c:pt idx="19">
                  <c:v>22.79</c:v>
                </c:pt>
                <c:pt idx="20">
                  <c:v>22.79</c:v>
                </c:pt>
                <c:pt idx="21">
                  <c:v>22.79</c:v>
                </c:pt>
                <c:pt idx="22">
                  <c:v>22.79</c:v>
                </c:pt>
                <c:pt idx="23">
                  <c:v>22.79</c:v>
                </c:pt>
                <c:pt idx="24">
                  <c:v>22.79</c:v>
                </c:pt>
                <c:pt idx="25">
                  <c:v>22.79</c:v>
                </c:pt>
                <c:pt idx="26">
                  <c:v>22.79</c:v>
                </c:pt>
                <c:pt idx="27">
                  <c:v>22.79</c:v>
                </c:pt>
                <c:pt idx="28">
                  <c:v>22.79</c:v>
                </c:pt>
                <c:pt idx="29">
                  <c:v>22.79</c:v>
                </c:pt>
                <c:pt idx="30">
                  <c:v>22.79</c:v>
                </c:pt>
                <c:pt idx="31">
                  <c:v>22.79</c:v>
                </c:pt>
                <c:pt idx="32">
                  <c:v>22.79</c:v>
                </c:pt>
                <c:pt idx="33">
                  <c:v>22.79</c:v>
                </c:pt>
                <c:pt idx="34">
                  <c:v>22.79</c:v>
                </c:pt>
                <c:pt idx="35">
                  <c:v>22.79</c:v>
                </c:pt>
                <c:pt idx="36">
                  <c:v>22.79</c:v>
                </c:pt>
                <c:pt idx="37">
                  <c:v>22.79</c:v>
                </c:pt>
                <c:pt idx="38">
                  <c:v>22.79</c:v>
                </c:pt>
                <c:pt idx="39">
                  <c:v>22.79</c:v>
                </c:pt>
                <c:pt idx="40">
                  <c:v>22.79</c:v>
                </c:pt>
                <c:pt idx="41">
                  <c:v>22.79</c:v>
                </c:pt>
                <c:pt idx="42">
                  <c:v>22.79</c:v>
                </c:pt>
                <c:pt idx="43">
                  <c:v>22.79</c:v>
                </c:pt>
                <c:pt idx="44">
                  <c:v>22.79</c:v>
                </c:pt>
                <c:pt idx="45">
                  <c:v>22.79</c:v>
                </c:pt>
                <c:pt idx="46">
                  <c:v>22.79</c:v>
                </c:pt>
                <c:pt idx="47">
                  <c:v>22.79</c:v>
                </c:pt>
                <c:pt idx="48">
                  <c:v>22.79</c:v>
                </c:pt>
                <c:pt idx="49">
                  <c:v>22.79</c:v>
                </c:pt>
                <c:pt idx="50">
                  <c:v>22.79</c:v>
                </c:pt>
                <c:pt idx="51">
                  <c:v>22.79</c:v>
                </c:pt>
                <c:pt idx="52">
                  <c:v>22.79</c:v>
                </c:pt>
                <c:pt idx="53">
                  <c:v>22.79</c:v>
                </c:pt>
                <c:pt idx="54">
                  <c:v>22.79</c:v>
                </c:pt>
                <c:pt idx="55">
                  <c:v>22.79</c:v>
                </c:pt>
                <c:pt idx="56">
                  <c:v>22.79</c:v>
                </c:pt>
                <c:pt idx="57">
                  <c:v>22.79</c:v>
                </c:pt>
                <c:pt idx="58">
                  <c:v>22.79</c:v>
                </c:pt>
                <c:pt idx="59">
                  <c:v>22.79</c:v>
                </c:pt>
                <c:pt idx="60">
                  <c:v>22.79</c:v>
                </c:pt>
                <c:pt idx="61">
                  <c:v>22.79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B3C-4470-AD79-8A3D6B94A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5646832"/>
        <c:axId val="475649968"/>
      </c:lineChart>
      <c:catAx>
        <c:axId val="47564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dirty="0">
                    <a:solidFill>
                      <a:schemeClr val="bg1"/>
                    </a:solidFill>
                  </a:rPr>
                  <a:t>Año</a:t>
                </a:r>
              </a:p>
            </c:rich>
          </c:tx>
          <c:layout>
            <c:manualLayout>
              <c:xMode val="edge"/>
              <c:yMode val="edge"/>
              <c:x val="0.51094342967628992"/>
              <c:y val="0.94986203549397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9968"/>
        <c:crosses val="autoZero"/>
        <c:auto val="1"/>
        <c:lblAlgn val="ctr"/>
        <c:lblOffset val="100"/>
        <c:noMultiLvlLbl val="0"/>
      </c:catAx>
      <c:valAx>
        <c:axId val="475649968"/>
        <c:scaling>
          <c:orientation val="minMax"/>
          <c:max val="25"/>
          <c:min val="21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dirty="0">
                    <a:solidFill>
                      <a:schemeClr val="bg1"/>
                    </a:solidFill>
                  </a:rPr>
                  <a:t>Grado Celsius (°C)</a:t>
                </a:r>
              </a:p>
            </c:rich>
          </c:tx>
          <c:layout>
            <c:manualLayout>
              <c:xMode val="edge"/>
              <c:yMode val="edge"/>
              <c:x val="8.208634116523823E-3"/>
              <c:y val="0.338232274135668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>
            <a:solidFill>
              <a:srgbClr val="FF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6832"/>
        <c:crosses val="autoZero"/>
        <c:crossBetween val="between"/>
        <c:majorUnit val="0.5"/>
        <c:minorUnit val="0.2"/>
      </c:valAx>
      <c:spPr>
        <a:solidFill>
          <a:schemeClr val="accent1">
            <a:lumMod val="60000"/>
            <a:lumOff val="4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 w="9525" cap="flat" cmpd="sng" algn="ctr">
      <a:solidFill>
        <a:schemeClr val="accent6">
          <a:lumMod val="75000"/>
        </a:schemeClr>
      </a:solidFill>
      <a:round/>
    </a:ln>
    <a:effectLst/>
  </c:spPr>
  <c:txPr>
    <a:bodyPr/>
    <a:lstStyle/>
    <a:p>
      <a:pPr>
        <a:defRPr sz="1000" b="1"/>
      </a:pPr>
      <a:endParaRPr lang="es-PY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19050">
              <a:solidFill>
                <a:srgbClr val="FFFF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cat>
            <c:strRef>
              <c:f>Total!$R$13:$R$16</c:f>
              <c:strCache>
                <c:ptCount val="4"/>
                <c:pt idx="0">
                  <c:v>1980-1989</c:v>
                </c:pt>
                <c:pt idx="1">
                  <c:v>1990-1999</c:v>
                </c:pt>
                <c:pt idx="2">
                  <c:v>2000-2009</c:v>
                </c:pt>
                <c:pt idx="3">
                  <c:v>2010-2019</c:v>
                </c:pt>
              </c:strCache>
            </c:strRef>
          </c:cat>
          <c:val>
            <c:numRef>
              <c:f>Total!$S$13:$S$16</c:f>
              <c:numCache>
                <c:formatCode>0.0</c:formatCode>
                <c:ptCount val="4"/>
                <c:pt idx="0">
                  <c:v>1.0551515151515152</c:v>
                </c:pt>
                <c:pt idx="1">
                  <c:v>1.5216783216783216</c:v>
                </c:pt>
                <c:pt idx="2">
                  <c:v>2.1153846153846154</c:v>
                </c:pt>
                <c:pt idx="3">
                  <c:v>2.9357142857142859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95-4EC8-B86C-44A1C30C7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75646440"/>
        <c:axId val="475651144"/>
      </c:barChart>
      <c:catAx>
        <c:axId val="475646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Década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50043282191352101"/>
              <c:y val="0.916380892497893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51144"/>
        <c:crosses val="autoZero"/>
        <c:auto val="1"/>
        <c:lblAlgn val="ctr"/>
        <c:lblOffset val="100"/>
        <c:noMultiLvlLbl val="0"/>
      </c:catAx>
      <c:valAx>
        <c:axId val="4756511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Cantidad media de olas de calor al año</a:t>
                </a:r>
              </a:p>
            </c:rich>
          </c:tx>
          <c:layout>
            <c:manualLayout>
              <c:xMode val="edge"/>
              <c:yMode val="edge"/>
              <c:x val="1.7156925506262938E-2"/>
              <c:y val="0.10996962313660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0.0" sourceLinked="1"/>
        <c:majorTickMark val="in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6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 sz="1200"/>
      </a:pPr>
      <a:endParaRPr lang="es-P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7989940815254"/>
          <c:y val="0.11296882060551287"/>
          <c:w val="0.84643891526729431"/>
          <c:h val="0.716862775795140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32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14-4C9A-9B5D-419290C4B4E8}"/>
              </c:ext>
            </c:extLst>
          </c:dPt>
          <c:dPt>
            <c:idx val="33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14-4C9A-9B5D-419290C4B4E8}"/>
              </c:ext>
            </c:extLst>
          </c:dPt>
          <c:dPt>
            <c:idx val="47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14-4C9A-9B5D-419290C4B4E8}"/>
              </c:ext>
            </c:extLst>
          </c:dPt>
          <c:dPt>
            <c:idx val="48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14-4C9A-9B5D-419290C4B4E8}"/>
              </c:ext>
            </c:extLst>
          </c:dPt>
          <c:dPt>
            <c:idx val="64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14-4C9A-9B5D-419290C4B4E8}"/>
              </c:ext>
            </c:extLst>
          </c:dPt>
          <c:dPt>
            <c:idx val="65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14-4C9A-9B5D-419290C4B4E8}"/>
              </c:ext>
            </c:extLst>
          </c:dPt>
          <c:dPt>
            <c:idx val="66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D14-4C9A-9B5D-419290C4B4E8}"/>
              </c:ext>
            </c:extLst>
          </c:dPt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Paraguay!$A$18:$A$87</c:f>
              <c:numCache>
                <c:formatCode>General</c:formatCode>
                <c:ptCount val="70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  <c:pt idx="66">
                  <c:v>2016</c:v>
                </c:pt>
                <c:pt idx="67">
                  <c:v>2017</c:v>
                </c:pt>
                <c:pt idx="68">
                  <c:v>2018</c:v>
                </c:pt>
                <c:pt idx="69">
                  <c:v>2019</c:v>
                </c:pt>
              </c:numCache>
            </c:numRef>
          </c:cat>
          <c:val>
            <c:numRef>
              <c:f>Paraguay!$M$18:$M$87</c:f>
              <c:numCache>
                <c:formatCode>0</c:formatCode>
                <c:ptCount val="70"/>
                <c:pt idx="0">
                  <c:v>1508.3600000000001</c:v>
                </c:pt>
                <c:pt idx="1">
                  <c:v>1318.3142857142859</c:v>
                </c:pt>
                <c:pt idx="2">
                  <c:v>1399.9285714285713</c:v>
                </c:pt>
                <c:pt idx="3">
                  <c:v>1433.6285714285714</c:v>
                </c:pt>
                <c:pt idx="4">
                  <c:v>1640.9285714285713</c:v>
                </c:pt>
                <c:pt idx="5">
                  <c:v>1226.7125000000001</c:v>
                </c:pt>
                <c:pt idx="6">
                  <c:v>1492.2874999999999</c:v>
                </c:pt>
                <c:pt idx="7">
                  <c:v>1511.4875</c:v>
                </c:pt>
                <c:pt idx="8">
                  <c:v>1533.95</c:v>
                </c:pt>
                <c:pt idx="9">
                  <c:v>1557.3666666666666</c:v>
                </c:pt>
                <c:pt idx="10">
                  <c:v>1318.788888888889</c:v>
                </c:pt>
                <c:pt idx="11">
                  <c:v>1641.4300000000003</c:v>
                </c:pt>
                <c:pt idx="12">
                  <c:v>1137.81</c:v>
                </c:pt>
                <c:pt idx="13">
                  <c:v>1391.28</c:v>
                </c:pt>
                <c:pt idx="14">
                  <c:v>1291.8399999999999</c:v>
                </c:pt>
                <c:pt idx="15">
                  <c:v>1875.8</c:v>
                </c:pt>
                <c:pt idx="16">
                  <c:v>1374.0700000000002</c:v>
                </c:pt>
                <c:pt idx="17">
                  <c:v>1181.1299999999999</c:v>
                </c:pt>
                <c:pt idx="18">
                  <c:v>1268.7400000000002</c:v>
                </c:pt>
                <c:pt idx="19">
                  <c:v>1593.8999999999999</c:v>
                </c:pt>
                <c:pt idx="20">
                  <c:v>1246.5900000000001</c:v>
                </c:pt>
                <c:pt idx="21">
                  <c:v>1509.56</c:v>
                </c:pt>
                <c:pt idx="22">
                  <c:v>1576.21</c:v>
                </c:pt>
                <c:pt idx="23">
                  <c:v>1645.3400000000001</c:v>
                </c:pt>
                <c:pt idx="24">
                  <c:v>1381.38</c:v>
                </c:pt>
                <c:pt idx="25">
                  <c:v>1454.03</c:v>
                </c:pt>
                <c:pt idx="26">
                  <c:v>1211.77</c:v>
                </c:pt>
                <c:pt idx="27">
                  <c:v>1258.3499999999999</c:v>
                </c:pt>
                <c:pt idx="28">
                  <c:v>1035.03</c:v>
                </c:pt>
                <c:pt idx="29">
                  <c:v>1636.58</c:v>
                </c:pt>
                <c:pt idx="30">
                  <c:v>1359.53</c:v>
                </c:pt>
                <c:pt idx="31">
                  <c:v>1294.5363636363636</c:v>
                </c:pt>
                <c:pt idx="32">
                  <c:v>1704.7272727272723</c:v>
                </c:pt>
                <c:pt idx="33">
                  <c:v>2054.1000000000004</c:v>
                </c:pt>
                <c:pt idx="34">
                  <c:v>1552.5454545454545</c:v>
                </c:pt>
                <c:pt idx="35">
                  <c:v>1216.5363636363636</c:v>
                </c:pt>
                <c:pt idx="36">
                  <c:v>1755.58</c:v>
                </c:pt>
                <c:pt idx="37">
                  <c:v>1714.1</c:v>
                </c:pt>
                <c:pt idx="38">
                  <c:v>1166.69</c:v>
                </c:pt>
                <c:pt idx="39">
                  <c:v>1520.85</c:v>
                </c:pt>
                <c:pt idx="40">
                  <c:v>1867.0636363636365</c:v>
                </c:pt>
                <c:pt idx="41">
                  <c:v>1384.6636363636362</c:v>
                </c:pt>
                <c:pt idx="42">
                  <c:v>1834.6909090909089</c:v>
                </c:pt>
                <c:pt idx="43">
                  <c:v>1273.109090909091</c:v>
                </c:pt>
                <c:pt idx="44">
                  <c:v>1560.4272727272726</c:v>
                </c:pt>
                <c:pt idx="45">
                  <c:v>1288.1545454545453</c:v>
                </c:pt>
                <c:pt idx="46">
                  <c:v>1783.890909090909</c:v>
                </c:pt>
                <c:pt idx="47">
                  <c:v>1745.7636363636366</c:v>
                </c:pt>
                <c:pt idx="48">
                  <c:v>1959.5727272727274</c:v>
                </c:pt>
                <c:pt idx="49">
                  <c:v>1192.4727272727271</c:v>
                </c:pt>
                <c:pt idx="50">
                  <c:v>1532.7090909090909</c:v>
                </c:pt>
                <c:pt idx="51">
                  <c:v>1398.5636363636363</c:v>
                </c:pt>
                <c:pt idx="52">
                  <c:v>1613.6363636363637</c:v>
                </c:pt>
                <c:pt idx="53">
                  <c:v>1502.0454545454543</c:v>
                </c:pt>
                <c:pt idx="54">
                  <c:v>1436.2636363636364</c:v>
                </c:pt>
                <c:pt idx="55">
                  <c:v>1297.3090909090909</c:v>
                </c:pt>
                <c:pt idx="56">
                  <c:v>1462.2999999999997</c:v>
                </c:pt>
                <c:pt idx="57">
                  <c:v>1431.090909090909</c:v>
                </c:pt>
                <c:pt idx="58">
                  <c:v>1297.0090909090911</c:v>
                </c:pt>
                <c:pt idx="59">
                  <c:v>1604.8363636363633</c:v>
                </c:pt>
                <c:pt idx="60">
                  <c:v>1517.7454545454543</c:v>
                </c:pt>
                <c:pt idx="61">
                  <c:v>1411.8909090909092</c:v>
                </c:pt>
                <c:pt idx="62">
                  <c:v>1449.1181818181819</c:v>
                </c:pt>
                <c:pt idx="63">
                  <c:v>1508.9454545454546</c:v>
                </c:pt>
                <c:pt idx="64">
                  <c:v>1940.7454545454543</c:v>
                </c:pt>
                <c:pt idx="65">
                  <c:v>1983.9909090909089</c:v>
                </c:pt>
                <c:pt idx="66">
                  <c:v>1684.7454545454543</c:v>
                </c:pt>
                <c:pt idx="67">
                  <c:v>1689.3999999999999</c:v>
                </c:pt>
                <c:pt idx="68">
                  <c:v>1606.8272727272729</c:v>
                </c:pt>
                <c:pt idx="69">
                  <c:v>1485.0181818181818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D14-4C9A-9B5D-419290C4B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5647224"/>
        <c:axId val="475650360"/>
      </c:barChart>
      <c:catAx>
        <c:axId val="475647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 dirty="0"/>
                  <a:t>Año</a:t>
                </a:r>
              </a:p>
            </c:rich>
          </c:tx>
          <c:layout>
            <c:manualLayout>
              <c:xMode val="edge"/>
              <c:yMode val="edge"/>
              <c:x val="0.52392493057932976"/>
              <c:y val="0.936225593139397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50360"/>
        <c:crosses val="autoZero"/>
        <c:auto val="1"/>
        <c:lblAlgn val="ctr"/>
        <c:lblOffset val="100"/>
        <c:noMultiLvlLbl val="0"/>
      </c:catAx>
      <c:valAx>
        <c:axId val="475650360"/>
        <c:scaling>
          <c:orientation val="minMax"/>
          <c:max val="2400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Y"/>
                  <a:t>milímetro</a:t>
                </a:r>
              </a:p>
            </c:rich>
          </c:tx>
          <c:layout>
            <c:manualLayout>
              <c:xMode val="edge"/>
              <c:yMode val="edge"/>
              <c:x val="3.109903381642512E-2"/>
              <c:y val="0.39850707989128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0" sourceLinked="1"/>
        <c:majorTickMark val="in"/>
        <c:minorTickMark val="in"/>
        <c:tickLblPos val="nextTo"/>
        <c:spPr>
          <a:noFill/>
          <a:ln>
            <a:solidFill>
              <a:srgbClr val="FF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7224"/>
        <c:crosses val="autoZero"/>
        <c:crossBetween val="between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12700" cap="flat" cmpd="sng" algn="ctr">
      <a:solidFill>
        <a:schemeClr val="tx1"/>
      </a:solidFill>
      <a:round/>
    </a:ln>
    <a:effectLst/>
  </c:spPr>
  <c:txPr>
    <a:bodyPr/>
    <a:lstStyle/>
    <a:p>
      <a:pPr>
        <a:defRPr sz="1400" b="0"/>
      </a:pPr>
      <a:endParaRPr lang="es-PY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81706950810258E-2"/>
          <c:y val="3.9249537778742787E-2"/>
          <c:w val="0.90105705070448283"/>
          <c:h val="0.71189138512833283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63-48D7-8A24-348A6F3D5974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63-48D7-8A24-348A6F3D5974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63-48D7-8A24-348A6F3D5974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63-48D7-8A24-348A6F3D5974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863-48D7-8A24-348A6F3D5974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863-48D7-8A24-348A6F3D5974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863-48D7-8A24-348A6F3D5974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863-48D7-8A24-348A6F3D5974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863-48D7-8A24-348A6F3D5974}"/>
              </c:ext>
            </c:extLst>
          </c:dPt>
          <c:dPt>
            <c:idx val="2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863-48D7-8A24-348A6F3D5974}"/>
              </c:ext>
            </c:extLst>
          </c:dPt>
          <c:dPt>
            <c:idx val="2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863-48D7-8A24-348A6F3D5974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863-48D7-8A24-348A6F3D5974}"/>
              </c:ext>
            </c:extLst>
          </c:dPt>
          <c:dPt>
            <c:idx val="2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863-48D7-8A24-348A6F3D5974}"/>
              </c:ext>
            </c:extLst>
          </c:dPt>
          <c:dPt>
            <c:idx val="3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0863-48D7-8A24-348A6F3D5974}"/>
              </c:ext>
            </c:extLst>
          </c:dPt>
          <c:dPt>
            <c:idx val="3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863-48D7-8A24-348A6F3D5974}"/>
              </c:ext>
            </c:extLst>
          </c:dPt>
          <c:dPt>
            <c:idx val="3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0863-48D7-8A24-348A6F3D5974}"/>
              </c:ext>
            </c:extLst>
          </c:dPt>
          <c:dPt>
            <c:idx val="3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0863-48D7-8A24-348A6F3D5974}"/>
              </c:ext>
            </c:extLst>
          </c:dPt>
          <c:dPt>
            <c:idx val="3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0863-48D7-8A24-348A6F3D5974}"/>
              </c:ext>
            </c:extLst>
          </c:dPt>
          <c:dPt>
            <c:idx val="4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0863-48D7-8A24-348A6F3D5974}"/>
              </c:ext>
            </c:extLst>
          </c:dPt>
          <c:dPt>
            <c:idx val="4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0863-48D7-8A24-348A6F3D5974}"/>
              </c:ext>
            </c:extLst>
          </c:dPt>
          <c:dPt>
            <c:idx val="5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0863-48D7-8A24-348A6F3D5974}"/>
              </c:ext>
            </c:extLst>
          </c:dPt>
          <c:dPt>
            <c:idx val="5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0863-48D7-8A24-348A6F3D5974}"/>
              </c:ext>
            </c:extLst>
          </c:dPt>
          <c:dPt>
            <c:idx val="5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0863-48D7-8A24-348A6F3D5974}"/>
              </c:ext>
            </c:extLst>
          </c:dPt>
          <c:dPt>
            <c:idx val="5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0863-48D7-8A24-348A6F3D5974}"/>
              </c:ext>
            </c:extLst>
          </c:dPt>
          <c:cat>
            <c:numRef>
              <c:f>Sequías!$A$2:$A$61</c:f>
              <c:numCache>
                <c:formatCode>General</c:formatCode>
                <c:ptCount val="60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</c:numCache>
            </c:numRef>
          </c:cat>
          <c:val>
            <c:numRef>
              <c:f>Sequías!$B$2:$B$61</c:f>
              <c:numCache>
                <c:formatCode>General</c:formatCode>
                <c:ptCount val="60"/>
                <c:pt idx="0">
                  <c:v>1.5</c:v>
                </c:pt>
                <c:pt idx="2">
                  <c:v>2</c:v>
                </c:pt>
                <c:pt idx="6">
                  <c:v>1.5</c:v>
                </c:pt>
                <c:pt idx="7">
                  <c:v>2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  <c:pt idx="11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2</c:v>
                </c:pt>
                <c:pt idx="21">
                  <c:v>1.5</c:v>
                </c:pt>
                <c:pt idx="25">
                  <c:v>2</c:v>
                </c:pt>
                <c:pt idx="28">
                  <c:v>2</c:v>
                </c:pt>
                <c:pt idx="29">
                  <c:v>1.5</c:v>
                </c:pt>
                <c:pt idx="33">
                  <c:v>1.5</c:v>
                </c:pt>
                <c:pt idx="35">
                  <c:v>1.5</c:v>
                </c:pt>
                <c:pt idx="39">
                  <c:v>1.5</c:v>
                </c:pt>
                <c:pt idx="43">
                  <c:v>1.5</c:v>
                </c:pt>
                <c:pt idx="44">
                  <c:v>1.5</c:v>
                </c:pt>
                <c:pt idx="48">
                  <c:v>2</c:v>
                </c:pt>
                <c:pt idx="49">
                  <c:v>2</c:v>
                </c:pt>
                <c:pt idx="50">
                  <c:v>1.5</c:v>
                </c:pt>
                <c:pt idx="52">
                  <c:v>1.5</c:v>
                </c:pt>
                <c:pt idx="53">
                  <c:v>1.5</c:v>
                </c:pt>
                <c:pt idx="58">
                  <c:v>2</c:v>
                </c:pt>
                <c:pt idx="5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0-0863-48D7-8A24-348A6F3D5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475648792"/>
        <c:axId val="475649184"/>
      </c:barChart>
      <c:catAx>
        <c:axId val="475648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err="1"/>
                  <a:t>Año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50791055332642809"/>
              <c:y val="0.881463210494598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9184"/>
        <c:crosses val="autoZero"/>
        <c:auto val="1"/>
        <c:lblAlgn val="ctr"/>
        <c:lblOffset val="100"/>
        <c:noMultiLvlLbl val="0"/>
      </c:catAx>
      <c:valAx>
        <c:axId val="475649184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err="1"/>
                  <a:t>Valores</a:t>
                </a:r>
                <a:r>
                  <a:rPr lang="en-US" sz="1200" baseline="0" dirty="0"/>
                  <a:t> </a:t>
                </a:r>
                <a:r>
                  <a:rPr lang="en-US" sz="1200" baseline="0" dirty="0" err="1"/>
                  <a:t>negativos</a:t>
                </a:r>
                <a:r>
                  <a:rPr lang="en-US" sz="1200" baseline="0" dirty="0"/>
                  <a:t> de </a:t>
                </a:r>
                <a:r>
                  <a:rPr lang="en-US" sz="1200" dirty="0"/>
                  <a:t>(SPI-3)</a:t>
                </a:r>
              </a:p>
            </c:rich>
          </c:tx>
          <c:layout>
            <c:manualLayout>
              <c:xMode val="edge"/>
              <c:yMode val="edge"/>
              <c:x val="8.4033748654981349E-3"/>
              <c:y val="0.18491360138202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475648792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0.08208</cdr:x>
      <cdr:y>0.02939</cdr:y>
    </cdr:from>
    <cdr:to>
      <cdr:x>0.46922</cdr:x>
      <cdr:y>0.17039</cdr:y>
    </cdr:to>
    <cdr:sp macro="" textlink="">
      <cdr:nvSpPr>
        <cdr:cNvPr id="2" name="Marcador de texto 3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678679" y="139635"/>
          <a:ext cx="3200961" cy="669972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vert="horz" lIns="91440" tIns="45720" rIns="91440" bIns="4572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PY" sz="1800" dirty="0">
              <a:solidFill>
                <a:schemeClr val="bg1"/>
              </a:solidFill>
            </a:rPr>
            <a:t>Temperatura 2019: 24,3°C</a:t>
          </a:r>
        </a:p>
        <a:p xmlns:a="http://schemas.openxmlformats.org/drawingml/2006/main">
          <a:r>
            <a:rPr lang="es-PY" sz="1800" dirty="0">
              <a:solidFill>
                <a:schemeClr val="bg1"/>
              </a:solidFill>
            </a:rPr>
            <a:t>Promedio 1961-1990: 22,8°C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EC0F1-4D93-0D42-B1FF-AB6A52732DA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A5541-B069-A342-BEE6-7D9BBF6661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0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8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80B6202-CC61-471A-86D8-EE0DDFBB9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7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0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7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3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5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1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EC49-3AB8-6445-93D4-9A75AF14E0F8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0314-9368-3048-B958-18D619A16C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571676-F92E-ED44-9518-4464E7A34BCB}"/>
              </a:ext>
            </a:extLst>
          </p:cNvPr>
          <p:cNvSpPr txBox="1"/>
          <p:nvPr/>
        </p:nvSpPr>
        <p:spPr>
          <a:xfrm>
            <a:off x="485673" y="3671444"/>
            <a:ext cx="828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000" b="1" dirty="0">
                <a:cs typeface="Arial" panose="020B0604020202020204" pitchFamily="34" charset="0"/>
              </a:rPr>
              <a:t>Fortalecer a los Consejos de Desarrollo Local </a:t>
            </a:r>
          </a:p>
          <a:p>
            <a:pPr algn="ctr"/>
            <a:r>
              <a:rPr lang="es-PY" sz="2000" b="1" dirty="0">
                <a:cs typeface="Arial" panose="020B0604020202020204" pitchFamily="34" charset="0"/>
              </a:rPr>
              <a:t>para apoyar a la implementación de las Contribuciones Nacionales Determinadas (</a:t>
            </a:r>
            <a:r>
              <a:rPr lang="es-PY" sz="2000" b="1" dirty="0" err="1">
                <a:cs typeface="Arial" panose="020B0604020202020204" pitchFamily="34" charset="0"/>
              </a:rPr>
              <a:t>NDC´s</a:t>
            </a:r>
            <a:r>
              <a:rPr lang="es-PY" sz="2000" b="1" dirty="0">
                <a:cs typeface="Arial" panose="020B0604020202020204" pitchFamily="34" charset="0"/>
              </a:rPr>
              <a:t>) y al acceso a financiamiento climático</a:t>
            </a:r>
            <a:endParaRPr lang="es-ES_tradnl" sz="2000" b="1" dirty="0">
              <a:cs typeface="Arial" panose="020B0604020202020204" pitchFamily="34" charset="0"/>
            </a:endParaRPr>
          </a:p>
        </p:txBody>
      </p:sp>
      <p:sp>
        <p:nvSpPr>
          <p:cNvPr id="6" name="AutoShape 2" descr="Resultado de imagen para DN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017" r="11418"/>
          <a:stretch/>
        </p:blipFill>
        <p:spPr>
          <a:xfrm>
            <a:off x="-25758" y="0"/>
            <a:ext cx="2572895" cy="21906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8802"/>
          <a:stretch/>
        </p:blipFill>
        <p:spPr>
          <a:xfrm>
            <a:off x="6473741" y="0"/>
            <a:ext cx="2683138" cy="21906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89" y="-1"/>
            <a:ext cx="3778499" cy="2190647"/>
          </a:xfrm>
          <a:prstGeom prst="rect">
            <a:avLst/>
          </a:prstGeom>
        </p:spPr>
      </p:pic>
      <p:pic>
        <p:nvPicPr>
          <p:cNvPr id="1028" name="Picture 4" descr="160531155642_original">
            <a:extLst>
              <a:ext uri="{FF2B5EF4-FFF2-40B4-BE49-F238E27FC236}">
                <a16:creationId xmlns="" xmlns:a16="http://schemas.microsoft.com/office/drawing/2014/main" id="{659B577B-B8E7-4CE9-ACF8-ADFCDA25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85" y="5447841"/>
            <a:ext cx="1536522" cy="12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2">
            <a:extLst>
              <a:ext uri="{FF2B5EF4-FFF2-40B4-BE49-F238E27FC236}">
                <a16:creationId xmlns="" xmlns:a16="http://schemas.microsoft.com/office/drawing/2014/main" id="{292075BF-959F-4DC1-83F6-040966FDE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52" y="2281539"/>
            <a:ext cx="1367113" cy="566551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="" xmlns:a16="http://schemas.microsoft.com/office/drawing/2014/main" id="{686B9C53-2492-4C59-90CE-C16A173191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75" t="32345" r="19367" b="30764"/>
          <a:stretch/>
        </p:blipFill>
        <p:spPr>
          <a:xfrm>
            <a:off x="2860889" y="5799370"/>
            <a:ext cx="1863780" cy="83364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="" xmlns:a16="http://schemas.microsoft.com/office/drawing/2014/main" id="{3EAD76EC-724D-4862-87D2-E531D473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8" y="2335109"/>
            <a:ext cx="1788081" cy="59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="" xmlns:a16="http://schemas.microsoft.com/office/drawing/2014/main" id="{B3C5F319-0B10-4C8C-91C7-1F41648A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16" y="2317595"/>
            <a:ext cx="1812179" cy="49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">
            <a:extLst>
              <a:ext uri="{FF2B5EF4-FFF2-40B4-BE49-F238E27FC236}">
                <a16:creationId xmlns="" xmlns:a16="http://schemas.microsoft.com/office/drawing/2014/main" id="{307FC7DB-8D46-4795-8AF4-4FF33E09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2" y="2281539"/>
            <a:ext cx="1966036" cy="6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11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xmlns="" id="{5E5371B4-DBA4-44AA-9AD1-1EC9F4ACB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613459"/>
              </p:ext>
            </p:extLst>
          </p:nvPr>
        </p:nvGraphicFramePr>
        <p:xfrm>
          <a:off x="386368" y="2723452"/>
          <a:ext cx="8757632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418">
                  <a:extLst>
                    <a:ext uri="{9D8B030D-6E8A-4147-A177-3AD203B41FA5}">
                      <a16:colId xmlns:a16="http://schemas.microsoft.com/office/drawing/2014/main" xmlns="" val="768939283"/>
                    </a:ext>
                  </a:extLst>
                </a:gridCol>
                <a:gridCol w="1417762">
                  <a:extLst>
                    <a:ext uri="{9D8B030D-6E8A-4147-A177-3AD203B41FA5}">
                      <a16:colId xmlns:a16="http://schemas.microsoft.com/office/drawing/2014/main" xmlns="" val="1218308870"/>
                    </a:ext>
                  </a:extLst>
                </a:gridCol>
                <a:gridCol w="1126262">
                  <a:extLst>
                    <a:ext uri="{9D8B030D-6E8A-4147-A177-3AD203B41FA5}">
                      <a16:colId xmlns:a16="http://schemas.microsoft.com/office/drawing/2014/main" xmlns="" val="2954707592"/>
                    </a:ext>
                  </a:extLst>
                </a:gridCol>
                <a:gridCol w="1375919">
                  <a:extLst>
                    <a:ext uri="{9D8B030D-6E8A-4147-A177-3AD203B41FA5}">
                      <a16:colId xmlns:a16="http://schemas.microsoft.com/office/drawing/2014/main" xmlns="" val="1498325580"/>
                    </a:ext>
                  </a:extLst>
                </a:gridCol>
                <a:gridCol w="1092789">
                  <a:extLst>
                    <a:ext uri="{9D8B030D-6E8A-4147-A177-3AD203B41FA5}">
                      <a16:colId xmlns:a16="http://schemas.microsoft.com/office/drawing/2014/main" xmlns="" val="4000421719"/>
                    </a:ext>
                  </a:extLst>
                </a:gridCol>
                <a:gridCol w="1409392">
                  <a:extLst>
                    <a:ext uri="{9D8B030D-6E8A-4147-A177-3AD203B41FA5}">
                      <a16:colId xmlns:a16="http://schemas.microsoft.com/office/drawing/2014/main" xmlns="" val="3236082714"/>
                    </a:ext>
                  </a:extLst>
                </a:gridCol>
                <a:gridCol w="1251090">
                  <a:extLst>
                    <a:ext uri="{9D8B030D-6E8A-4147-A177-3AD203B41FA5}">
                      <a16:colId xmlns:a16="http://schemas.microsoft.com/office/drawing/2014/main" xmlns="" val="746849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dirty="0"/>
                        <a:t>Alto Paraná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Caaguazú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San Pedro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Paraguarí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Guairá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dirty="0"/>
                        <a:t>Cordillera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82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400" b="1" dirty="0"/>
                        <a:t>1.930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44990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xmlns="" id="{8FD29DCE-748C-4E27-8411-6547826B2344}"/>
              </a:ext>
            </a:extLst>
          </p:cNvPr>
          <p:cNvSpPr txBox="1">
            <a:spLocks/>
          </p:cNvSpPr>
          <p:nvPr/>
        </p:nvSpPr>
        <p:spPr>
          <a:xfrm>
            <a:off x="1018503" y="2210936"/>
            <a:ext cx="7790645" cy="8326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3200" b="1" dirty="0"/>
              <a:t>Resumen de pérdidas, en millones de dólares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433717" y="4086123"/>
            <a:ext cx="2361776" cy="2679065"/>
            <a:chOff x="9267825" y="3285699"/>
            <a:chExt cx="2860176" cy="3148817"/>
          </a:xfrm>
        </p:grpSpPr>
        <p:pic>
          <p:nvPicPr>
            <p:cNvPr id="5" name="Picture 2" descr="Dibujo de Mapa de Paraguay para colorear | Dibujos para colorear imprimir  grat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7825" y="3285699"/>
              <a:ext cx="2860176" cy="3148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e 5"/>
            <p:cNvSpPr/>
            <p:nvPr/>
          </p:nvSpPr>
          <p:spPr>
            <a:xfrm>
              <a:off x="11127348" y="5444542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7" name="Elipse 6"/>
            <p:cNvSpPr/>
            <p:nvPr/>
          </p:nvSpPr>
          <p:spPr>
            <a:xfrm>
              <a:off x="11807777" y="5571184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8" name="Elipse 7"/>
            <p:cNvSpPr/>
            <p:nvPr/>
          </p:nvSpPr>
          <p:spPr>
            <a:xfrm>
              <a:off x="11228232" y="5107549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9" name="Elipse 8"/>
            <p:cNvSpPr/>
            <p:nvPr/>
          </p:nvSpPr>
          <p:spPr>
            <a:xfrm>
              <a:off x="11097294" y="5736468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0" name="Elipse 9"/>
            <p:cNvSpPr/>
            <p:nvPr/>
          </p:nvSpPr>
          <p:spPr>
            <a:xfrm>
              <a:off x="11303358" y="5672077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1" name="Elipse 10"/>
            <p:cNvSpPr/>
            <p:nvPr/>
          </p:nvSpPr>
          <p:spPr>
            <a:xfrm>
              <a:off x="11483664" y="5466013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841E24E1-0504-4CC3-BACA-91EDCC9E2A4C}"/>
              </a:ext>
            </a:extLst>
          </p:cNvPr>
          <p:cNvSpPr txBox="1"/>
          <p:nvPr/>
        </p:nvSpPr>
        <p:spPr>
          <a:xfrm>
            <a:off x="1018503" y="270028"/>
            <a:ext cx="7326260" cy="1419619"/>
          </a:xfrm>
          <a:prstGeom prst="rect">
            <a:avLst/>
          </a:prstGeom>
          <a:solidFill>
            <a:srgbClr val="C00000"/>
          </a:solidFill>
        </p:spPr>
        <p:txBody>
          <a:bodyPr wrap="square" lIns="34290" tIns="17145" rIns="34290" bIns="17145" rtlCol="0" anchor="ctr">
            <a:spAutoFit/>
          </a:bodyPr>
          <a:lstStyle/>
          <a:p>
            <a:endParaRPr lang="en-US" sz="3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Impactos</a:t>
            </a:r>
            <a:r>
              <a:rPr 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Económicos</a:t>
            </a:r>
            <a:r>
              <a:rPr 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del </a:t>
            </a:r>
            <a:r>
              <a:rPr lang="en-US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Cambio</a:t>
            </a:r>
            <a:r>
              <a:rPr 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Climático</a:t>
            </a:r>
            <a:endParaRPr lang="en-US" sz="3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en 6 </a:t>
            </a:r>
            <a:r>
              <a:rPr lang="en-US" sz="3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departamentos</a:t>
            </a:r>
            <a:endParaRPr lang="en-US" sz="21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2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637975"/>
            <a:ext cx="3868340" cy="8239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3600" dirty="0">
                <a:solidFill>
                  <a:schemeClr val="bg1"/>
                </a:solidFill>
              </a:rPr>
              <a:t>Potencialidades</a:t>
            </a:r>
            <a:endParaRPr lang="es-PY" sz="36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712890"/>
            <a:ext cx="3868340" cy="49350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PY" sz="2000" dirty="0"/>
              <a:t>Se obtuvieron resultados con criterios científicos, con datos reales, pero solo de ciertos sistemas </a:t>
            </a:r>
            <a:r>
              <a:rPr lang="es-PY" sz="2000" dirty="0" smtClean="0"/>
              <a:t>productivos.</a:t>
            </a:r>
            <a:endParaRPr lang="es-PY" sz="2000" dirty="0"/>
          </a:p>
          <a:p>
            <a:pPr>
              <a:buFontTx/>
              <a:buChar char="-"/>
            </a:pPr>
            <a:r>
              <a:rPr lang="es-PY" sz="2000" dirty="0"/>
              <a:t>Se tiene una herramienta para la toma de decisiones, pero no siempre amigable. </a:t>
            </a:r>
          </a:p>
          <a:p>
            <a:pPr>
              <a:buFontTx/>
              <a:buChar char="-"/>
            </a:pPr>
            <a:r>
              <a:rPr lang="es-PY" sz="2000" dirty="0"/>
              <a:t>Se deja una base de datos depurada para futuros estudios de cambio climático.</a:t>
            </a:r>
          </a:p>
          <a:p>
            <a:pPr>
              <a:buFontTx/>
              <a:buChar char="-"/>
            </a:pPr>
            <a:r>
              <a:rPr lang="es-PY" sz="2000" dirty="0"/>
              <a:t>Presentación de datos en positivo. Cuanto hubiese crecido la economía sin sequias ni </a:t>
            </a:r>
            <a:r>
              <a:rPr lang="es-PY" sz="2000" dirty="0" smtClean="0"/>
              <a:t>heladas.</a:t>
            </a:r>
            <a:endParaRPr lang="es-PY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632005"/>
            <a:ext cx="3887391" cy="8239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3600" dirty="0">
                <a:solidFill>
                  <a:schemeClr val="bg1"/>
                </a:solidFill>
              </a:rPr>
              <a:t>Limitaciones</a:t>
            </a:r>
            <a:endParaRPr lang="es-PY" sz="36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712890"/>
            <a:ext cx="3887391" cy="447677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PY" dirty="0"/>
              <a:t>Falta de datos económicos.</a:t>
            </a:r>
          </a:p>
          <a:p>
            <a:pPr>
              <a:buFontTx/>
              <a:buChar char="-"/>
            </a:pPr>
            <a:r>
              <a:rPr lang="es-PY" dirty="0"/>
              <a:t>Falta de control de calidad de la información.</a:t>
            </a:r>
          </a:p>
          <a:p>
            <a:pPr>
              <a:buFontTx/>
              <a:buChar char="-"/>
            </a:pPr>
            <a:r>
              <a:rPr lang="es-PY" dirty="0"/>
              <a:t>Escasa visibilidad de la relevancia </a:t>
            </a:r>
            <a:r>
              <a:rPr lang="es-PY" dirty="0" smtClean="0"/>
              <a:t>económica.</a:t>
            </a:r>
          </a:p>
          <a:p>
            <a:pPr>
              <a:buFontTx/>
              <a:buChar char="-"/>
            </a:pPr>
            <a:r>
              <a:rPr lang="es-PY" dirty="0" smtClean="0"/>
              <a:t>Los </a:t>
            </a:r>
            <a:r>
              <a:rPr lang="es-PY" dirty="0"/>
              <a:t>eventos extremos están </a:t>
            </a:r>
            <a:r>
              <a:rPr lang="es-PY" dirty="0" smtClean="0"/>
              <a:t>naturalizados. </a:t>
            </a:r>
            <a:endParaRPr lang="es-PY" dirty="0"/>
          </a:p>
          <a:p>
            <a:endParaRPr lang="es-PY" dirty="0"/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8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9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6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841E24E1-0504-4CC3-BACA-91EDCC9E2A4C}"/>
              </a:ext>
            </a:extLst>
          </p:cNvPr>
          <p:cNvSpPr txBox="1"/>
          <p:nvPr/>
        </p:nvSpPr>
        <p:spPr>
          <a:xfrm>
            <a:off x="478210" y="497672"/>
            <a:ext cx="8405627" cy="1769715"/>
          </a:xfrm>
          <a:prstGeom prst="rect">
            <a:avLst/>
          </a:prstGeom>
          <a:solidFill>
            <a:srgbClr val="C00000"/>
          </a:solidFill>
        </p:spPr>
        <p:txBody>
          <a:bodyPr wrap="square" lIns="45720" tIns="22860" rIns="45720" bIns="22860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Estado del </a:t>
            </a:r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Clima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Paraguay 2019</a:t>
            </a:r>
          </a:p>
          <a:p>
            <a:pPr marL="457200" indent="-457200" algn="ctr">
              <a:buFontTx/>
              <a:buChar char="-"/>
            </a:pP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Impactos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Económicos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del </a:t>
            </a:r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Cambio</a:t>
            </a:r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Climático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en 6 </a:t>
            </a:r>
            <a:r>
              <a:rPr lang="en-US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Departamentos</a:t>
            </a:r>
            <a:endParaRPr lang="en-US" sz="2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6048873" y="3033983"/>
            <a:ext cx="2860176" cy="3148817"/>
            <a:chOff x="9267825" y="3285699"/>
            <a:chExt cx="2860176" cy="3148817"/>
          </a:xfrm>
        </p:grpSpPr>
        <p:pic>
          <p:nvPicPr>
            <p:cNvPr id="11" name="Picture 2" descr="Dibujo de Mapa de Paraguay para colorear | Dibujos para colorear imprimir  grati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7825" y="3285699"/>
              <a:ext cx="2860176" cy="3148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ipse 11"/>
            <p:cNvSpPr/>
            <p:nvPr/>
          </p:nvSpPr>
          <p:spPr>
            <a:xfrm>
              <a:off x="11127348" y="5444542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4" name="Elipse 13"/>
            <p:cNvSpPr/>
            <p:nvPr/>
          </p:nvSpPr>
          <p:spPr>
            <a:xfrm>
              <a:off x="11807777" y="5571184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6" name="Elipse 15"/>
            <p:cNvSpPr/>
            <p:nvPr/>
          </p:nvSpPr>
          <p:spPr>
            <a:xfrm>
              <a:off x="11228232" y="5107549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8" name="Elipse 17"/>
            <p:cNvSpPr/>
            <p:nvPr/>
          </p:nvSpPr>
          <p:spPr>
            <a:xfrm>
              <a:off x="11097294" y="5736468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19" name="Elipse 18"/>
            <p:cNvSpPr/>
            <p:nvPr/>
          </p:nvSpPr>
          <p:spPr>
            <a:xfrm>
              <a:off x="11303358" y="5672077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0" name="Elipse 19"/>
            <p:cNvSpPr/>
            <p:nvPr/>
          </p:nvSpPr>
          <p:spPr>
            <a:xfrm>
              <a:off x="11483664" y="5466013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pic>
        <p:nvPicPr>
          <p:cNvPr id="22" name="Picture 2" descr="Red bas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1" y="3200260"/>
            <a:ext cx="2649917" cy="285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xmlns="" id="{C11606C1-C80F-4666-AAE9-450E67CB4C14}"/>
              </a:ext>
            </a:extLst>
          </p:cNvPr>
          <p:cNvSpPr txBox="1"/>
          <p:nvPr/>
        </p:nvSpPr>
        <p:spPr>
          <a:xfrm>
            <a:off x="2361555" y="2962515"/>
            <a:ext cx="4128850" cy="969496"/>
          </a:xfrm>
          <a:prstGeom prst="rect">
            <a:avLst/>
          </a:prstGeom>
          <a:noFill/>
        </p:spPr>
        <p:txBody>
          <a:bodyPr wrap="square" lIns="45720" tIns="22860" rIns="45720" bIns="22860" rtlCol="0" anchor="b" anchorCtr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3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Benjamin </a:t>
            </a:r>
            <a:r>
              <a:rPr lang="en-US" sz="2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Grassi</a:t>
            </a:r>
            <a:endParaRPr lang="en-US" sz="2000" b="1" spc="3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Fabricio</a:t>
            </a:r>
            <a:r>
              <a:rPr lang="en-US" sz="2000" b="1" spc="3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2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Vázquez</a:t>
            </a:r>
            <a:endParaRPr lang="en-US" sz="2000" b="1" spc="3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spc="3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Raquel Rodríguez</a:t>
            </a:r>
          </a:p>
        </p:txBody>
      </p:sp>
    </p:spTree>
    <p:extLst>
      <p:ext uri="{BB962C8B-B14F-4D97-AF65-F5344CB8AC3E}">
        <p14:creationId xmlns:p14="http://schemas.microsoft.com/office/powerpoint/2010/main" val="258300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771422"/>
              </p:ext>
            </p:extLst>
          </p:nvPr>
        </p:nvGraphicFramePr>
        <p:xfrm>
          <a:off x="386366" y="1263893"/>
          <a:ext cx="8268237" cy="475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386366" y="681686"/>
            <a:ext cx="826823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Y" sz="3600" dirty="0">
                <a:solidFill>
                  <a:schemeClr val="bg1"/>
                </a:solidFill>
              </a:rPr>
              <a:t>La temperatura aumenta en el Paraguay</a:t>
            </a:r>
          </a:p>
        </p:txBody>
      </p:sp>
      <p:sp>
        <p:nvSpPr>
          <p:cNvPr id="5" name="Elipse 4"/>
          <p:cNvSpPr/>
          <p:nvPr/>
        </p:nvSpPr>
        <p:spPr>
          <a:xfrm>
            <a:off x="8373682" y="1888404"/>
            <a:ext cx="206062" cy="185096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74857" y="358678"/>
            <a:ext cx="7155313" cy="89057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4000" b="1" dirty="0">
                <a:solidFill>
                  <a:schemeClr val="bg1"/>
                </a:solidFill>
              </a:rPr>
              <a:t>El calor se recrudece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87736" y="5512158"/>
            <a:ext cx="7158913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Y" sz="2000" dirty="0">
                <a:solidFill>
                  <a:schemeClr val="bg1"/>
                </a:solidFill>
              </a:rPr>
              <a:t>Cantidad de olas de calor por décadas, 1980-2019</a:t>
            </a:r>
          </a:p>
        </p:txBody>
      </p:sp>
      <p:graphicFrame>
        <p:nvGraphicFramePr>
          <p:cNvPr id="22" name="Marcador de contenido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0164610"/>
              </p:ext>
            </p:extLst>
          </p:nvPr>
        </p:nvGraphicFramePr>
        <p:xfrm>
          <a:off x="987735" y="1249252"/>
          <a:ext cx="7142435" cy="4262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82774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707052"/>
              </p:ext>
            </p:extLst>
          </p:nvPr>
        </p:nvGraphicFramePr>
        <p:xfrm>
          <a:off x="309378" y="1288030"/>
          <a:ext cx="8628559" cy="479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09378" y="111187"/>
            <a:ext cx="8628559" cy="1097915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4800" b="1" dirty="0">
                <a:solidFill>
                  <a:schemeClr val="bg1"/>
                </a:solidFill>
              </a:rPr>
              <a:t>Un clima en humedecimiento</a:t>
            </a:r>
          </a:p>
        </p:txBody>
      </p:sp>
    </p:spTree>
    <p:extLst>
      <p:ext uri="{BB962C8B-B14F-4D97-AF65-F5344CB8AC3E}">
        <p14:creationId xmlns:p14="http://schemas.microsoft.com/office/powerpoint/2010/main" val="80186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9180430"/>
              </p:ext>
            </p:extLst>
          </p:nvPr>
        </p:nvGraphicFramePr>
        <p:xfrm>
          <a:off x="515154" y="1554315"/>
          <a:ext cx="8000195" cy="431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30310" y="584555"/>
            <a:ext cx="7485040" cy="92276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4800" b="1" dirty="0">
                <a:solidFill>
                  <a:schemeClr val="bg1"/>
                </a:solidFill>
              </a:rPr>
              <a:t>Sequías</a:t>
            </a:r>
          </a:p>
        </p:txBody>
      </p:sp>
    </p:spTree>
    <p:extLst>
      <p:ext uri="{BB962C8B-B14F-4D97-AF65-F5344CB8AC3E}">
        <p14:creationId xmlns:p14="http://schemas.microsoft.com/office/powerpoint/2010/main" val="241426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13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15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9784" r="21268" b="11124"/>
          <a:stretch/>
        </p:blipFill>
        <p:spPr>
          <a:xfrm>
            <a:off x="658999" y="759853"/>
            <a:ext cx="7856351" cy="50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637975"/>
            <a:ext cx="3868340" cy="8239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3600" dirty="0">
                <a:solidFill>
                  <a:schemeClr val="bg1"/>
                </a:solidFill>
              </a:rPr>
              <a:t>Potencialidades</a:t>
            </a:r>
            <a:endParaRPr lang="es-PY" sz="36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712890"/>
            <a:ext cx="3868340" cy="4476773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r>
              <a:rPr lang="es-PY" sz="2800" dirty="0"/>
              <a:t>Se obtuvieron resultados con criterios científicos, con datos reales.</a:t>
            </a:r>
          </a:p>
          <a:p>
            <a:pPr lvl="1">
              <a:buFontTx/>
              <a:buChar char="-"/>
            </a:pPr>
            <a:r>
              <a:rPr lang="es-PY" sz="2800" dirty="0"/>
              <a:t>Se tiene una herramienta para la toma de decisiones. </a:t>
            </a:r>
          </a:p>
          <a:p>
            <a:pPr lvl="1">
              <a:buFontTx/>
              <a:buChar char="-"/>
            </a:pPr>
            <a:r>
              <a:rPr lang="es-PY" sz="2800" dirty="0"/>
              <a:t>Se deja una base de datos depurada para futuros estudios de cambio climático.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632005"/>
            <a:ext cx="3887391" cy="823912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s-PY" sz="3600" dirty="0">
                <a:solidFill>
                  <a:schemeClr val="bg1"/>
                </a:solidFill>
              </a:rPr>
              <a:t>Limitaciones</a:t>
            </a:r>
            <a:endParaRPr lang="es-PY" sz="3600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712890"/>
            <a:ext cx="3887391" cy="4476773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s-PY" dirty="0"/>
              <a:t>Falta de datos publicados.</a:t>
            </a:r>
          </a:p>
          <a:p>
            <a:pPr>
              <a:buFontTx/>
              <a:buChar char="-"/>
            </a:pPr>
            <a:r>
              <a:rPr lang="es-PY" dirty="0"/>
              <a:t>Falta de control de calidad de la información.</a:t>
            </a:r>
          </a:p>
          <a:p>
            <a:pPr>
              <a:buFontTx/>
              <a:buChar char="-"/>
            </a:pPr>
            <a:r>
              <a:rPr lang="es-PY" dirty="0"/>
              <a:t>Falta de una red meteorológica con mayor densidad de estaciones especialmente en el Chaco. </a:t>
            </a:r>
          </a:p>
          <a:p>
            <a:endParaRPr lang="es-PY" dirty="0"/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8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9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08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/>
          <p:cNvSpPr/>
          <p:nvPr/>
        </p:nvSpPr>
        <p:spPr>
          <a:xfrm>
            <a:off x="8297005" y="4947139"/>
            <a:ext cx="67614" cy="6037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sz="1350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841E24E1-0504-4CC3-BACA-91EDCC9E2A4C}"/>
              </a:ext>
            </a:extLst>
          </p:cNvPr>
          <p:cNvSpPr txBox="1"/>
          <p:nvPr/>
        </p:nvSpPr>
        <p:spPr>
          <a:xfrm>
            <a:off x="1028604" y="477716"/>
            <a:ext cx="7326260" cy="1419619"/>
          </a:xfrm>
          <a:prstGeom prst="rect">
            <a:avLst/>
          </a:prstGeom>
          <a:noFill/>
        </p:spPr>
        <p:txBody>
          <a:bodyPr wrap="square" lIns="34290" tIns="17145" rIns="34290" bIns="17145" rtlCol="0" anchor="ctr">
            <a:spAutoFit/>
          </a:bodyPr>
          <a:lstStyle/>
          <a:p>
            <a:endParaRPr lang="en-US" sz="3000" b="1" dirty="0">
              <a:solidFill>
                <a:schemeClr val="accent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Impactos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Económicos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del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Cambio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Climático</a:t>
            </a:r>
            <a:endParaRPr lang="en-US" sz="30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en 6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 Heavy" panose="020F0502020204030203" pitchFamily="34" charset="0"/>
              </a:rPr>
              <a:t>departamentos</a:t>
            </a:r>
            <a:endParaRPr lang="en-US" sz="21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108175" y="2453719"/>
            <a:ext cx="2860176" cy="3148817"/>
            <a:chOff x="9267825" y="3285699"/>
            <a:chExt cx="2860176" cy="3148817"/>
          </a:xfrm>
        </p:grpSpPr>
        <p:pic>
          <p:nvPicPr>
            <p:cNvPr id="18" name="Picture 2" descr="Dibujo de Mapa de Paraguay para colorear | Dibujos para colorear imprimir  grat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7825" y="3285699"/>
              <a:ext cx="2860176" cy="3148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Elipse 19"/>
            <p:cNvSpPr/>
            <p:nvPr/>
          </p:nvSpPr>
          <p:spPr>
            <a:xfrm>
              <a:off x="11127348" y="5444542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5" name="Elipse 24"/>
            <p:cNvSpPr/>
            <p:nvPr/>
          </p:nvSpPr>
          <p:spPr>
            <a:xfrm>
              <a:off x="11807777" y="5571184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6" name="Elipse 25"/>
            <p:cNvSpPr/>
            <p:nvPr/>
          </p:nvSpPr>
          <p:spPr>
            <a:xfrm>
              <a:off x="11228232" y="5107549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7" name="Elipse 26"/>
            <p:cNvSpPr/>
            <p:nvPr/>
          </p:nvSpPr>
          <p:spPr>
            <a:xfrm>
              <a:off x="11097294" y="5736468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8" name="Elipse 27"/>
            <p:cNvSpPr/>
            <p:nvPr/>
          </p:nvSpPr>
          <p:spPr>
            <a:xfrm>
              <a:off x="11303358" y="5672077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sp>
          <p:nvSpPr>
            <p:cNvPr id="29" name="Elipse 28"/>
            <p:cNvSpPr/>
            <p:nvPr/>
          </p:nvSpPr>
          <p:spPr>
            <a:xfrm>
              <a:off x="11483664" y="5466013"/>
              <a:ext cx="90152" cy="8049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</p:grpSp>
      <p:pic>
        <p:nvPicPr>
          <p:cNvPr id="30" name="Imagen 2">
            <a:extLst>
              <a:ext uri="{FF2B5EF4-FFF2-40B4-BE49-F238E27FC236}">
                <a16:creationId xmlns:a16="http://schemas.microsoft.com/office/drawing/2014/main" xmlns="" id="{DA589FBC-05B1-4704-ADC2-E7A6CB985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25" y="6311899"/>
            <a:ext cx="810819" cy="336015"/>
          </a:xfrm>
          <a:prstGeom prst="rect">
            <a:avLst/>
          </a:prstGeom>
        </p:spPr>
      </p:pic>
      <p:pic>
        <p:nvPicPr>
          <p:cNvPr id="31" name="Picture 12" descr="A picture containing flower, bird&#10;&#10;Description automatically generated">
            <a:extLst>
              <a:ext uri="{FF2B5EF4-FFF2-40B4-BE49-F238E27FC236}">
                <a16:creationId xmlns:a16="http://schemas.microsoft.com/office/drawing/2014/main" xmlns="" id="{D47DE574-C011-4F10-886C-B56B96EA2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5" t="32345" r="19367" b="30764"/>
          <a:stretch/>
        </p:blipFill>
        <p:spPr>
          <a:xfrm>
            <a:off x="2770338" y="6221412"/>
            <a:ext cx="1105388" cy="49442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pic>
        <p:nvPicPr>
          <p:cNvPr id="32" name="Picture 2" descr="Logo-STP-Bilingue-2 (1)">
            <a:extLst>
              <a:ext uri="{FF2B5EF4-FFF2-40B4-BE49-F238E27FC236}">
                <a16:creationId xmlns:a16="http://schemas.microsoft.com/office/drawing/2014/main" xmlns="" id="{999BEB22-6A64-4E41-83F4-58FCD58A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72" y="6311899"/>
            <a:ext cx="1174504" cy="39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Logo-Gobierno-Bilingue (1)">
            <a:extLst>
              <a:ext uri="{FF2B5EF4-FFF2-40B4-BE49-F238E27FC236}">
                <a16:creationId xmlns:a16="http://schemas.microsoft.com/office/drawing/2014/main" xmlns="" id="{EB5AF6B8-2321-4EE4-96B2-9DC3370A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66" y="6321999"/>
            <a:ext cx="1074784" cy="2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n 1">
            <a:extLst>
              <a:ext uri="{FF2B5EF4-FFF2-40B4-BE49-F238E27FC236}">
                <a16:creationId xmlns:a16="http://schemas.microsoft.com/office/drawing/2014/main" xmlns="" id="{AEFAAEEA-AAB8-48BA-AA88-9C522EF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01" y="6283905"/>
            <a:ext cx="1174504" cy="4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329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69977740E92A4AA08FC5F9C5111A63" ma:contentTypeVersion="10" ma:contentTypeDescription="Crear nuevo documento." ma:contentTypeScope="" ma:versionID="87a7930cd04e4d54b62b9b6256d67dfc">
  <xsd:schema xmlns:xsd="http://www.w3.org/2001/XMLSchema" xmlns:xs="http://www.w3.org/2001/XMLSchema" xmlns:p="http://schemas.microsoft.com/office/2006/metadata/properties" xmlns:ns3="402ea088-9278-4f7a-941b-b1b6ded3f815" targetNamespace="http://schemas.microsoft.com/office/2006/metadata/properties" ma:root="true" ma:fieldsID="fa75592c9d8a0fa6ea37a803a58ad6f3" ns3:_="">
    <xsd:import namespace="402ea088-9278-4f7a-941b-b1b6ded3f8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ea088-9278-4f7a-941b-b1b6ded3f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880EA3-1CCD-4F52-B299-E079BDC5F0B0}">
  <ds:schemaRefs>
    <ds:schemaRef ds:uri="402ea088-9278-4f7a-941b-b1b6ded3f815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B0A8A32-C05D-44A7-B40D-2D6637896A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EDEE2E-33D6-4147-A07F-2B48CE047C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ea088-9278-4f7a-941b-b1b6ded3f8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301</Words>
  <Application>Microsoft Office PowerPoint</Application>
  <PresentationFormat>Presentación en pantalla (4:3)</PresentationFormat>
  <Paragraphs>65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Batang</vt:lpstr>
      <vt:lpstr>Arial</vt:lpstr>
      <vt:lpstr>Calibri</vt:lpstr>
      <vt:lpstr>Calibri Light</vt:lpstr>
      <vt:lpstr>Lato Heavy</vt:lpstr>
      <vt:lpstr>Source Sans Pro</vt:lpstr>
      <vt:lpstr>Wingdings</vt:lpstr>
      <vt:lpstr>Office Theme</vt:lpstr>
      <vt:lpstr>Presentación de PowerPoint</vt:lpstr>
      <vt:lpstr>Presentación de PowerPoint</vt:lpstr>
      <vt:lpstr>Presentación de PowerPoint</vt:lpstr>
      <vt:lpstr>El calor se recrudece </vt:lpstr>
      <vt:lpstr>Un clima en humedecimiento</vt:lpstr>
      <vt:lpstr>Sequías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Burt</dc:creator>
  <cp:lastModifiedBy>Administrador</cp:lastModifiedBy>
  <cp:revision>11</cp:revision>
  <dcterms:created xsi:type="dcterms:W3CDTF">2019-09-17T13:58:10Z</dcterms:created>
  <dcterms:modified xsi:type="dcterms:W3CDTF">2020-09-15T02:31:25Z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0x0101001869977740E92A4AA08FC5F9C5111A63</vt:lpwstr>
  </property>
</Properties>
</file>