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81" r:id="rId3"/>
    <p:sldId id="278" r:id="rId4"/>
    <p:sldId id="280" r:id="rId5"/>
    <p:sldId id="258" r:id="rId6"/>
    <p:sldId id="824" r:id="rId7"/>
    <p:sldId id="825" r:id="rId8"/>
    <p:sldId id="826" r:id="rId9"/>
    <p:sldId id="827" r:id="rId10"/>
    <p:sldId id="844" r:id="rId11"/>
    <p:sldId id="845" r:id="rId12"/>
    <p:sldId id="828" r:id="rId13"/>
    <p:sldId id="829" r:id="rId14"/>
    <p:sldId id="830" r:id="rId15"/>
    <p:sldId id="831" r:id="rId16"/>
    <p:sldId id="832" r:id="rId17"/>
    <p:sldId id="833" r:id="rId18"/>
    <p:sldId id="834" r:id="rId19"/>
    <p:sldId id="835" r:id="rId20"/>
    <p:sldId id="836" r:id="rId21"/>
    <p:sldId id="837" r:id="rId22"/>
    <p:sldId id="838" r:id="rId23"/>
    <p:sldId id="839" r:id="rId24"/>
    <p:sldId id="840" r:id="rId25"/>
    <p:sldId id="841" r:id="rId26"/>
    <p:sldId id="842" r:id="rId27"/>
    <p:sldId id="843" r:id="rId28"/>
    <p:sldId id="259" r:id="rId29"/>
    <p:sldId id="282" r:id="rId30"/>
    <p:sldId id="283" r:id="rId31"/>
    <p:sldId id="284" r:id="rId32"/>
    <p:sldId id="262" r:id="rId33"/>
    <p:sldId id="271" r:id="rId34"/>
    <p:sldId id="297" r:id="rId35"/>
    <p:sldId id="298" r:id="rId36"/>
    <p:sldId id="272" r:id="rId37"/>
    <p:sldId id="273" r:id="rId38"/>
    <p:sldId id="299" r:id="rId39"/>
    <p:sldId id="300" r:id="rId40"/>
    <p:sldId id="301" r:id="rId41"/>
  </p:sldIdLst>
  <p:sldSz cx="12192000" cy="6858000"/>
  <p:notesSz cx="6858000" cy="9144000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102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19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Paragua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Datos%20DINAC\Copia%20de%20DINAC%20NA&#770;&#176;%20107258%20%20V2(10501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Datos%20DINAC\Copia%20de%20DINAC%20NA&#770;&#176;%20107258%20%20V2(1050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Datos%20DINAC\Copia%20de%20DINAC%20N&#176;%20107258%20%20V3(10577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Olas%20de%20calor\Estadisticas%20olas%20de%20calor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Datos%20DINAC\Copia%20de%20DINAC%20N&#176;%20107258%20%20V3(10577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Datos%20DINAC\Copia%20de%20DINAC%20N&#176;%20107258%20%20V3(10577)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Datos%20DINAC\Copia%20de%20DINAC%20N&#176;%20107258%20%20V2(10437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Olas%20de%20calor\Estadisticas%20olas%20de%20calor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Datos%20DINAC\Copia%20de%20DINAC%20N&#176;%20107258%20%20V2(10437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Copia%20de%20Copia%20de%20Datos_PARAGUAY%20mensual-ACTUALIZADO(1564)(4697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Temperatura\Villarrica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Temperatura\Caacup&#233;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Temperatura\Caacup&#233;.xls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Caacup&#233;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Olas%20de%20calor\Estadisticas%20olas%20de%20cal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Sequ&#237;a\Sequia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Temperatura\Usina,%20Itaipu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Olas%20de%20calor\Estadisticas%20olas%20de%20cal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Temperatura\Usina,%20Itaipu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Datos%20clim&#225;ticos\Datos%20DINAC\Copia%20de%20DINAC%20NA&#770;&#176;%20107258%20%20V2(10501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atos%20clim&#225;ticos\Olas%20de%20calor\Estadisticas%20olas%20de%20cal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63"/>
              <c:layout>
                <c:manualLayout>
                  <c:x val="-2.4596010864495598E-2"/>
                  <c:y val="-2.9785107025561752E-2"/>
                </c:manualLayout>
              </c:layout>
              <c:tx>
                <c:rich>
                  <a:bodyPr/>
                  <a:lstStyle/>
                  <a:p>
                    <a:fld id="{9F8F3C1F-64AC-40EC-8796-59C8FB6476A9}" type="VALUE">
                      <a:rPr lang="en-US" sz="1200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FE0-4222-99AE-5161000C808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2"/>
            <c:dispRSqr val="0"/>
            <c:dispEq val="0"/>
          </c:trendline>
          <c:cat>
            <c:numRef>
              <c:f>Tmedia!$A$20:$A$83</c:f>
              <c:numCache>
                <c:formatCode>General</c:formatCod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 formatCode="0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numCache>
            </c:numRef>
          </c:cat>
          <c:val>
            <c:numRef>
              <c:f>Tmedia!$Y$20:$Y$83</c:f>
              <c:numCache>
                <c:formatCode>0.00</c:formatCode>
                <c:ptCount val="64"/>
                <c:pt idx="0">
                  <c:v>22.028472222222224</c:v>
                </c:pt>
                <c:pt idx="1">
                  <c:v>22.487500000000001</c:v>
                </c:pt>
                <c:pt idx="2">
                  <c:v>22.73928571428571</c:v>
                </c:pt>
                <c:pt idx="3">
                  <c:v>22.810937500000001</c:v>
                </c:pt>
                <c:pt idx="4">
                  <c:v>22.387962962962963</c:v>
                </c:pt>
                <c:pt idx="5">
                  <c:v>23.218055555555555</c:v>
                </c:pt>
                <c:pt idx="6">
                  <c:v>21.723611111111111</c:v>
                </c:pt>
                <c:pt idx="7">
                  <c:v>23.636574074074076</c:v>
                </c:pt>
                <c:pt idx="8">
                  <c:v>22.238425925925927</c:v>
                </c:pt>
                <c:pt idx="9">
                  <c:v>22.526851851851852</c:v>
                </c:pt>
                <c:pt idx="10">
                  <c:v>22.630000000000003</c:v>
                </c:pt>
                <c:pt idx="11">
                  <c:v>23.211250000000003</c:v>
                </c:pt>
                <c:pt idx="12">
                  <c:v>22.593333333333334</c:v>
                </c:pt>
                <c:pt idx="13">
                  <c:v>22.691250000000004</c:v>
                </c:pt>
                <c:pt idx="14">
                  <c:v>23.037500000000001</c:v>
                </c:pt>
                <c:pt idx="15">
                  <c:v>22.26125</c:v>
                </c:pt>
                <c:pt idx="16">
                  <c:v>23.029583333333335</c:v>
                </c:pt>
                <c:pt idx="17">
                  <c:v>22.776666666666664</c:v>
                </c:pt>
                <c:pt idx="18">
                  <c:v>22.494583333333331</c:v>
                </c:pt>
                <c:pt idx="19">
                  <c:v>22.602083333333333</c:v>
                </c:pt>
                <c:pt idx="20">
                  <c:v>22.016287878787878</c:v>
                </c:pt>
                <c:pt idx="21">
                  <c:v>23.713257575757574</c:v>
                </c:pt>
                <c:pt idx="22">
                  <c:v>23.289772727272723</c:v>
                </c:pt>
                <c:pt idx="23">
                  <c:v>22.63219696969697</c:v>
                </c:pt>
                <c:pt idx="24">
                  <c:v>22.857575757575759</c:v>
                </c:pt>
                <c:pt idx="25">
                  <c:v>22.940151515151516</c:v>
                </c:pt>
                <c:pt idx="26">
                  <c:v>22.987878787878788</c:v>
                </c:pt>
                <c:pt idx="27">
                  <c:v>22.269318181818186</c:v>
                </c:pt>
                <c:pt idx="28">
                  <c:v>22.996969696969696</c:v>
                </c:pt>
                <c:pt idx="29">
                  <c:v>23.358333333333334</c:v>
                </c:pt>
                <c:pt idx="30">
                  <c:v>23.440151515151516</c:v>
                </c:pt>
                <c:pt idx="31">
                  <c:v>22.549242424242426</c:v>
                </c:pt>
                <c:pt idx="32">
                  <c:v>22.580303030303032</c:v>
                </c:pt>
                <c:pt idx="33">
                  <c:v>22.523863636363636</c:v>
                </c:pt>
                <c:pt idx="34">
                  <c:v>22.793560606060609</c:v>
                </c:pt>
                <c:pt idx="35">
                  <c:v>23.376893939393938</c:v>
                </c:pt>
                <c:pt idx="36">
                  <c:v>22.452651515151512</c:v>
                </c:pt>
                <c:pt idx="37">
                  <c:v>22.920454545454547</c:v>
                </c:pt>
                <c:pt idx="38">
                  <c:v>23.701136363636365</c:v>
                </c:pt>
                <c:pt idx="39">
                  <c:v>23.24015151515151</c:v>
                </c:pt>
                <c:pt idx="40">
                  <c:v>22.767045454545453</c:v>
                </c:pt>
                <c:pt idx="41">
                  <c:v>23.706439393939398</c:v>
                </c:pt>
                <c:pt idx="42">
                  <c:v>22.871969696969696</c:v>
                </c:pt>
                <c:pt idx="43">
                  <c:v>23.20037878787879</c:v>
                </c:pt>
                <c:pt idx="44">
                  <c:v>23.03712121212121</c:v>
                </c:pt>
                <c:pt idx="45">
                  <c:v>23.718560606060603</c:v>
                </c:pt>
                <c:pt idx="46">
                  <c:v>23.994696969696971</c:v>
                </c:pt>
                <c:pt idx="47">
                  <c:v>23.542424242424239</c:v>
                </c:pt>
                <c:pt idx="48">
                  <c:v>23.139015151515153</c:v>
                </c:pt>
                <c:pt idx="49">
                  <c:v>23.525000000000002</c:v>
                </c:pt>
                <c:pt idx="50">
                  <c:v>23.998106060606062</c:v>
                </c:pt>
                <c:pt idx="51">
                  <c:v>23.39549242424243</c:v>
                </c:pt>
                <c:pt idx="52">
                  <c:v>23.29376620768306</c:v>
                </c:pt>
                <c:pt idx="53">
                  <c:v>23.511071597220326</c:v>
                </c:pt>
                <c:pt idx="54">
                  <c:v>23.030341752781268</c:v>
                </c:pt>
                <c:pt idx="55">
                  <c:v>23.362199849881303</c:v>
                </c:pt>
                <c:pt idx="56">
                  <c:v>24.00173278951922</c:v>
                </c:pt>
                <c:pt idx="57">
                  <c:v>23.182876082251084</c:v>
                </c:pt>
                <c:pt idx="58">
                  <c:v>24.033005312339991</c:v>
                </c:pt>
                <c:pt idx="59">
                  <c:v>24.236055951217239</c:v>
                </c:pt>
                <c:pt idx="60">
                  <c:v>23.002362852664579</c:v>
                </c:pt>
                <c:pt idx="61">
                  <c:v>24.139772727272735</c:v>
                </c:pt>
                <c:pt idx="62">
                  <c:v>23.491825757575761</c:v>
                </c:pt>
                <c:pt idx="63">
                  <c:v>24.306275909090914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E0-4222-99AE-5161000C8087}"/>
            </c:ext>
          </c:extLst>
        </c:ser>
        <c:ser>
          <c:idx val="1"/>
          <c:order val="1"/>
          <c:spPr>
            <a:ln w="254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61"/>
              <c:layout>
                <c:manualLayout>
                  <c:x val="-2.0905923344947862E-2"/>
                  <c:y val="2.6728767204013102E-2"/>
                </c:manualLayout>
              </c:layout>
              <c:tx>
                <c:rich>
                  <a:bodyPr/>
                  <a:lstStyle/>
                  <a:p>
                    <a:fld id="{6FCF4A3A-46E7-4FA5-AE8F-B1110ADC8DB3}" type="VALUE">
                      <a:rPr lang="en-US" sz="1200"/>
                      <a:pPr/>
                      <a:t>[VALOR]</a:t>
                    </a:fld>
                    <a:endParaRPr lang="es-PY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FE0-4222-99AE-5161000C8087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6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FE0-4222-99AE-5161000C8087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Tmedia!$AC$20:$AC$81</c:f>
              <c:numCache>
                <c:formatCode>General</c:formatCode>
                <c:ptCount val="62"/>
                <c:pt idx="0">
                  <c:v>22.79</c:v>
                </c:pt>
                <c:pt idx="1">
                  <c:v>22.79</c:v>
                </c:pt>
                <c:pt idx="2">
                  <c:v>22.79</c:v>
                </c:pt>
                <c:pt idx="3">
                  <c:v>22.79</c:v>
                </c:pt>
                <c:pt idx="4">
                  <c:v>22.79</c:v>
                </c:pt>
                <c:pt idx="5">
                  <c:v>22.79</c:v>
                </c:pt>
                <c:pt idx="6">
                  <c:v>22.79</c:v>
                </c:pt>
                <c:pt idx="7">
                  <c:v>22.79</c:v>
                </c:pt>
                <c:pt idx="8">
                  <c:v>22.79</c:v>
                </c:pt>
                <c:pt idx="9">
                  <c:v>22.79</c:v>
                </c:pt>
                <c:pt idx="10">
                  <c:v>22.79</c:v>
                </c:pt>
                <c:pt idx="11">
                  <c:v>22.79</c:v>
                </c:pt>
                <c:pt idx="12">
                  <c:v>22.79</c:v>
                </c:pt>
                <c:pt idx="13">
                  <c:v>22.79</c:v>
                </c:pt>
                <c:pt idx="14">
                  <c:v>22.79</c:v>
                </c:pt>
                <c:pt idx="15">
                  <c:v>22.79</c:v>
                </c:pt>
                <c:pt idx="16">
                  <c:v>22.79</c:v>
                </c:pt>
                <c:pt idx="17">
                  <c:v>22.79</c:v>
                </c:pt>
                <c:pt idx="18">
                  <c:v>22.79</c:v>
                </c:pt>
                <c:pt idx="19">
                  <c:v>22.79</c:v>
                </c:pt>
                <c:pt idx="20">
                  <c:v>22.79</c:v>
                </c:pt>
                <c:pt idx="21">
                  <c:v>22.79</c:v>
                </c:pt>
                <c:pt idx="22">
                  <c:v>22.79</c:v>
                </c:pt>
                <c:pt idx="23">
                  <c:v>22.79</c:v>
                </c:pt>
                <c:pt idx="24">
                  <c:v>22.79</c:v>
                </c:pt>
                <c:pt idx="25">
                  <c:v>22.79</c:v>
                </c:pt>
                <c:pt idx="26">
                  <c:v>22.79</c:v>
                </c:pt>
                <c:pt idx="27">
                  <c:v>22.79</c:v>
                </c:pt>
                <c:pt idx="28">
                  <c:v>22.79</c:v>
                </c:pt>
                <c:pt idx="29">
                  <c:v>22.79</c:v>
                </c:pt>
                <c:pt idx="30">
                  <c:v>22.79</c:v>
                </c:pt>
                <c:pt idx="31">
                  <c:v>22.79</c:v>
                </c:pt>
                <c:pt idx="32">
                  <c:v>22.79</c:v>
                </c:pt>
                <c:pt idx="33">
                  <c:v>22.79</c:v>
                </c:pt>
                <c:pt idx="34">
                  <c:v>22.79</c:v>
                </c:pt>
                <c:pt idx="35">
                  <c:v>22.79</c:v>
                </c:pt>
                <c:pt idx="36">
                  <c:v>22.79</c:v>
                </c:pt>
                <c:pt idx="37">
                  <c:v>22.79</c:v>
                </c:pt>
                <c:pt idx="38">
                  <c:v>22.79</c:v>
                </c:pt>
                <c:pt idx="39">
                  <c:v>22.79</c:v>
                </c:pt>
                <c:pt idx="40">
                  <c:v>22.79</c:v>
                </c:pt>
                <c:pt idx="41">
                  <c:v>22.79</c:v>
                </c:pt>
                <c:pt idx="42">
                  <c:v>22.79</c:v>
                </c:pt>
                <c:pt idx="43">
                  <c:v>22.79</c:v>
                </c:pt>
                <c:pt idx="44">
                  <c:v>22.79</c:v>
                </c:pt>
                <c:pt idx="45">
                  <c:v>22.79</c:v>
                </c:pt>
                <c:pt idx="46">
                  <c:v>22.79</c:v>
                </c:pt>
                <c:pt idx="47">
                  <c:v>22.79</c:v>
                </c:pt>
                <c:pt idx="48">
                  <c:v>22.79</c:v>
                </c:pt>
                <c:pt idx="49">
                  <c:v>22.79</c:v>
                </c:pt>
                <c:pt idx="50">
                  <c:v>22.79</c:v>
                </c:pt>
                <c:pt idx="51">
                  <c:v>22.79</c:v>
                </c:pt>
                <c:pt idx="52">
                  <c:v>22.79</c:v>
                </c:pt>
                <c:pt idx="53">
                  <c:v>22.79</c:v>
                </c:pt>
                <c:pt idx="54">
                  <c:v>22.79</c:v>
                </c:pt>
                <c:pt idx="55">
                  <c:v>22.79</c:v>
                </c:pt>
                <c:pt idx="56">
                  <c:v>22.79</c:v>
                </c:pt>
                <c:pt idx="57">
                  <c:v>22.79</c:v>
                </c:pt>
                <c:pt idx="58">
                  <c:v>22.79</c:v>
                </c:pt>
                <c:pt idx="59">
                  <c:v>22.79</c:v>
                </c:pt>
                <c:pt idx="60">
                  <c:v>22.79</c:v>
                </c:pt>
                <c:pt idx="61">
                  <c:v>22.79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1FE0-4222-99AE-5161000C8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9394888"/>
        <c:axId val="329396064"/>
      </c:lineChart>
      <c:catAx>
        <c:axId val="329394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>
                    <a:solidFill>
                      <a:schemeClr val="bg1"/>
                    </a:solidFill>
                  </a:rPr>
                  <a:t>Año</a:t>
                </a:r>
              </a:p>
            </c:rich>
          </c:tx>
          <c:layout>
            <c:manualLayout>
              <c:xMode val="edge"/>
              <c:yMode val="edge"/>
              <c:x val="0.51094342967628992"/>
              <c:y val="0.949862035493972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96064"/>
        <c:crosses val="autoZero"/>
        <c:auto val="1"/>
        <c:lblAlgn val="ctr"/>
        <c:lblOffset val="100"/>
        <c:noMultiLvlLbl val="0"/>
      </c:catAx>
      <c:valAx>
        <c:axId val="329396064"/>
        <c:scaling>
          <c:orientation val="minMax"/>
          <c:max val="25"/>
          <c:min val="21"/>
        </c:scaling>
        <c:delete val="0"/>
        <c:axPos val="l"/>
        <c:majorGridlines>
          <c:spPr>
            <a:ln w="9525" cap="flat" cmpd="sng" algn="ctr">
              <a:solidFill>
                <a:schemeClr val="accent2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>
                    <a:solidFill>
                      <a:schemeClr val="bg1"/>
                    </a:solidFill>
                  </a:rPr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8.208634116523823E-3"/>
              <c:y val="0.338232274135668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0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94888"/>
        <c:crosses val="autoZero"/>
        <c:crossBetween val="between"/>
        <c:majorUnit val="0.5"/>
        <c:minorUnit val="0.2"/>
      </c:valAx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 sz="1000" b="1"/>
      </a:pPr>
      <a:endParaRPr lang="es-PY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29088873933159"/>
          <c:y val="6.2182023742227248E-2"/>
          <c:w val="0.79361292737314326"/>
          <c:h val="0.7662988565095275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D3-43BA-BD21-001F83A21E07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D3-43BA-BD21-001F83A21E0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D3-43BA-BD21-001F83A21E07}"/>
              </c:ext>
            </c:extLst>
          </c:dPt>
          <c:dLbls>
            <c:dLbl>
              <c:idx val="0"/>
              <c:layout>
                <c:manualLayout>
                  <c:x val="-4.0913013942309283E-17"/>
                  <c:y val="-6.1744479509309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D3-43BA-BD21-001F83A21E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6.0721169039850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BD3-43BA-BD21-001F83A21E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17128766196480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BD3-43BA-BD21-001F83A21E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'Tmin ext'!$R$199:$R$201</c:f>
              <c:strCache>
                <c:ptCount val="3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</c:strCache>
            </c:strRef>
          </c:cat>
          <c:val>
            <c:numRef>
              <c:f>'Tmin ext'!$S$199:$S$201</c:f>
              <c:numCache>
                <c:formatCode>0.00</c:formatCode>
                <c:ptCount val="3"/>
                <c:pt idx="0">
                  <c:v>-7.0000000000000021E-2</c:v>
                </c:pt>
                <c:pt idx="1">
                  <c:v>-5.9999999999999984E-2</c:v>
                </c:pt>
                <c:pt idx="2">
                  <c:v>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D3-43BA-BD21-001F83A21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6851344"/>
        <c:axId val="646848208"/>
      </c:barChart>
      <c:catAx>
        <c:axId val="646851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Y" b="0"/>
                  <a:t>Década</a:t>
                </a:r>
                <a:r>
                  <a:rPr lang="es-PY"/>
                  <a:t> 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8208"/>
        <c:crossesAt val="-0.2"/>
        <c:auto val="1"/>
        <c:lblAlgn val="ctr"/>
        <c:lblOffset val="100"/>
        <c:noMultiLvlLbl val="0"/>
      </c:catAx>
      <c:valAx>
        <c:axId val="646848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PY" b="0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8.9265788886409292E-3"/>
              <c:y val="0.2901163075361764"/>
            </c:manualLayout>
          </c:layout>
          <c:overlay val="0"/>
        </c:title>
        <c:numFmt formatCode="0.0" sourceLinked="0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5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/>
      </a:pPr>
      <a:endParaRPr lang="es-PY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72227510022786"/>
          <c:y val="5.6584362139917695E-2"/>
          <c:w val="0.83931527789795501"/>
          <c:h val="0.72912413726062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E8-45BF-9468-6AD56E9A2CE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E8-45BF-9468-6AD56E9A2CEC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E8-45BF-9468-6AD56E9A2CEC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E8-45BF-9468-6AD56E9A2CEC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FE8-45BF-9468-6AD56E9A2CE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FE8-45BF-9468-6AD56E9A2CEC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FE8-45BF-9468-6AD56E9A2CEC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FE8-45BF-9468-6AD56E9A2CEC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FE8-45BF-9468-6AD56E9A2CEC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FE8-45BF-9468-6AD56E9A2CEC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6FE8-45BF-9468-6AD56E9A2CEC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6FE8-45BF-9468-6AD56E9A2CEC}"/>
              </c:ext>
            </c:extLst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6FE8-45BF-9468-6AD56E9A2CEC}"/>
              </c:ext>
            </c:extLst>
          </c:dPt>
          <c:dLbls>
            <c:dLbl>
              <c:idx val="1"/>
              <c:layout>
                <c:manualLayout>
                  <c:x val="0"/>
                  <c:y val="-3.7022302840417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3980815347721821E-3"/>
                  <c:y val="-4.5629440299020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982160128955383E-17"/>
                  <c:y val="-0.12683916793505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7.102993404363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980815347721821E-3"/>
                  <c:y val="-4.0588533739218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5.0735667174023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3964320257910766E-17"/>
                  <c:y val="-0.1927955352612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964320257910766E-17"/>
                  <c:y val="-6.0882800608828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3980815347721821E-3"/>
                  <c:y val="-9.13242009132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3980815347721821E-3"/>
                  <c:y val="-4.0588533739218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4.2008835937392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3980815347721821E-3"/>
                  <c:y val="-6.595636732623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6FE8-45BF-9468-6AD56E9A2CEC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"/>
                  <c:y val="-6.595636732623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8.7928640515821532E-17"/>
                  <c:y val="-3.0441400304414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3.0441400304413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8.7928640515821532E-17"/>
                  <c:y val="-0.10654490106544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8.7928640515821532E-17"/>
                  <c:y val="-3.551496702181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2.3980815347721821E-3"/>
                  <c:y val="-7.6103500761035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2.3980815347720945E-3"/>
                  <c:y val="-5.144597435791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-0.20801623541349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2.3980815347721821E-3"/>
                  <c:y val="-0.18772196854388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0"/>
                  <c:y val="-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2.3980815347720064E-3"/>
                  <c:y val="-0.106544901065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0"/>
                  <c:y val="-7.102993404363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0"/>
                  <c:y val="-3.5514967021816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6FE8-45BF-9468-6AD56E9A2CE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'Tmin ext'!$D$199:$D$228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strCache>
            </c:strRef>
          </c:cat>
          <c:val>
            <c:numRef>
              <c:f>'Tmin ext'!$Q$199:$Q$228</c:f>
              <c:numCache>
                <c:formatCode>0.0</c:formatCode>
                <c:ptCount val="30"/>
                <c:pt idx="0">
                  <c:v>0</c:v>
                </c:pt>
                <c:pt idx="1">
                  <c:v>-0.1</c:v>
                </c:pt>
                <c:pt idx="2">
                  <c:v>-0.2</c:v>
                </c:pt>
                <c:pt idx="3">
                  <c:v>-2.4</c:v>
                </c:pt>
                <c:pt idx="4">
                  <c:v>-1</c:v>
                </c:pt>
                <c:pt idx="5">
                  <c:v>0</c:v>
                </c:pt>
                <c:pt idx="6">
                  <c:v>-0.2</c:v>
                </c:pt>
                <c:pt idx="7">
                  <c:v>0.6</c:v>
                </c:pt>
                <c:pt idx="8">
                  <c:v>3.6</c:v>
                </c:pt>
                <c:pt idx="9">
                  <c:v>-1</c:v>
                </c:pt>
                <c:pt idx="10">
                  <c:v>-1.5</c:v>
                </c:pt>
                <c:pt idx="11">
                  <c:v>0</c:v>
                </c:pt>
                <c:pt idx="12">
                  <c:v>0.3</c:v>
                </c:pt>
                <c:pt idx="13">
                  <c:v>-0.2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0.2</c:v>
                </c:pt>
                <c:pt idx="18">
                  <c:v>-0.2</c:v>
                </c:pt>
                <c:pt idx="19">
                  <c:v>-1.6</c:v>
                </c:pt>
                <c:pt idx="20">
                  <c:v>0.2</c:v>
                </c:pt>
                <c:pt idx="21">
                  <c:v>-1</c:v>
                </c:pt>
                <c:pt idx="22">
                  <c:v>-0.5</c:v>
                </c:pt>
                <c:pt idx="23">
                  <c:v>0</c:v>
                </c:pt>
                <c:pt idx="24">
                  <c:v>4</c:v>
                </c:pt>
                <c:pt idx="25">
                  <c:v>3.8</c:v>
                </c:pt>
                <c:pt idx="26">
                  <c:v>0.5</c:v>
                </c:pt>
                <c:pt idx="27">
                  <c:v>-1.5</c:v>
                </c:pt>
                <c:pt idx="28">
                  <c:v>0.7</c:v>
                </c:pt>
                <c:pt idx="29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6FE8-45BF-9468-6AD56E9A2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6840368"/>
        <c:axId val="646845856"/>
      </c:barChart>
      <c:catAx>
        <c:axId val="6468403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Año</a:t>
                </a:r>
              </a:p>
            </c:rich>
          </c:tx>
          <c:layout>
            <c:manualLayout>
              <c:xMode val="edge"/>
              <c:yMode val="edge"/>
              <c:x val="0.51534601924759404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5856"/>
        <c:crossesAt val="-3"/>
        <c:auto val="1"/>
        <c:lblAlgn val="ctr"/>
        <c:lblOffset val="100"/>
        <c:noMultiLvlLbl val="0"/>
      </c:catAx>
      <c:valAx>
        <c:axId val="64684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Grado 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51290740556166E-2"/>
          <c:y val="4.0668109797492025E-2"/>
          <c:w val="0.87543668394298813"/>
          <c:h val="0.81798619205594902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5"/>
              <c:layout>
                <c:manualLayout>
                  <c:x val="-3.6650098888156402E-2"/>
                  <c:y val="-4.7887965053319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BB-4BF3-9FA4-D483876B64A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dash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56538803416271"/>
                  <c:y val="-7.6893342877594903E-2"/>
                </c:manualLayout>
              </c:layout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Tendencia 0,052 °C/año</a:t>
                    </a:r>
                    <a:br>
                      <a:rPr lang="en-US"/>
                    </a:br>
                    <a:endParaRPr lang="en-US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cat>
            <c:numRef>
              <c:f>Santaní!$A$5:$A$34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Santaní!$E$5:$E$34</c:f>
              <c:numCache>
                <c:formatCode>0.0</c:formatCode>
                <c:ptCount val="30"/>
                <c:pt idx="0">
                  <c:v>22.58731527093591</c:v>
                </c:pt>
                <c:pt idx="1">
                  <c:v>23.0192118226601</c:v>
                </c:pt>
                <c:pt idx="2">
                  <c:v>22.045833333333281</c:v>
                </c:pt>
                <c:pt idx="3">
                  <c:v>22.391666666666669</c:v>
                </c:pt>
                <c:pt idx="4">
                  <c:v>23.429166666666671</c:v>
                </c:pt>
                <c:pt idx="5">
                  <c:v>23.016666666666669</c:v>
                </c:pt>
                <c:pt idx="6">
                  <c:v>22.791666666666671</c:v>
                </c:pt>
                <c:pt idx="7">
                  <c:v>23.666666666666671</c:v>
                </c:pt>
                <c:pt idx="8">
                  <c:v>22.929166666666671</c:v>
                </c:pt>
                <c:pt idx="9">
                  <c:v>23.466666666666669</c:v>
                </c:pt>
                <c:pt idx="10">
                  <c:v>23.120833333333319</c:v>
                </c:pt>
                <c:pt idx="11">
                  <c:v>23.875</c:v>
                </c:pt>
                <c:pt idx="12">
                  <c:v>24.120833333333319</c:v>
                </c:pt>
                <c:pt idx="13">
                  <c:v>23.91249999999998</c:v>
                </c:pt>
                <c:pt idx="14">
                  <c:v>23.283333333333282</c:v>
                </c:pt>
                <c:pt idx="15">
                  <c:v>23.75</c:v>
                </c:pt>
                <c:pt idx="16">
                  <c:v>24.012499999999989</c:v>
                </c:pt>
                <c:pt idx="17">
                  <c:v>23.491666666666671</c:v>
                </c:pt>
                <c:pt idx="18">
                  <c:v>23.4</c:v>
                </c:pt>
                <c:pt idx="19">
                  <c:v>23.345833333333289</c:v>
                </c:pt>
                <c:pt idx="20">
                  <c:v>22.962499999999949</c:v>
                </c:pt>
                <c:pt idx="21">
                  <c:v>23.512499999999999</c:v>
                </c:pt>
                <c:pt idx="22">
                  <c:v>24.3125</c:v>
                </c:pt>
                <c:pt idx="23">
                  <c:v>23.5625</c:v>
                </c:pt>
                <c:pt idx="24">
                  <c:v>24.462499999999949</c:v>
                </c:pt>
                <c:pt idx="25">
                  <c:v>24.73749999999999</c:v>
                </c:pt>
                <c:pt idx="26">
                  <c:v>23.45</c:v>
                </c:pt>
                <c:pt idx="27">
                  <c:v>24.587499999999981</c:v>
                </c:pt>
                <c:pt idx="28">
                  <c:v>23.62916666666667</c:v>
                </c:pt>
                <c:pt idx="29">
                  <c:v>24.487499999999979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FBB-4BF3-9FA4-D483876B6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9465000"/>
        <c:axId val="569442656"/>
      </c:lineChart>
      <c:catAx>
        <c:axId val="56946500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2103013181501046"/>
              <c:y val="0.941316466513082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PY"/>
          </a:p>
        </c:txPr>
        <c:crossAx val="569442656"/>
        <c:crosses val="autoZero"/>
        <c:auto val="1"/>
        <c:lblAlgn val="ctr"/>
        <c:lblOffset val="100"/>
        <c:noMultiLvlLbl val="0"/>
      </c:catAx>
      <c:valAx>
        <c:axId val="569442656"/>
        <c:scaling>
          <c:orientation val="minMax"/>
          <c:min val="2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1.0837205970298016E-2"/>
              <c:y val="0.3202972751908976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in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PY"/>
          </a:p>
        </c:txPr>
        <c:crossAx val="56946500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PY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San Estanislao</c:v>
          </c:tx>
          <c:spPr>
            <a:solidFill>
              <a:srgbClr val="FF0000"/>
            </a:solidFill>
            <a:ln w="12700" cmpd="dbl">
              <a:solidFill>
                <a:srgbClr val="FFFF0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 w="12700" cmpd="dbl">
                <a:solidFill>
                  <a:srgbClr val="FFFF00"/>
                </a:solidFill>
                <a:prstDash val="dash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B87-4114-84C7-EB7CAF11A5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Total!$U$14:$U$16</c:f>
              <c:strCache>
                <c:ptCount val="3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</c:strCache>
            </c:strRef>
          </c:cat>
          <c:val>
            <c:numRef>
              <c:f>Total!$Z$14:$Z$16</c:f>
              <c:numCache>
                <c:formatCode>0.0</c:formatCode>
                <c:ptCount val="3"/>
                <c:pt idx="0">
                  <c:v>0.7</c:v>
                </c:pt>
                <c:pt idx="1">
                  <c:v>3.1</c:v>
                </c:pt>
                <c:pt idx="2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B87-4114-84C7-EB7CAF11A559}"/>
            </c:ext>
          </c:extLst>
        </c:ser>
        <c:ser>
          <c:idx val="1"/>
          <c:order val="1"/>
          <c:tx>
            <c:v>San Pedro del Ycuamandiyú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Total!$U$14:$U$16</c:f>
              <c:strCache>
                <c:ptCount val="3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</c:strCache>
            </c:strRef>
          </c:cat>
          <c:val>
            <c:numRef>
              <c:f>Total!$AA$14:$AA$16</c:f>
              <c:numCache>
                <c:formatCode>0.0</c:formatCode>
                <c:ptCount val="3"/>
                <c:pt idx="0">
                  <c:v>1.6</c:v>
                </c:pt>
                <c:pt idx="1">
                  <c:v>2.2000000000000002</c:v>
                </c:pt>
                <c:pt idx="2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B87-4114-84C7-EB7CAF11A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569448928"/>
        <c:axId val="569450104"/>
      </c:barChart>
      <c:catAx>
        <c:axId val="56944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década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9450104"/>
        <c:crosses val="autoZero"/>
        <c:auto val="1"/>
        <c:lblAlgn val="ctr"/>
        <c:lblOffset val="100"/>
        <c:noMultiLvlLbl val="0"/>
      </c:catAx>
      <c:valAx>
        <c:axId val="569450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Cantidad media de olas de calor al 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944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085463383467099"/>
          <c:y val="2.2075055187637999E-2"/>
          <c:w val="0.85897289291120804"/>
          <c:h val="6.2086527263562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673790776153"/>
          <c:y val="5.0925925925925902E-2"/>
          <c:w val="0.85341892359608895"/>
          <c:h val="0.7555014788838819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A27-45B0-9C3A-5CC7B96CB09A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A27-45B0-9C3A-5CC7B96CB09A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A27-45B0-9C3A-5CC7B96CB09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A27-45B0-9C3A-5CC7B96CB09A}"/>
              </c:ext>
            </c:extLst>
          </c:dPt>
          <c:dPt>
            <c:idx val="1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A27-45B0-9C3A-5CC7B96CB09A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A27-45B0-9C3A-5CC7B96CB09A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DA27-45B0-9C3A-5CC7B96CB09A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A27-45B0-9C3A-5CC7B96CB09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DA27-45B0-9C3A-5CC7B96CB09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A27-45B0-9C3A-5CC7B96CB09A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DA27-45B0-9C3A-5CC7B96CB09A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A27-45B0-9C3A-5CC7B96CB09A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DA27-45B0-9C3A-5CC7B96CB09A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DA27-45B0-9C3A-5CC7B96CB09A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DA27-45B0-9C3A-5CC7B96CB09A}"/>
              </c:ext>
            </c:extLst>
          </c:dPt>
          <c:dLbls>
            <c:dLbl>
              <c:idx val="0"/>
              <c:layout>
                <c:manualLayout>
                  <c:x val="-1.2731334408020001E-17"/>
                  <c:y val="-6.52664771070283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3.62292213473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731334408020001E-17"/>
                  <c:y val="-5.60072178477689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462668816040001E-17"/>
                  <c:y val="-0.15406386701662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801E-3"/>
                  <c:y val="-0.102720909886264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7077625570776296E-3"/>
                  <c:y val="5.12472841263846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85388127853881E-3"/>
                  <c:y val="9.768428392945269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0925337632080002E-17"/>
                  <c:y val="-0.103562992125983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0.1839432050160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8.8087070498733003E-17"/>
                  <c:y val="-3.1201133794927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2942548848060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5.5555555555555003E-3"/>
                  <c:y val="-4.46460338291047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1.385425780110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3.6229221347331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54557559961812E-2"/>
                  <c:y val="-5.808996726087969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DA27-45B0-9C3A-5CC7B96CB09A}"/>
                </c:ext>
                <c:ext xmlns:c15="http://schemas.microsoft.com/office/drawing/2012/chart" uri="{CE6537A1-D6FC-4f65-9D91-7224C49458BB}">
                  <c15:layout>
                    <c:manualLayout>
                      <c:w val="9.1655036685553165E-2"/>
                      <c:h val="8.3264252601908936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0"/>
                  <c:y val="-0.109035068533099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2.7777777777777801E-3"/>
                  <c:y val="1.385425780110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073501749781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2.7777777777777801E-3"/>
                  <c:y val="-6.98961067366579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0071415491668101E-2"/>
                  <c:y val="-6.90538117124499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0185067526416E-16"/>
                  <c:y val="-4.88542578011081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0"/>
                  <c:y val="1.3854257801108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2.7777777777777801E-3"/>
                  <c:y val="-6.14796587926507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1.0185067526416E-16"/>
                  <c:y val="-3.62288568095655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4.5156920298037298E-3"/>
                  <c:y val="-0.211786875056906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2.7776839477815299E-3"/>
                  <c:y val="-0.245851791150541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2.0370135052832001E-16"/>
                  <c:y val="-7.9155365995917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2.7777777777776799E-3"/>
                  <c:y val="-5.811351706036749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1.0185067526416E-16"/>
                  <c:y val="-0.15490594925634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7.6178405781364498E-5"/>
                  <c:y val="-8.45312232649885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DA27-45B0-9C3A-5CC7B96CB09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'Tmin ext'!$D$287:$D$316</c:f>
              <c:numCache>
                <c:formatCode>General</c:formatCod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numCache>
            </c:numRef>
          </c:cat>
          <c:val>
            <c:numRef>
              <c:f>'Tmin ext'!$Q$287:$Q$316</c:f>
              <c:numCache>
                <c:formatCode>General</c:formatCode>
                <c:ptCount val="30"/>
                <c:pt idx="0">
                  <c:v>-1</c:v>
                </c:pt>
                <c:pt idx="1">
                  <c:v>-0.2</c:v>
                </c:pt>
                <c:pt idx="2">
                  <c:v>-1</c:v>
                </c:pt>
                <c:pt idx="3">
                  <c:v>-3</c:v>
                </c:pt>
                <c:pt idx="4">
                  <c:v>-2</c:v>
                </c:pt>
                <c:pt idx="5">
                  <c:v>0</c:v>
                </c:pt>
                <c:pt idx="6">
                  <c:v>0</c:v>
                </c:pt>
                <c:pt idx="7">
                  <c:v>1.8</c:v>
                </c:pt>
                <c:pt idx="8">
                  <c:v>3.6</c:v>
                </c:pt>
                <c:pt idx="9">
                  <c:v>0.2</c:v>
                </c:pt>
                <c:pt idx="10">
                  <c:v>-1.2</c:v>
                </c:pt>
                <c:pt idx="11">
                  <c:v>-0.4</c:v>
                </c:pt>
                <c:pt idx="12">
                  <c:v>0</c:v>
                </c:pt>
                <c:pt idx="13">
                  <c:v>-0.2</c:v>
                </c:pt>
                <c:pt idx="14">
                  <c:v>0.6</c:v>
                </c:pt>
                <c:pt idx="15">
                  <c:v>1.6</c:v>
                </c:pt>
                <c:pt idx="16">
                  <c:v>0</c:v>
                </c:pt>
                <c:pt idx="17">
                  <c:v>2</c:v>
                </c:pt>
                <c:pt idx="18">
                  <c:v>1</c:v>
                </c:pt>
                <c:pt idx="19">
                  <c:v>1.2</c:v>
                </c:pt>
                <c:pt idx="20">
                  <c:v>0.5</c:v>
                </c:pt>
                <c:pt idx="21">
                  <c:v>0</c:v>
                </c:pt>
                <c:pt idx="22">
                  <c:v>-0.8</c:v>
                </c:pt>
                <c:pt idx="23">
                  <c:v>0.2</c:v>
                </c:pt>
                <c:pt idx="24">
                  <c:v>4.4000000000000004</c:v>
                </c:pt>
                <c:pt idx="25">
                  <c:v>5.2</c:v>
                </c:pt>
                <c:pt idx="26">
                  <c:v>1</c:v>
                </c:pt>
                <c:pt idx="27">
                  <c:v>-0.5</c:v>
                </c:pt>
                <c:pt idx="28">
                  <c:v>2.8</c:v>
                </c:pt>
                <c:pt idx="29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DA27-45B0-9C3A-5CC7B96CB0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9449712"/>
        <c:axId val="569452064"/>
      </c:barChart>
      <c:catAx>
        <c:axId val="569449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800"/>
                  <a:t>Año</a:t>
                </a:r>
              </a:p>
            </c:rich>
          </c:tx>
          <c:layout>
            <c:manualLayout>
              <c:xMode val="edge"/>
              <c:yMode val="edge"/>
              <c:x val="0.49241233201442502"/>
              <c:y val="0.9217946464095050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9452064"/>
        <c:crossesAt val="-4"/>
        <c:auto val="1"/>
        <c:lblAlgn val="ctr"/>
        <c:lblOffset val="100"/>
        <c:noMultiLvlLbl val="0"/>
      </c:catAx>
      <c:valAx>
        <c:axId val="56945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800"/>
                  <a:t>Grado Celsius (°C)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944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1886744245499"/>
          <c:y val="5.7788284738639402E-2"/>
          <c:w val="0.77808245650709595"/>
          <c:h val="0.720523941599498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D4-48C9-96FC-D2361CADFC4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D4-48C9-96FC-D2361CADFC4F}"/>
              </c:ext>
            </c:extLst>
          </c:dPt>
          <c:dLbls>
            <c:dLbl>
              <c:idx val="0"/>
              <c:layout>
                <c:manualLayout>
                  <c:x val="-5.18806744487683E-3"/>
                  <c:y val="-7.23577992467254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FD4-48C9-96FC-D2361CADFC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778628838711298E-3"/>
                  <c:y val="-0.1191224619381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FD4-48C9-96FC-D2361CADFC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51134710638075E-17"/>
                  <c:y val="-0.25551605103735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FD4-48C9-96FC-D2361CADFC4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'Tmin ext'!$R$287:$R$289</c:f>
              <c:strCache>
                <c:ptCount val="3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</c:strCache>
            </c:strRef>
          </c:cat>
          <c:val>
            <c:numRef>
              <c:f>'Tmin ext'!$S$287:$S$289</c:f>
              <c:numCache>
                <c:formatCode>General</c:formatCode>
                <c:ptCount val="3"/>
                <c:pt idx="0">
                  <c:v>-0.16</c:v>
                </c:pt>
                <c:pt idx="1">
                  <c:v>0.46</c:v>
                </c:pt>
                <c:pt idx="2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D4-48C9-96FC-D2361CADF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0436328"/>
        <c:axId val="650439464"/>
      </c:barChart>
      <c:catAx>
        <c:axId val="650436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800"/>
                  <a:t>Década</a:t>
                </a:r>
              </a:p>
            </c:rich>
          </c:tx>
          <c:layout>
            <c:manualLayout>
              <c:xMode val="edge"/>
              <c:yMode val="edge"/>
              <c:x val="0.49017703760481302"/>
              <c:y val="0.87919492408972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50439464"/>
        <c:crossesAt val="-0.5"/>
        <c:auto val="1"/>
        <c:lblAlgn val="ctr"/>
        <c:lblOffset val="100"/>
        <c:noMultiLvlLbl val="0"/>
      </c:catAx>
      <c:valAx>
        <c:axId val="650439464"/>
        <c:scaling>
          <c:orientation val="minMax"/>
          <c:max val="2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sz="800"/>
                  <a:t>Grado Celsius (°C)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.0" sourceLinked="0"/>
        <c:majorTickMark val="in"/>
        <c:minorTickMark val="in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5043632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18424896459"/>
          <c:y val="5.0925925925925902E-2"/>
          <c:w val="0.84452611342037198"/>
          <c:h val="0.7238043161271510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13"/>
              <c:layout>
                <c:manualLayout>
                  <c:x val="-3.5765379113018803E-2"/>
                  <c:y val="-4.6296296296296301E-2"/>
                </c:manualLayout>
              </c:layout>
              <c:tx>
                <c:rich>
                  <a:bodyPr/>
                  <a:lstStyle/>
                  <a:p>
                    <a:fld id="{B99FA9D4-6C86-4A0D-A572-76A1151F7EC3}" type="VALUE">
                      <a:rPr lang="en-US" b="1"/>
                      <a:pPr/>
                      <a:t>[VALOR]</a:t>
                    </a:fld>
                    <a:endParaRPr lang="es-P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740-4015-9577-E18FBD118F4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'Temp media'!$D$115:$D$128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'Temp media'!$Q$115:$Q$128</c:f>
              <c:numCache>
                <c:formatCode>0.0</c:formatCode>
                <c:ptCount val="14"/>
                <c:pt idx="0">
                  <c:v>22.36666666666666</c:v>
                </c:pt>
                <c:pt idx="1">
                  <c:v>22.466666666666669</c:v>
                </c:pt>
                <c:pt idx="2">
                  <c:v>22.524999999999999</c:v>
                </c:pt>
                <c:pt idx="3">
                  <c:v>22.35833333333326</c:v>
                </c:pt>
                <c:pt idx="4">
                  <c:v>22.24166666666666</c:v>
                </c:pt>
                <c:pt idx="5">
                  <c:v>22.383333333333269</c:v>
                </c:pt>
                <c:pt idx="6">
                  <c:v>23.324999999999999</c:v>
                </c:pt>
                <c:pt idx="7">
                  <c:v>22.10833333333326</c:v>
                </c:pt>
                <c:pt idx="8">
                  <c:v>23.349999999999991</c:v>
                </c:pt>
                <c:pt idx="9">
                  <c:v>23.225000000000001</c:v>
                </c:pt>
                <c:pt idx="10">
                  <c:v>21.791666666666671</c:v>
                </c:pt>
                <c:pt idx="11">
                  <c:v>23.31666666666667</c:v>
                </c:pt>
                <c:pt idx="12">
                  <c:v>22.574999999999999</c:v>
                </c:pt>
                <c:pt idx="13">
                  <c:v>23.44166666666667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740-4015-9577-E18FBD118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3114640"/>
        <c:axId val="333112288"/>
      </c:lineChart>
      <c:catAx>
        <c:axId val="333114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Año</a:t>
                </a:r>
              </a:p>
            </c:rich>
          </c:tx>
          <c:layout>
            <c:manualLayout>
              <c:xMode val="edge"/>
              <c:yMode val="edge"/>
              <c:x val="0.52314457567803996"/>
              <c:y val="0.906458151064450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3112288"/>
        <c:crosses val="autoZero"/>
        <c:auto val="1"/>
        <c:lblAlgn val="ctr"/>
        <c:lblOffset val="100"/>
        <c:noMultiLvlLbl val="0"/>
      </c:catAx>
      <c:valAx>
        <c:axId val="333112288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bg1"/>
                    </a:solidFill>
                  </a:rPr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1.94444444444444E-2"/>
              <c:y val="0.22443678915135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out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31146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2700">
              <a:solidFill>
                <a:srgbClr val="FFFF00"/>
              </a:solidFill>
            </a:ln>
            <a:effectLst/>
          </c:spPr>
          <c:invertIfNegative val="0"/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Total!$A$31:$A$43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Total!$K$31:$K$43</c:f>
              <c:numCache>
                <c:formatCode>General</c:formatCode>
                <c:ptCount val="13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0</c:v>
                </c:pt>
                <c:pt idx="5">
                  <c:v>9</c:v>
                </c:pt>
                <c:pt idx="6">
                  <c:v>2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1</c:v>
                </c:pt>
                <c:pt idx="1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A8-46EC-8803-CF989D16A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333120912"/>
        <c:axId val="333116208"/>
      </c:barChart>
      <c:catAx>
        <c:axId val="333120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Año</a:t>
                </a:r>
              </a:p>
            </c:rich>
          </c:tx>
          <c:layout>
            <c:manualLayout>
              <c:xMode val="edge"/>
              <c:yMode val="edge"/>
              <c:x val="0.51407770075749104"/>
              <c:y val="0.918760408756011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3116208"/>
        <c:crosses val="autoZero"/>
        <c:auto val="1"/>
        <c:lblAlgn val="ctr"/>
        <c:lblOffset val="100"/>
        <c:noMultiLvlLbl val="0"/>
      </c:catAx>
      <c:valAx>
        <c:axId val="33311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Cantidad de olas de calor </a:t>
                </a:r>
              </a:p>
            </c:rich>
          </c:tx>
          <c:layout>
            <c:manualLayout>
              <c:xMode val="edge"/>
              <c:yMode val="edge"/>
              <c:x val="1.6619183285849999E-2"/>
              <c:y val="0.20057456333186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3120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'Tmin ext'!$D$113:$D$126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strCache>
            </c:strRef>
          </c:cat>
          <c:val>
            <c:numRef>
              <c:f>'Tmin ext'!$Q$113:$Q$126</c:f>
              <c:numCache>
                <c:formatCode>0.0</c:formatCode>
                <c:ptCount val="14"/>
                <c:pt idx="0">
                  <c:v>1</c:v>
                </c:pt>
                <c:pt idx="1">
                  <c:v>0.8</c:v>
                </c:pt>
                <c:pt idx="2">
                  <c:v>0.8</c:v>
                </c:pt>
                <c:pt idx="3">
                  <c:v>0</c:v>
                </c:pt>
                <c:pt idx="4">
                  <c:v>1</c:v>
                </c:pt>
                <c:pt idx="5">
                  <c:v>0.6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4</c:v>
                </c:pt>
                <c:pt idx="10">
                  <c:v>0</c:v>
                </c:pt>
                <c:pt idx="11">
                  <c:v>0.2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1E-42CC-B30A-C0452AE6E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121696"/>
        <c:axId val="333116600"/>
      </c:barChart>
      <c:catAx>
        <c:axId val="33312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0853091996039101"/>
              <c:y val="0.917610298712660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3116600"/>
        <c:crosses val="autoZero"/>
        <c:auto val="1"/>
        <c:lblAlgn val="ctr"/>
        <c:lblOffset val="100"/>
        <c:noMultiLvlLbl val="0"/>
      </c:catAx>
      <c:valAx>
        <c:axId val="3331166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1.6362786348761101E-2"/>
              <c:y val="0.26021375706415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0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331216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25"/>
          <c:y val="4.8666666666666698E-2"/>
          <c:w val="0.856375"/>
          <c:h val="0.76244444444444404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Serie1</c:v>
                </c:pt>
              </c:strCache>
            </c:strRef>
          </c:tx>
          <c:spPr>
            <a:ln w="28440">
              <a:solidFill>
                <a:srgbClr val="FF0000"/>
              </a:solidFill>
              <a:round/>
            </a:ln>
          </c:spPr>
          <c:marker>
            <c:symbol val="none"/>
          </c:marker>
          <c:dPt>
            <c:idx val="6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2DFB-4DA1-A587-FC429E665FD0}"/>
              </c:ext>
            </c:extLst>
          </c:dPt>
          <c:dLbls>
            <c:dLbl>
              <c:idx val="63"/>
              <c:layout>
                <c:manualLayout>
                  <c:x val="-3.0003792018915499E-2"/>
                  <c:y val="-5.800141516175019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Calibri"/>
                    </a:defRPr>
                  </a:pPr>
                  <a:endParaRPr lang="es-PY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1"/>
              <c:separator>;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DFB-4DA1-A587-FC429E665FD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es-PY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80">
                <a:solidFill>
                  <a:srgbClr val="5B9BD5"/>
                </a:solidFill>
                <a:round/>
              </a:ln>
            </c:spPr>
            <c:trendlineType val="linear"/>
            <c:dispRSqr val="1"/>
            <c:dispEq val="1"/>
            <c:trendlineLbl>
              <c:layout>
                <c:manualLayout>
                  <c:x val="-0.49469321823440598"/>
                  <c:y val="-0.1687524617191779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baseline="0"/>
                      <a:t>Tendencia = 0,025 °C/año</a:t>
                    </a:r>
                    <a:endParaRPr lang="en-US" b="1"/>
                  </a:p>
                </c:rich>
              </c:tx>
              <c:numFmt formatCode="General" sourceLinked="0"/>
            </c:trendlineLbl>
          </c:trendline>
          <c:cat>
            <c:strRef>
              <c:f>categories</c:f>
              <c:strCach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4"/>
                <c:pt idx="0">
                  <c:v>21.0625</c:v>
                </c:pt>
                <c:pt idx="1">
                  <c:v>21.833333333333279</c:v>
                </c:pt>
                <c:pt idx="2">
                  <c:v>21.970833333333189</c:v>
                </c:pt>
                <c:pt idx="3">
                  <c:v>22.045833333333189</c:v>
                </c:pt>
                <c:pt idx="4">
                  <c:v>21.641666666666701</c:v>
                </c:pt>
                <c:pt idx="5">
                  <c:v>22.516666666666701</c:v>
                </c:pt>
                <c:pt idx="6">
                  <c:v>20.875</c:v>
                </c:pt>
                <c:pt idx="7">
                  <c:v>22.858333333333189</c:v>
                </c:pt>
                <c:pt idx="8">
                  <c:v>21.504166666666698</c:v>
                </c:pt>
                <c:pt idx="9">
                  <c:v>21.691666666666698</c:v>
                </c:pt>
                <c:pt idx="10">
                  <c:v>21.925000000000001</c:v>
                </c:pt>
                <c:pt idx="11">
                  <c:v>22.4791666666667</c:v>
                </c:pt>
                <c:pt idx="12">
                  <c:v>22.029166666666701</c:v>
                </c:pt>
                <c:pt idx="13">
                  <c:v>22.162500000000001</c:v>
                </c:pt>
                <c:pt idx="14">
                  <c:v>22.504166666666698</c:v>
                </c:pt>
                <c:pt idx="15">
                  <c:v>21.69583333333328</c:v>
                </c:pt>
                <c:pt idx="16">
                  <c:v>22.608333333333182</c:v>
                </c:pt>
                <c:pt idx="17">
                  <c:v>22.333333333333279</c:v>
                </c:pt>
                <c:pt idx="18">
                  <c:v>22.054166666666699</c:v>
                </c:pt>
                <c:pt idx="19">
                  <c:v>22.07083333333328</c:v>
                </c:pt>
                <c:pt idx="20">
                  <c:v>21.6</c:v>
                </c:pt>
                <c:pt idx="21">
                  <c:v>23.370833333333302</c:v>
                </c:pt>
                <c:pt idx="22">
                  <c:v>22.641666666666701</c:v>
                </c:pt>
                <c:pt idx="23">
                  <c:v>22.15</c:v>
                </c:pt>
                <c:pt idx="24">
                  <c:v>22.425000000000001</c:v>
                </c:pt>
                <c:pt idx="25">
                  <c:v>22.641666666666701</c:v>
                </c:pt>
                <c:pt idx="26">
                  <c:v>22.787500000000001</c:v>
                </c:pt>
                <c:pt idx="27">
                  <c:v>21.783333333333179</c:v>
                </c:pt>
                <c:pt idx="28">
                  <c:v>22.5</c:v>
                </c:pt>
                <c:pt idx="29">
                  <c:v>22.912500000000001</c:v>
                </c:pt>
                <c:pt idx="30">
                  <c:v>22.995833333333181</c:v>
                </c:pt>
                <c:pt idx="31">
                  <c:v>22.016666666666701</c:v>
                </c:pt>
                <c:pt idx="32">
                  <c:v>21.9166666666667</c:v>
                </c:pt>
                <c:pt idx="33">
                  <c:v>21.837499999999999</c:v>
                </c:pt>
                <c:pt idx="34">
                  <c:v>22.1</c:v>
                </c:pt>
                <c:pt idx="35">
                  <c:v>22.595833333333189</c:v>
                </c:pt>
                <c:pt idx="36">
                  <c:v>21.787500000000001</c:v>
                </c:pt>
                <c:pt idx="37">
                  <c:v>22.183333333333181</c:v>
                </c:pt>
                <c:pt idx="38">
                  <c:v>23.1</c:v>
                </c:pt>
                <c:pt idx="39">
                  <c:v>22.7</c:v>
                </c:pt>
                <c:pt idx="40">
                  <c:v>22.175000000000001</c:v>
                </c:pt>
                <c:pt idx="41">
                  <c:v>23.274999999999999</c:v>
                </c:pt>
                <c:pt idx="42">
                  <c:v>22.35</c:v>
                </c:pt>
                <c:pt idx="43">
                  <c:v>22.55</c:v>
                </c:pt>
                <c:pt idx="44">
                  <c:v>22.287500000000001</c:v>
                </c:pt>
                <c:pt idx="45">
                  <c:v>22.716666666666701</c:v>
                </c:pt>
                <c:pt idx="46">
                  <c:v>22.866666666666699</c:v>
                </c:pt>
                <c:pt idx="47">
                  <c:v>22.4166666666667</c:v>
                </c:pt>
                <c:pt idx="48">
                  <c:v>22.625</c:v>
                </c:pt>
                <c:pt idx="49">
                  <c:v>23.162500000000001</c:v>
                </c:pt>
                <c:pt idx="50">
                  <c:v>23.608333333333182</c:v>
                </c:pt>
                <c:pt idx="51">
                  <c:v>22.887499999999999</c:v>
                </c:pt>
                <c:pt idx="52">
                  <c:v>22.962499999999881</c:v>
                </c:pt>
                <c:pt idx="53">
                  <c:v>23.05</c:v>
                </c:pt>
                <c:pt idx="54">
                  <c:v>22.679166666666699</c:v>
                </c:pt>
                <c:pt idx="55">
                  <c:v>22.891666666666701</c:v>
                </c:pt>
                <c:pt idx="56">
                  <c:v>23.745833333333181</c:v>
                </c:pt>
                <c:pt idx="57">
                  <c:v>22.574999999999999</c:v>
                </c:pt>
                <c:pt idx="58">
                  <c:v>23.845833333333189</c:v>
                </c:pt>
                <c:pt idx="59">
                  <c:v>23.904166666666701</c:v>
                </c:pt>
                <c:pt idx="60">
                  <c:v>22.691666666666698</c:v>
                </c:pt>
                <c:pt idx="61">
                  <c:v>23.829166666666701</c:v>
                </c:pt>
                <c:pt idx="62">
                  <c:v>23.270833333333279</c:v>
                </c:pt>
                <c:pt idx="63">
                  <c:v>23.958333333333179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DFB-4DA1-A587-FC429E665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329389400"/>
        <c:axId val="329381952"/>
      </c:lineChart>
      <c:catAx>
        <c:axId val="329389400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lang="en-US" sz="1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strike="noStrike" spc="-1" dirty="0" err="1">
                    <a:solidFill>
                      <a:schemeClr val="bg1"/>
                    </a:solidFill>
                    <a:latin typeface="Calibri"/>
                  </a:rPr>
                  <a:t>Año</a:t>
                </a:r>
                <a:endParaRPr lang="en-US" sz="1000" b="0" strike="noStrike" spc="-1" dirty="0">
                  <a:solidFill>
                    <a:schemeClr val="bg1"/>
                  </a:solidFill>
                  <a:latin typeface="Calibri"/>
                </a:endParaRPr>
              </a:p>
            </c:rich>
          </c:tx>
          <c:layout>
            <c:manualLayout>
              <c:xMode val="edge"/>
              <c:yMode val="edge"/>
              <c:x val="0.52556250000000004"/>
              <c:y val="0.91500000000000004"/>
            </c:manualLayout>
          </c:layout>
          <c:overlay val="0"/>
          <c:spPr>
            <a:noFill/>
            <a:ln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bg1"/>
                </a:solidFill>
                <a:latin typeface="Calibri"/>
              </a:defRPr>
            </a:pPr>
            <a:endParaRPr lang="es-PY"/>
          </a:p>
        </c:txPr>
        <c:crossAx val="329381952"/>
        <c:crosses val="autoZero"/>
        <c:auto val="1"/>
        <c:lblAlgn val="ctr"/>
        <c:lblOffset val="100"/>
        <c:noMultiLvlLbl val="0"/>
      </c:catAx>
      <c:valAx>
        <c:axId val="329381952"/>
        <c:scaling>
          <c:orientation val="minMax"/>
          <c:min val="20.5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000" b="0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0" strike="noStrike" spc="-1" dirty="0" err="1">
                    <a:solidFill>
                      <a:schemeClr val="bg1"/>
                    </a:solidFill>
                    <a:latin typeface="Calibri"/>
                  </a:rPr>
                  <a:t>Grado</a:t>
                </a:r>
                <a:r>
                  <a:rPr lang="en-US" sz="1000" b="0" strike="noStrike" spc="-1" dirty="0">
                    <a:solidFill>
                      <a:schemeClr val="bg1"/>
                    </a:solidFill>
                    <a:latin typeface="Calibri"/>
                  </a:rPr>
                  <a:t> Celsius (°C</a:t>
                </a:r>
                <a:r>
                  <a:rPr lang="en-US" sz="1000" b="0" strike="noStrike" spc="-1" dirty="0">
                    <a:solidFill>
                      <a:srgbClr val="595959"/>
                    </a:solidFill>
                    <a:latin typeface="Calibri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1.2125E-2"/>
              <c:y val="0.25622222222222202"/>
            </c:manualLayout>
          </c:layout>
          <c:overlay val="0"/>
          <c:spPr>
            <a:noFill/>
            <a:ln>
              <a:noFill/>
            </a:ln>
          </c:spPr>
        </c:title>
        <c:numFmt formatCode="0.0" sourceLinked="0"/>
        <c:majorTickMark val="in"/>
        <c:minorTickMark val="in"/>
        <c:tickLblPos val="nextTo"/>
        <c:spPr>
          <a:ln w="6480">
            <a:solidFill>
              <a:srgbClr val="FF0000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chemeClr val="bg1"/>
                </a:solidFill>
                <a:latin typeface="Calibri"/>
              </a:defRPr>
            </a:pPr>
            <a:endParaRPr lang="es-PY"/>
          </a:p>
        </c:txPr>
        <c:crossAx val="329389400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plotVisOnly val="1"/>
    <c:dispBlanksAs val="gap"/>
    <c:showDLblsOverMax val="1"/>
  </c:chart>
  <c:spPr>
    <a:solidFill>
      <a:srgbClr val="002060"/>
    </a:solidFill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7989940815254"/>
          <c:y val="0.11296882060551287"/>
          <c:w val="0.84643891526729431"/>
          <c:h val="0.716862775795140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32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00-4D15-97A7-5261B3C900ED}"/>
              </c:ext>
            </c:extLst>
          </c:dPt>
          <c:dPt>
            <c:idx val="3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00-4D15-97A7-5261B3C900ED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F00-4D15-97A7-5261B3C900ED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F00-4D15-97A7-5261B3C900ED}"/>
              </c:ext>
            </c:extLst>
          </c:dPt>
          <c:dPt>
            <c:idx val="64"/>
            <c:invertIfNegative val="0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F00-4D15-97A7-5261B3C900ED}"/>
              </c:ext>
            </c:extLst>
          </c:dPt>
          <c:dPt>
            <c:idx val="65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F00-4D15-97A7-5261B3C900ED}"/>
              </c:ext>
            </c:extLst>
          </c:dPt>
          <c:dPt>
            <c:idx val="6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F00-4D15-97A7-5261B3C900ED}"/>
              </c:ext>
            </c:extLst>
          </c:dPt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numRef>
              <c:f>Paraguay!$A$18:$A$87</c:f>
              <c:numCache>
                <c:formatCode>General</c:formatCode>
                <c:ptCount val="70"/>
                <c:pt idx="0">
                  <c:v>1950</c:v>
                </c:pt>
                <c:pt idx="1">
                  <c:v>1951</c:v>
                </c:pt>
                <c:pt idx="2">
                  <c:v>1952</c:v>
                </c:pt>
                <c:pt idx="3">
                  <c:v>1953</c:v>
                </c:pt>
                <c:pt idx="4">
                  <c:v>1954</c:v>
                </c:pt>
                <c:pt idx="5">
                  <c:v>1955</c:v>
                </c:pt>
                <c:pt idx="6">
                  <c:v>1956</c:v>
                </c:pt>
                <c:pt idx="7">
                  <c:v>1957</c:v>
                </c:pt>
                <c:pt idx="8">
                  <c:v>1958</c:v>
                </c:pt>
                <c:pt idx="9">
                  <c:v>1959</c:v>
                </c:pt>
                <c:pt idx="10">
                  <c:v>1960</c:v>
                </c:pt>
                <c:pt idx="11">
                  <c:v>1961</c:v>
                </c:pt>
                <c:pt idx="12">
                  <c:v>1962</c:v>
                </c:pt>
                <c:pt idx="13">
                  <c:v>1963</c:v>
                </c:pt>
                <c:pt idx="14">
                  <c:v>1964</c:v>
                </c:pt>
                <c:pt idx="15">
                  <c:v>1965</c:v>
                </c:pt>
                <c:pt idx="16">
                  <c:v>1966</c:v>
                </c:pt>
                <c:pt idx="17">
                  <c:v>1967</c:v>
                </c:pt>
                <c:pt idx="18">
                  <c:v>1968</c:v>
                </c:pt>
                <c:pt idx="19">
                  <c:v>1969</c:v>
                </c:pt>
                <c:pt idx="20">
                  <c:v>1970</c:v>
                </c:pt>
                <c:pt idx="21">
                  <c:v>1971</c:v>
                </c:pt>
                <c:pt idx="22">
                  <c:v>1972</c:v>
                </c:pt>
                <c:pt idx="23">
                  <c:v>1973</c:v>
                </c:pt>
                <c:pt idx="24">
                  <c:v>1974</c:v>
                </c:pt>
                <c:pt idx="25">
                  <c:v>1975</c:v>
                </c:pt>
                <c:pt idx="26">
                  <c:v>1976</c:v>
                </c:pt>
                <c:pt idx="27">
                  <c:v>1977</c:v>
                </c:pt>
                <c:pt idx="28">
                  <c:v>1978</c:v>
                </c:pt>
                <c:pt idx="29">
                  <c:v>1979</c:v>
                </c:pt>
                <c:pt idx="30">
                  <c:v>1980</c:v>
                </c:pt>
                <c:pt idx="31">
                  <c:v>1981</c:v>
                </c:pt>
                <c:pt idx="32">
                  <c:v>1982</c:v>
                </c:pt>
                <c:pt idx="33">
                  <c:v>1983</c:v>
                </c:pt>
                <c:pt idx="34">
                  <c:v>1984</c:v>
                </c:pt>
                <c:pt idx="35">
                  <c:v>1985</c:v>
                </c:pt>
                <c:pt idx="36">
                  <c:v>1986</c:v>
                </c:pt>
                <c:pt idx="37">
                  <c:v>1987</c:v>
                </c:pt>
                <c:pt idx="38">
                  <c:v>1988</c:v>
                </c:pt>
                <c:pt idx="39">
                  <c:v>1989</c:v>
                </c:pt>
                <c:pt idx="40">
                  <c:v>1990</c:v>
                </c:pt>
                <c:pt idx="41">
                  <c:v>1991</c:v>
                </c:pt>
                <c:pt idx="42">
                  <c:v>1992</c:v>
                </c:pt>
                <c:pt idx="43">
                  <c:v>1993</c:v>
                </c:pt>
                <c:pt idx="44">
                  <c:v>1994</c:v>
                </c:pt>
                <c:pt idx="45">
                  <c:v>1995</c:v>
                </c:pt>
                <c:pt idx="46">
                  <c:v>1996</c:v>
                </c:pt>
                <c:pt idx="47">
                  <c:v>1997</c:v>
                </c:pt>
                <c:pt idx="48">
                  <c:v>1998</c:v>
                </c:pt>
                <c:pt idx="49">
                  <c:v>1999</c:v>
                </c:pt>
                <c:pt idx="50">
                  <c:v>2000</c:v>
                </c:pt>
                <c:pt idx="51">
                  <c:v>2001</c:v>
                </c:pt>
                <c:pt idx="52">
                  <c:v>2002</c:v>
                </c:pt>
                <c:pt idx="53">
                  <c:v>2003</c:v>
                </c:pt>
                <c:pt idx="54">
                  <c:v>2004</c:v>
                </c:pt>
                <c:pt idx="55">
                  <c:v>2005</c:v>
                </c:pt>
                <c:pt idx="56">
                  <c:v>2006</c:v>
                </c:pt>
                <c:pt idx="57">
                  <c:v>2007</c:v>
                </c:pt>
                <c:pt idx="58">
                  <c:v>2008</c:v>
                </c:pt>
                <c:pt idx="59">
                  <c:v>2009</c:v>
                </c:pt>
                <c:pt idx="60">
                  <c:v>2010</c:v>
                </c:pt>
                <c:pt idx="61">
                  <c:v>2011</c:v>
                </c:pt>
                <c:pt idx="62">
                  <c:v>2012</c:v>
                </c:pt>
                <c:pt idx="63">
                  <c:v>2013</c:v>
                </c:pt>
                <c:pt idx="64">
                  <c:v>2014</c:v>
                </c:pt>
                <c:pt idx="65">
                  <c:v>2015</c:v>
                </c:pt>
                <c:pt idx="66">
                  <c:v>2016</c:v>
                </c:pt>
                <c:pt idx="67">
                  <c:v>2017</c:v>
                </c:pt>
                <c:pt idx="68">
                  <c:v>2018</c:v>
                </c:pt>
                <c:pt idx="69">
                  <c:v>2019</c:v>
                </c:pt>
              </c:numCache>
            </c:numRef>
          </c:cat>
          <c:val>
            <c:numRef>
              <c:f>Paraguay!$M$18:$M$87</c:f>
              <c:numCache>
                <c:formatCode>0</c:formatCode>
                <c:ptCount val="70"/>
                <c:pt idx="0">
                  <c:v>1508.3600000000001</c:v>
                </c:pt>
                <c:pt idx="1">
                  <c:v>1318.3142857142859</c:v>
                </c:pt>
                <c:pt idx="2">
                  <c:v>1399.9285714285713</c:v>
                </c:pt>
                <c:pt idx="3">
                  <c:v>1433.6285714285714</c:v>
                </c:pt>
                <c:pt idx="4">
                  <c:v>1640.9285714285713</c:v>
                </c:pt>
                <c:pt idx="5">
                  <c:v>1226.7125000000001</c:v>
                </c:pt>
                <c:pt idx="6">
                  <c:v>1492.2874999999999</c:v>
                </c:pt>
                <c:pt idx="7">
                  <c:v>1511.4875</c:v>
                </c:pt>
                <c:pt idx="8">
                  <c:v>1533.95</c:v>
                </c:pt>
                <c:pt idx="9">
                  <c:v>1557.3666666666666</c:v>
                </c:pt>
                <c:pt idx="10">
                  <c:v>1318.788888888889</c:v>
                </c:pt>
                <c:pt idx="11">
                  <c:v>1641.4300000000003</c:v>
                </c:pt>
                <c:pt idx="12">
                  <c:v>1137.81</c:v>
                </c:pt>
                <c:pt idx="13">
                  <c:v>1391.28</c:v>
                </c:pt>
                <c:pt idx="14">
                  <c:v>1291.8399999999999</c:v>
                </c:pt>
                <c:pt idx="15">
                  <c:v>1875.8</c:v>
                </c:pt>
                <c:pt idx="16">
                  <c:v>1374.0700000000002</c:v>
                </c:pt>
                <c:pt idx="17">
                  <c:v>1181.1299999999999</c:v>
                </c:pt>
                <c:pt idx="18">
                  <c:v>1268.7400000000002</c:v>
                </c:pt>
                <c:pt idx="19">
                  <c:v>1593.8999999999999</c:v>
                </c:pt>
                <c:pt idx="20">
                  <c:v>1246.5900000000001</c:v>
                </c:pt>
                <c:pt idx="21">
                  <c:v>1509.56</c:v>
                </c:pt>
                <c:pt idx="22">
                  <c:v>1576.21</c:v>
                </c:pt>
                <c:pt idx="23">
                  <c:v>1645.3400000000001</c:v>
                </c:pt>
                <c:pt idx="24">
                  <c:v>1381.38</c:v>
                </c:pt>
                <c:pt idx="25">
                  <c:v>1454.03</c:v>
                </c:pt>
                <c:pt idx="26">
                  <c:v>1211.77</c:v>
                </c:pt>
                <c:pt idx="27">
                  <c:v>1258.3499999999999</c:v>
                </c:pt>
                <c:pt idx="28">
                  <c:v>1035.03</c:v>
                </c:pt>
                <c:pt idx="29">
                  <c:v>1636.58</c:v>
                </c:pt>
                <c:pt idx="30">
                  <c:v>1359.53</c:v>
                </c:pt>
                <c:pt idx="31">
                  <c:v>1294.5363636363636</c:v>
                </c:pt>
                <c:pt idx="32">
                  <c:v>1704.7272727272723</c:v>
                </c:pt>
                <c:pt idx="33">
                  <c:v>2054.1000000000004</c:v>
                </c:pt>
                <c:pt idx="34">
                  <c:v>1552.5454545454545</c:v>
                </c:pt>
                <c:pt idx="35">
                  <c:v>1216.5363636363636</c:v>
                </c:pt>
                <c:pt idx="36">
                  <c:v>1755.58</c:v>
                </c:pt>
                <c:pt idx="37">
                  <c:v>1714.1</c:v>
                </c:pt>
                <c:pt idx="38">
                  <c:v>1166.69</c:v>
                </c:pt>
                <c:pt idx="39">
                  <c:v>1520.85</c:v>
                </c:pt>
                <c:pt idx="40">
                  <c:v>1867.0636363636365</c:v>
                </c:pt>
                <c:pt idx="41">
                  <c:v>1384.6636363636362</c:v>
                </c:pt>
                <c:pt idx="42">
                  <c:v>1834.6909090909089</c:v>
                </c:pt>
                <c:pt idx="43">
                  <c:v>1273.109090909091</c:v>
                </c:pt>
                <c:pt idx="44">
                  <c:v>1560.4272727272726</c:v>
                </c:pt>
                <c:pt idx="45">
                  <c:v>1288.1545454545453</c:v>
                </c:pt>
                <c:pt idx="46">
                  <c:v>1783.890909090909</c:v>
                </c:pt>
                <c:pt idx="47">
                  <c:v>1745.7636363636366</c:v>
                </c:pt>
                <c:pt idx="48">
                  <c:v>1959.5727272727274</c:v>
                </c:pt>
                <c:pt idx="49">
                  <c:v>1192.4727272727271</c:v>
                </c:pt>
                <c:pt idx="50">
                  <c:v>1532.7090909090909</c:v>
                </c:pt>
                <c:pt idx="51">
                  <c:v>1398.5636363636363</c:v>
                </c:pt>
                <c:pt idx="52">
                  <c:v>1613.6363636363637</c:v>
                </c:pt>
                <c:pt idx="53">
                  <c:v>1502.0454545454543</c:v>
                </c:pt>
                <c:pt idx="54">
                  <c:v>1436.2636363636364</c:v>
                </c:pt>
                <c:pt idx="55">
                  <c:v>1297.3090909090909</c:v>
                </c:pt>
                <c:pt idx="56">
                  <c:v>1462.2999999999997</c:v>
                </c:pt>
                <c:pt idx="57">
                  <c:v>1431.090909090909</c:v>
                </c:pt>
                <c:pt idx="58">
                  <c:v>1297.0090909090911</c:v>
                </c:pt>
                <c:pt idx="59">
                  <c:v>1604.8363636363633</c:v>
                </c:pt>
                <c:pt idx="60">
                  <c:v>1517.7454545454543</c:v>
                </c:pt>
                <c:pt idx="61">
                  <c:v>1411.8909090909092</c:v>
                </c:pt>
                <c:pt idx="62">
                  <c:v>1449.1181818181819</c:v>
                </c:pt>
                <c:pt idx="63">
                  <c:v>1508.9454545454546</c:v>
                </c:pt>
                <c:pt idx="64">
                  <c:v>1940.7454545454543</c:v>
                </c:pt>
                <c:pt idx="65">
                  <c:v>1983.9909090909089</c:v>
                </c:pt>
                <c:pt idx="66">
                  <c:v>1684.7454545454543</c:v>
                </c:pt>
                <c:pt idx="67">
                  <c:v>1689.3999999999999</c:v>
                </c:pt>
                <c:pt idx="68">
                  <c:v>1606.8272727272729</c:v>
                </c:pt>
                <c:pt idx="69">
                  <c:v>1485.0181818181818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0F00-4D15-97A7-5261B3C90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395672"/>
        <c:axId val="329393320"/>
      </c:barChart>
      <c:catAx>
        <c:axId val="329395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 dirty="0"/>
                  <a:t>Año</a:t>
                </a:r>
              </a:p>
            </c:rich>
          </c:tx>
          <c:layout>
            <c:manualLayout>
              <c:xMode val="edge"/>
              <c:yMode val="edge"/>
              <c:x val="0.52392493057932976"/>
              <c:y val="0.93622559313939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93320"/>
        <c:crosses val="autoZero"/>
        <c:auto val="1"/>
        <c:lblAlgn val="ctr"/>
        <c:lblOffset val="100"/>
        <c:noMultiLvlLbl val="0"/>
      </c:catAx>
      <c:valAx>
        <c:axId val="329393320"/>
        <c:scaling>
          <c:orientation val="minMax"/>
          <c:max val="2400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milímetro</a:t>
                </a:r>
              </a:p>
            </c:rich>
          </c:tx>
          <c:layout>
            <c:manualLayout>
              <c:xMode val="edge"/>
              <c:yMode val="edge"/>
              <c:x val="3.109903381642512E-2"/>
              <c:y val="0.398507079891288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1"/>
        <c:majorTickMark val="in"/>
        <c:minorTickMark val="in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95672"/>
        <c:crosses val="autoZero"/>
        <c:crossBetween val="between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 sz="1400" b="0"/>
      </a:pPr>
      <a:endParaRPr lang="es-PY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Serie1</c:v>
                </c:pt>
              </c:strCache>
            </c:strRef>
          </c:tx>
          <c:spPr>
            <a:solidFill>
              <a:srgbClr val="FF0000"/>
            </a:solidFill>
            <a:ln w="12600">
              <a:solidFill>
                <a:srgbClr val="FFFF00"/>
              </a:solidFill>
              <a:round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strike="noStrike" spc="-1">
                    <a:solidFill>
                      <a:srgbClr val="404040"/>
                    </a:solidFill>
                    <a:latin typeface="Calibri"/>
                  </a:defRPr>
                </a:pPr>
                <a:endParaRPr lang="es-PY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1"/>
            <c:separator>;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2600" cap="rnd">
                <a:solidFill>
                  <a:srgbClr val="0070C0"/>
                </a:solidFill>
                <a:prstDash val="sysDash"/>
                <a:round/>
              </a:ln>
            </c:spPr>
            <c:trendlineType val="linear"/>
            <c:dispRSqr val="0"/>
            <c:dispEq val="0"/>
          </c:trendline>
          <c:cat>
            <c:strRef>
              <c:f>categories</c:f>
              <c:strCache>
                <c:ptCount val="4"/>
                <c:pt idx="0">
                  <c:v>1980-1989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0.5</c:v>
                </c:pt>
                <c:pt idx="1">
                  <c:v>1.3</c:v>
                </c:pt>
                <c:pt idx="2">
                  <c:v>1.9</c:v>
                </c:pt>
                <c:pt idx="3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C9-4E74-8117-AF30D5CE40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29382344"/>
        <c:axId val="329390184"/>
      </c:barChart>
      <c:catAx>
        <c:axId val="329382344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lang="en-US" sz="1000" b="1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1" strike="noStrike" spc="-1">
                    <a:solidFill>
                      <a:srgbClr val="595959"/>
                    </a:solidFill>
                    <a:latin typeface="Calibri"/>
                  </a:rPr>
                  <a:t>Década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sz="900" b="1" strike="noStrike" spc="-1">
                <a:solidFill>
                  <a:srgbClr val="595959"/>
                </a:solidFill>
                <a:latin typeface="Calibri"/>
              </a:defRPr>
            </a:pPr>
            <a:endParaRPr lang="es-PY"/>
          </a:p>
        </c:txPr>
        <c:crossAx val="329390184"/>
        <c:crosses val="autoZero"/>
        <c:auto val="1"/>
        <c:lblAlgn val="ctr"/>
        <c:lblOffset val="100"/>
        <c:noMultiLvlLbl val="0"/>
      </c:catAx>
      <c:valAx>
        <c:axId val="329390184"/>
        <c:scaling>
          <c:orientation val="minMax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lang="en-US" sz="1000" b="1" strike="noStrike" spc="-1">
                    <a:solidFill>
                      <a:srgbClr val="595959"/>
                    </a:solidFill>
                    <a:latin typeface="Calibri"/>
                  </a:defRPr>
                </a:pPr>
                <a:r>
                  <a:rPr lang="en-US" sz="1000" b="1" strike="noStrike" spc="-1">
                    <a:solidFill>
                      <a:srgbClr val="595959"/>
                    </a:solidFill>
                    <a:latin typeface="Calibri"/>
                  </a:rPr>
                  <a:t>Cantidad media de olas de calor al año</a:t>
                </a:r>
              </a:p>
            </c:rich>
          </c:tx>
          <c:layout/>
          <c:overlay val="0"/>
          <c:spPr>
            <a:noFill/>
            <a:ln>
              <a:noFill/>
            </a:ln>
          </c:spPr>
        </c:title>
        <c:numFmt formatCode="0.0" sourceLinked="0"/>
        <c:majorTickMark val="in"/>
        <c:minorTickMark val="none"/>
        <c:tickLblPos val="nextTo"/>
        <c:spPr>
          <a:ln w="6480">
            <a:solidFill>
              <a:srgbClr val="0070C0"/>
            </a:solidFill>
            <a:round/>
          </a:ln>
        </c:spPr>
        <c:txPr>
          <a:bodyPr/>
          <a:lstStyle/>
          <a:p>
            <a:pPr>
              <a:defRPr sz="900" b="1" strike="noStrike" spc="-1">
                <a:solidFill>
                  <a:srgbClr val="595959"/>
                </a:solidFill>
                <a:latin typeface="Calibri"/>
              </a:defRPr>
            </a:pPr>
            <a:endParaRPr lang="es-PY"/>
          </a:p>
        </c:txPr>
        <c:crossAx val="329382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 w="12700">
              <a:noFill/>
            </a:ln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BA-4478-B9D0-7C13913FC307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BA-4478-B9D0-7C13913FC307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BA-4478-B9D0-7C13913FC30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BBA-4478-B9D0-7C13913FC307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BBA-4478-B9D0-7C13913FC307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BBA-4478-B9D0-7C13913FC30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BBA-4478-B9D0-7C13913FC307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BBA-4478-B9D0-7C13913FC307}"/>
              </c:ext>
            </c:extLst>
          </c:dPt>
          <c:dPt>
            <c:idx val="22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5BBA-4478-B9D0-7C13913FC307}"/>
              </c:ext>
            </c:extLst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5BBA-4478-B9D0-7C13913FC307}"/>
              </c:ext>
            </c:extLst>
          </c:dPt>
          <c:dPt>
            <c:idx val="28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BBA-4478-B9D0-7C13913FC307}"/>
              </c:ext>
            </c:extLst>
          </c:dPt>
          <c:dPt>
            <c:idx val="31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BBA-4478-B9D0-7C13913FC307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BBA-4478-B9D0-7C13913FC307}"/>
              </c:ext>
            </c:extLst>
          </c:dPt>
          <c:dPt>
            <c:idx val="34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BBA-4478-B9D0-7C13913FC307}"/>
              </c:ext>
            </c:extLst>
          </c:dPt>
          <c:dPt>
            <c:idx val="35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5BBA-4478-B9D0-7C13913FC307}"/>
              </c:ext>
            </c:extLst>
          </c:dPt>
          <c:dPt>
            <c:idx val="36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5BBA-4478-B9D0-7C13913FC307}"/>
              </c:ext>
            </c:extLst>
          </c:dPt>
          <c:dPt>
            <c:idx val="37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5BBA-4478-B9D0-7C13913FC307}"/>
              </c:ext>
            </c:extLst>
          </c:dPt>
          <c:dPt>
            <c:idx val="38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5BBA-4478-B9D0-7C13913FC307}"/>
              </c:ext>
            </c:extLst>
          </c:dPt>
          <c:dPt>
            <c:idx val="40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5BBA-4478-B9D0-7C13913FC307}"/>
              </c:ext>
            </c:extLst>
          </c:dPt>
          <c:dPt>
            <c:idx val="43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5BBA-4478-B9D0-7C13913FC307}"/>
              </c:ext>
            </c:extLst>
          </c:dPt>
          <c:dPt>
            <c:idx val="44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5BBA-4478-B9D0-7C13913FC307}"/>
              </c:ext>
            </c:extLst>
          </c:dPt>
          <c:dPt>
            <c:idx val="45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5BBA-4478-B9D0-7C13913FC307}"/>
              </c:ext>
            </c:extLst>
          </c:dPt>
          <c:dPt>
            <c:idx val="47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5BBA-4478-B9D0-7C13913FC307}"/>
              </c:ext>
            </c:extLst>
          </c:dPt>
          <c:dPt>
            <c:idx val="53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5BBA-4478-B9D0-7C13913FC307}"/>
              </c:ext>
            </c:extLst>
          </c:dPt>
          <c:dPt>
            <c:idx val="61"/>
            <c:invertIfNegative val="0"/>
            <c:bubble3D val="0"/>
            <c:spPr>
              <a:solidFill>
                <a:srgbClr val="0070C0"/>
              </a:solidFill>
              <a:ln w="127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5BBA-4478-B9D0-7C13913FC307}"/>
              </c:ext>
            </c:extLst>
          </c:dPt>
          <c:dLbls>
            <c:dLbl>
              <c:idx val="0"/>
              <c:layout>
                <c:manualLayout>
                  <c:x val="1.5460729746444E-3"/>
                  <c:y val="-8.699746782753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4422752099035895E-18"/>
                  <c:y val="-3.5938903863432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852667645619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055310817425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4473813020068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027900146842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0601565718994601E-3"/>
                  <c:y val="-0.134605971610376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6.118453255017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601565718994502E-3"/>
                  <c:y val="-8.3210964268233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7769100839614401E-17"/>
                  <c:y val="-6.8526676456191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8344343765536199E-17"/>
                  <c:y val="-3.915790812492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769100839614401E-17"/>
                  <c:y val="-8.8105726872246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1.5460729746444E-3"/>
                  <c:y val="-3.426333822809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4.894762604013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7769100839614401E-17"/>
                  <c:y val="-3.6710719530102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0601565718995E-3"/>
                  <c:y val="-4.8947626040137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7769100839614401E-17"/>
                  <c:y val="-0.14194811551639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7769100839614401E-17"/>
                  <c:y val="-4.1605482134116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3.7769100839614401E-17"/>
                  <c:y val="-0.1541850220264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0"/>
                  <c:y val="-3.4263145520906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7769100839614401E-17"/>
                  <c:y val="-6.6079295154185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8.5658345570239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7.5538201679228704E-17"/>
                  <c:y val="-6.607929515418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F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0"/>
                  <c:y val="-0.11257953989231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0"/>
                  <c:y val="-0.19089574155653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0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7.5538201679228704E-17"/>
                  <c:y val="-0.13705335291238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1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0"/>
                  <c:y val="-6.3631913852178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5.3469086033573103E-3"/>
                  <c:y val="-0.1150269015774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2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1.5460729746443499E-3"/>
                  <c:y val="-0.115026921194321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3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0"/>
                  <c:y val="-2.93685756240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1.5460729746443499E-3"/>
                  <c:y val="-6.607929515418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3.0921459492889202E-3"/>
                  <c:y val="-6.3631721144989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7.7303648732220199E-3"/>
                  <c:y val="-6.6079102446995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-1.1337737506214499E-16"/>
                  <c:y val="-4.405286343612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1.5460729746444E-3"/>
                  <c:y val="-0.112579539892315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3.09214594928881E-3"/>
                  <c:y val="-6.607929515418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0"/>
                  <c:y val="-6.3631913852178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4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>
                <c:manualLayout>
                  <c:x val="1.5460729746444E-3"/>
                  <c:y val="-6.8526676456191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>
                <c:manualLayout>
                  <c:x val="-7.5538201679228704E-17"/>
                  <c:y val="-7.342143906020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5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>
                <c:manualLayout>
                  <c:x val="2.0601565718993899E-3"/>
                  <c:y val="-0.19089574155653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6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>
                <c:manualLayout>
                  <c:x val="-2.0601565718995399E-3"/>
                  <c:y val="-0.11747430249632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layout>
                <c:manualLayout>
                  <c:x val="-7.5538201679228704E-17"/>
                  <c:y val="-0.16886930983847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4.1203131437989298E-3"/>
                  <c:y val="-0.146842878120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>
                <c:manualLayout>
                  <c:x val="0"/>
                  <c:y val="-3.4263338228095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7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2.0601565718993101E-3"/>
                  <c:y val="-4.6500244738130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2.0601565718994601E-3"/>
                  <c:y val="-6.118453255017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8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layout>
                <c:manualLayout>
                  <c:x val="-1.5107640335845699E-16"/>
                  <c:y val="-7.3421439060205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9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layout>
                <c:manualLayout>
                  <c:x val="0"/>
                  <c:y val="-8.565834557023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A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1.5460729746442901E-3"/>
                  <c:y val="-5.38423886441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B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0"/>
                  <c:y val="-9.300048947626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C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0"/>
                  <c:y val="-7.5868820362212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0"/>
                  <c:y val="-5.1395007342143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D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2.0601565718994601E-3"/>
                  <c:y val="-2.6921194322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E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>
                <c:manualLayout>
                  <c:x val="0"/>
                  <c:y val="-8.565834557023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4F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1.5460729746445199E-3"/>
                  <c:y val="-0.22026431718061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0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9"/>
              <c:layout>
                <c:manualLayout>
                  <c:x val="-2.2675475012428999E-16"/>
                  <c:y val="-0.24229074889867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1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0"/>
              <c:layout>
                <c:manualLayout>
                  <c:x val="1.5460729746444E-3"/>
                  <c:y val="-6.6079295154184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2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1"/>
              <c:layout>
                <c:manualLayout>
                  <c:x val="1.5460729746442901E-3"/>
                  <c:y val="-3.9157908124920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2"/>
              <c:layout>
                <c:manualLayout>
                  <c:x val="-1.1337737506214499E-16"/>
                  <c:y val="-0.18355359765051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53-5BBA-4478-B9D0-7C13913FC30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Tmin_ext!$A$6:$A$69</c:f>
              <c:strCache>
                <c:ptCount val="64"/>
                <c:pt idx="0">
                  <c:v>1956</c:v>
                </c:pt>
                <c:pt idx="1">
                  <c:v>1957</c:v>
                </c:pt>
                <c:pt idx="2">
                  <c:v>1958</c:v>
                </c:pt>
                <c:pt idx="3">
                  <c:v>1959</c:v>
                </c:pt>
                <c:pt idx="4">
                  <c:v>1960</c:v>
                </c:pt>
                <c:pt idx="5">
                  <c:v>1961</c:v>
                </c:pt>
                <c:pt idx="6">
                  <c:v>1962</c:v>
                </c:pt>
                <c:pt idx="7">
                  <c:v>1963</c:v>
                </c:pt>
                <c:pt idx="8">
                  <c:v>1964</c:v>
                </c:pt>
                <c:pt idx="9">
                  <c:v>1965</c:v>
                </c:pt>
                <c:pt idx="10">
                  <c:v>1966</c:v>
                </c:pt>
                <c:pt idx="11">
                  <c:v>1967</c:v>
                </c:pt>
                <c:pt idx="12">
                  <c:v>1968</c:v>
                </c:pt>
                <c:pt idx="13">
                  <c:v>1969</c:v>
                </c:pt>
                <c:pt idx="14">
                  <c:v>1970</c:v>
                </c:pt>
                <c:pt idx="15">
                  <c:v>1971</c:v>
                </c:pt>
                <c:pt idx="16">
                  <c:v>1972</c:v>
                </c:pt>
                <c:pt idx="17">
                  <c:v>1973</c:v>
                </c:pt>
                <c:pt idx="18">
                  <c:v>1974</c:v>
                </c:pt>
                <c:pt idx="19">
                  <c:v>1975</c:v>
                </c:pt>
                <c:pt idx="20">
                  <c:v>1976</c:v>
                </c:pt>
                <c:pt idx="21">
                  <c:v>1977</c:v>
                </c:pt>
                <c:pt idx="22">
                  <c:v>1978</c:v>
                </c:pt>
                <c:pt idx="23">
                  <c:v>1979</c:v>
                </c:pt>
                <c:pt idx="24">
                  <c:v>1980</c:v>
                </c:pt>
                <c:pt idx="25">
                  <c:v>1981</c:v>
                </c:pt>
                <c:pt idx="26">
                  <c:v>1982</c:v>
                </c:pt>
                <c:pt idx="27">
                  <c:v>1983</c:v>
                </c:pt>
                <c:pt idx="28">
                  <c:v>1984</c:v>
                </c:pt>
                <c:pt idx="29">
                  <c:v>1985</c:v>
                </c:pt>
                <c:pt idx="30">
                  <c:v>1986</c:v>
                </c:pt>
                <c:pt idx="31">
                  <c:v>1987</c:v>
                </c:pt>
                <c:pt idx="32">
                  <c:v>1988</c:v>
                </c:pt>
                <c:pt idx="33">
                  <c:v>1989</c:v>
                </c:pt>
                <c:pt idx="34">
                  <c:v>1990</c:v>
                </c:pt>
                <c:pt idx="35">
                  <c:v>1991</c:v>
                </c:pt>
                <c:pt idx="36">
                  <c:v>1992</c:v>
                </c:pt>
                <c:pt idx="37">
                  <c:v>1993</c:v>
                </c:pt>
                <c:pt idx="38">
                  <c:v>1994</c:v>
                </c:pt>
                <c:pt idx="39">
                  <c:v>1995</c:v>
                </c:pt>
                <c:pt idx="40">
                  <c:v>1996</c:v>
                </c:pt>
                <c:pt idx="41">
                  <c:v>1997</c:v>
                </c:pt>
                <c:pt idx="42">
                  <c:v>1998</c:v>
                </c:pt>
                <c:pt idx="43">
                  <c:v>1999</c:v>
                </c:pt>
                <c:pt idx="44">
                  <c:v>2000</c:v>
                </c:pt>
                <c:pt idx="45">
                  <c:v>2001</c:v>
                </c:pt>
                <c:pt idx="46">
                  <c:v>2002</c:v>
                </c:pt>
                <c:pt idx="47">
                  <c:v>2003</c:v>
                </c:pt>
                <c:pt idx="48">
                  <c:v>2004</c:v>
                </c:pt>
                <c:pt idx="49">
                  <c:v>2005</c:v>
                </c:pt>
                <c:pt idx="50">
                  <c:v>2006</c:v>
                </c:pt>
                <c:pt idx="51">
                  <c:v>2007</c:v>
                </c:pt>
                <c:pt idx="52">
                  <c:v>2008</c:v>
                </c:pt>
                <c:pt idx="53">
                  <c:v>2009</c:v>
                </c:pt>
                <c:pt idx="54">
                  <c:v>2010</c:v>
                </c:pt>
                <c:pt idx="55">
                  <c:v>2011</c:v>
                </c:pt>
                <c:pt idx="56">
                  <c:v>2012</c:v>
                </c:pt>
                <c:pt idx="57">
                  <c:v>2013</c:v>
                </c:pt>
                <c:pt idx="58">
                  <c:v>2014</c:v>
                </c:pt>
                <c:pt idx="59">
                  <c:v>2015</c:v>
                </c:pt>
                <c:pt idx="60">
                  <c:v>2016</c:v>
                </c:pt>
                <c:pt idx="61">
                  <c:v>2017</c:v>
                </c:pt>
                <c:pt idx="62">
                  <c:v>2018</c:v>
                </c:pt>
                <c:pt idx="63">
                  <c:v>2019</c:v>
                </c:pt>
              </c:strCache>
            </c:strRef>
          </c:cat>
          <c:val>
            <c:numRef>
              <c:f>Tmin_ext!$N$6:$N$69</c:f>
              <c:numCache>
                <c:formatCode>0.0</c:formatCode>
                <c:ptCount val="64"/>
                <c:pt idx="0">
                  <c:v>1.3</c:v>
                </c:pt>
                <c:pt idx="1">
                  <c:v>0</c:v>
                </c:pt>
                <c:pt idx="2">
                  <c:v>0.4</c:v>
                </c:pt>
                <c:pt idx="3">
                  <c:v>1</c:v>
                </c:pt>
                <c:pt idx="4">
                  <c:v>-1.5</c:v>
                </c:pt>
                <c:pt idx="5">
                  <c:v>0.3</c:v>
                </c:pt>
                <c:pt idx="6">
                  <c:v>-1.7</c:v>
                </c:pt>
                <c:pt idx="7">
                  <c:v>-2.4</c:v>
                </c:pt>
                <c:pt idx="8">
                  <c:v>1</c:v>
                </c:pt>
                <c:pt idx="9">
                  <c:v>1.4</c:v>
                </c:pt>
                <c:pt idx="10">
                  <c:v>-1.1000000000000001</c:v>
                </c:pt>
                <c:pt idx="11">
                  <c:v>-0.5</c:v>
                </c:pt>
                <c:pt idx="12">
                  <c:v>1.5</c:v>
                </c:pt>
                <c:pt idx="13">
                  <c:v>0.4</c:v>
                </c:pt>
                <c:pt idx="14">
                  <c:v>-0.7</c:v>
                </c:pt>
                <c:pt idx="15">
                  <c:v>0.4</c:v>
                </c:pt>
                <c:pt idx="16">
                  <c:v>0.6</c:v>
                </c:pt>
                <c:pt idx="17">
                  <c:v>2.5</c:v>
                </c:pt>
                <c:pt idx="18">
                  <c:v>0.6</c:v>
                </c:pt>
                <c:pt idx="19">
                  <c:v>-2.8</c:v>
                </c:pt>
                <c:pt idx="20">
                  <c:v>-0.4</c:v>
                </c:pt>
                <c:pt idx="21">
                  <c:v>1.1000000000000001</c:v>
                </c:pt>
                <c:pt idx="22">
                  <c:v>-1.4</c:v>
                </c:pt>
                <c:pt idx="23">
                  <c:v>1</c:v>
                </c:pt>
                <c:pt idx="24">
                  <c:v>0</c:v>
                </c:pt>
                <c:pt idx="25">
                  <c:v>-2</c:v>
                </c:pt>
                <c:pt idx="26">
                  <c:v>3.5</c:v>
                </c:pt>
                <c:pt idx="27">
                  <c:v>2.4</c:v>
                </c:pt>
                <c:pt idx="28">
                  <c:v>-1</c:v>
                </c:pt>
                <c:pt idx="29">
                  <c:v>2</c:v>
                </c:pt>
                <c:pt idx="30">
                  <c:v>2</c:v>
                </c:pt>
                <c:pt idx="31">
                  <c:v>-0.4</c:v>
                </c:pt>
                <c:pt idx="32">
                  <c:v>-1</c:v>
                </c:pt>
                <c:pt idx="33">
                  <c:v>0</c:v>
                </c:pt>
                <c:pt idx="34">
                  <c:v>-1</c:v>
                </c:pt>
                <c:pt idx="35">
                  <c:v>-1</c:v>
                </c:pt>
                <c:pt idx="36">
                  <c:v>-0.6</c:v>
                </c:pt>
                <c:pt idx="37">
                  <c:v>-2</c:v>
                </c:pt>
                <c:pt idx="38">
                  <c:v>-1</c:v>
                </c:pt>
                <c:pt idx="39">
                  <c:v>1</c:v>
                </c:pt>
                <c:pt idx="40">
                  <c:v>-1</c:v>
                </c:pt>
                <c:pt idx="41">
                  <c:v>1.2</c:v>
                </c:pt>
                <c:pt idx="42">
                  <c:v>3.5</c:v>
                </c:pt>
                <c:pt idx="43">
                  <c:v>-2</c:v>
                </c:pt>
                <c:pt idx="44">
                  <c:v>-3</c:v>
                </c:pt>
                <c:pt idx="45">
                  <c:v>-2.7</c:v>
                </c:pt>
                <c:pt idx="46">
                  <c:v>0.4</c:v>
                </c:pt>
                <c:pt idx="47">
                  <c:v>-0.6</c:v>
                </c:pt>
                <c:pt idx="48">
                  <c:v>1</c:v>
                </c:pt>
                <c:pt idx="49">
                  <c:v>1.2</c:v>
                </c:pt>
                <c:pt idx="50">
                  <c:v>1.4</c:v>
                </c:pt>
                <c:pt idx="51">
                  <c:v>0.8</c:v>
                </c:pt>
                <c:pt idx="52">
                  <c:v>1.6</c:v>
                </c:pt>
                <c:pt idx="53">
                  <c:v>-1.2</c:v>
                </c:pt>
                <c:pt idx="54">
                  <c:v>0.8</c:v>
                </c:pt>
                <c:pt idx="55">
                  <c:v>0.2</c:v>
                </c:pt>
                <c:pt idx="56">
                  <c:v>1.4</c:v>
                </c:pt>
                <c:pt idx="57">
                  <c:v>0</c:v>
                </c:pt>
                <c:pt idx="58">
                  <c:v>4</c:v>
                </c:pt>
                <c:pt idx="59">
                  <c:v>4.5</c:v>
                </c:pt>
                <c:pt idx="60">
                  <c:v>1</c:v>
                </c:pt>
                <c:pt idx="61">
                  <c:v>-0.5</c:v>
                </c:pt>
                <c:pt idx="62">
                  <c:v>3.4</c:v>
                </c:pt>
                <c:pt idx="6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54-5BBA-4478-B9D0-7C13913FC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9382736"/>
        <c:axId val="329383912"/>
      </c:barChart>
      <c:catAx>
        <c:axId val="32938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PY" sz="1400" b="0" dirty="0"/>
                  <a:t>Año</a:t>
                </a:r>
              </a:p>
            </c:rich>
          </c:tx>
          <c:layout>
            <c:manualLayout>
              <c:xMode val="edge"/>
              <c:yMode val="edge"/>
              <c:x val="0.50489170912459469"/>
              <c:y val="0.93248360214421255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/>
        </c:spPr>
        <c:txPr>
          <a:bodyPr rot="-5400000"/>
          <a:lstStyle/>
          <a:p>
            <a:pPr>
              <a:defRPr sz="1050" b="1" baseline="0"/>
            </a:pPr>
            <a:endParaRPr lang="es-PY"/>
          </a:p>
        </c:txPr>
        <c:crossAx val="329383912"/>
        <c:crossesAt val="-4"/>
        <c:auto val="0"/>
        <c:lblAlgn val="ctr"/>
        <c:lblOffset val="100"/>
        <c:noMultiLvlLbl val="0"/>
      </c:catAx>
      <c:valAx>
        <c:axId val="329383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s-PY" sz="1200" b="0"/>
                  <a:t>Grado Celsius (°C)</a:t>
                </a:r>
              </a:p>
            </c:rich>
          </c:tx>
          <c:layout/>
          <c:overlay val="0"/>
        </c:title>
        <c:numFmt formatCode="0" sourceLinked="0"/>
        <c:majorTickMark val="in"/>
        <c:minorTickMark val="none"/>
        <c:tickLblPos val="nextTo"/>
        <c:spPr>
          <a:ln/>
        </c:spPr>
        <c:txPr>
          <a:bodyPr/>
          <a:lstStyle/>
          <a:p>
            <a:pPr>
              <a:defRPr sz="1050" b="1" baseline="0"/>
            </a:pPr>
            <a:endParaRPr lang="es-PY"/>
          </a:p>
        </c:txPr>
        <c:crossAx val="329382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CE4-4515-8F00-E86E50477151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CE4-4515-8F00-E86E50477151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CE4-4515-8F00-E86E5047715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CE4-4515-8F00-E86E50477151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FCE4-4515-8F00-E86E50477151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CE4-4515-8F00-E86E50477151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CE4-4515-8F00-E86E50477151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CE4-4515-8F00-E86E50477151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FCE4-4515-8F00-E86E50477151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FCE4-4515-8F00-E86E50477151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FCE4-4515-8F00-E86E50477151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FCE4-4515-8F00-E86E50477151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FCE4-4515-8F00-E86E50477151}"/>
              </c:ext>
            </c:extLst>
          </c:dPt>
          <c:dLbls>
            <c:dLbl>
              <c:idx val="0"/>
              <c:layout>
                <c:manualLayout>
                  <c:x val="-9.8073068827226437E-18"/>
                  <c:y val="-0.171296296296296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092592592592597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194444444444444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1398007660149766E-3"/>
                  <c:y val="-0.120370370370370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1398007660149375E-3"/>
                  <c:y val="-0.157407407407407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5.55555555555555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1398007660150156E-3"/>
                  <c:y val="-6.9444444444444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4.62962962962962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1398007660148981E-3"/>
                  <c:y val="-9.2592592592592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94444444444444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9.25925925925925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4.2796015320299531E-3"/>
                  <c:y val="-6.01851851851851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4.2796015320299531E-3"/>
                  <c:y val="-9.2592592592592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1398007660150551E-3"/>
                  <c:y val="-0.1435185185185183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1398007660150551E-3"/>
                  <c:y val="-0.143518518518518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0.1759259259259259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7.845845506178115E-17"/>
                  <c:y val="-0.157407407407407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0.166666666666666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2.1398007660151336E-3"/>
                  <c:y val="-9.25925925925926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0.1342592592592592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569169101235623E-16"/>
                  <c:y val="-9.259259259259258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1398007660151336E-3"/>
                  <c:y val="-5.09259259259259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569169101235623E-16"/>
                  <c:y val="-0.1203703703703704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1398007660151336E-3"/>
                  <c:y val="-0.2175925925925925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FCE4-4515-8F00-E86E5047715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TOTALES!$BP$53:$CM$53</c:f>
              <c:strCache>
                <c:ptCount val="24"/>
                <c:pt idx="0">
                  <c:v>E06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E07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</c:strCache>
            </c:strRef>
          </c:cat>
          <c:val>
            <c:numRef>
              <c:f>TOTALES!$BP$55:$CM$55</c:f>
              <c:numCache>
                <c:formatCode>0</c:formatCode>
                <c:ptCount val="24"/>
                <c:pt idx="0">
                  <c:v>-98.359999999999985</c:v>
                </c:pt>
                <c:pt idx="1">
                  <c:v>12.303333333333313</c:v>
                </c:pt>
                <c:pt idx="2">
                  <c:v>112.76333333333332</c:v>
                </c:pt>
                <c:pt idx="3">
                  <c:v>-65.956666666666649</c:v>
                </c:pt>
                <c:pt idx="4">
                  <c:v>-88.173333333333346</c:v>
                </c:pt>
                <c:pt idx="5">
                  <c:v>18.48666666666665</c:v>
                </c:pt>
                <c:pt idx="6">
                  <c:v>-32.276666666666671</c:v>
                </c:pt>
                <c:pt idx="7">
                  <c:v>-4.730000000000004</c:v>
                </c:pt>
                <c:pt idx="8">
                  <c:v>49.34</c:v>
                </c:pt>
                <c:pt idx="9">
                  <c:v>115.49333333333331</c:v>
                </c:pt>
                <c:pt idx="10">
                  <c:v>-50.963333333333281</c:v>
                </c:pt>
                <c:pt idx="11">
                  <c:v>-27.753333333333359</c:v>
                </c:pt>
                <c:pt idx="12">
                  <c:v>43.340000000000032</c:v>
                </c:pt>
                <c:pt idx="13">
                  <c:v>-76.196666666666687</c:v>
                </c:pt>
                <c:pt idx="14">
                  <c:v>86.163333333333327</c:v>
                </c:pt>
                <c:pt idx="15">
                  <c:v>109.94333333333333</c:v>
                </c:pt>
                <c:pt idx="16">
                  <c:v>95.326666666666654</c:v>
                </c:pt>
                <c:pt idx="17">
                  <c:v>-99.51333333333335</c:v>
                </c:pt>
                <c:pt idx="18">
                  <c:v>48.223333333333329</c:v>
                </c:pt>
                <c:pt idx="19">
                  <c:v>-72.23</c:v>
                </c:pt>
                <c:pt idx="20">
                  <c:v>-44.16</c:v>
                </c:pt>
                <c:pt idx="21">
                  <c:v>9.493333333333311</c:v>
                </c:pt>
                <c:pt idx="22">
                  <c:v>65.236666666666707</c:v>
                </c:pt>
                <c:pt idx="23">
                  <c:v>131.64666666666662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3-FCE4-4515-8F00-E86E50477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2852344"/>
        <c:axId val="642850776"/>
      </c:barChart>
      <c:catAx>
        <c:axId val="642852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Año 2006-2007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2850776"/>
        <c:crossesAt val="-200"/>
        <c:auto val="1"/>
        <c:lblAlgn val="ctr"/>
        <c:lblOffset val="100"/>
        <c:noMultiLvlLbl val="0"/>
      </c:catAx>
      <c:valAx>
        <c:axId val="642850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s-PY" b="0"/>
                  <a:t>Milímetro (mm)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2852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70C0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63-42F7-ABA3-59205DF9737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263-42F7-ABA3-59205DF9737A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263-42F7-ABA3-59205DF9737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263-42F7-ABA3-59205DF9737A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263-42F7-ABA3-59205DF9737A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263-42F7-ABA3-59205DF9737A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263-42F7-ABA3-59205DF9737A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263-42F7-ABA3-59205DF9737A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263-42F7-ABA3-59205DF9737A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E263-42F7-ABA3-59205DF9737A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E263-42F7-ABA3-59205DF9737A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E263-42F7-ABA3-59205DF9737A}"/>
              </c:ext>
            </c:extLst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E263-42F7-ABA3-59205DF9737A}"/>
              </c:ext>
            </c:extLst>
          </c:dPt>
          <c:dPt>
            <c:idx val="21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E263-42F7-ABA3-59205DF9737A}"/>
              </c:ext>
            </c:extLst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254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E263-42F7-ABA3-59205DF9737A}"/>
              </c:ext>
            </c:extLst>
          </c:dPt>
          <c:dLbls>
            <c:dLbl>
              <c:idx val="0"/>
              <c:layout>
                <c:manualLayout>
                  <c:x val="-9.8073068827226437E-18"/>
                  <c:y val="-0.1064814814814814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398007660149766E-3"/>
                  <c:y val="-0.23611111111111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870370370370362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6.4814814814814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0.10185185185185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1398007660149766E-3"/>
                  <c:y val="-6.9444444444444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38888888888888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6.4194022980448903E-3"/>
                  <c:y val="-7.8703703703703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845845506178115E-17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0.106481481481481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3.70370370370371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0.1666666666666666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0.1388888888888888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7.845845506178115E-17"/>
                  <c:y val="-8.79629629629627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"/>
                  <c:y val="-4.6296296296296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0"/>
                  <c:y val="-6.01851851851851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845845506178115E-17"/>
                  <c:y val="-0.1435185185185185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7.4074074074074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5.555555555555564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9.7222222222222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569169101235623E-16"/>
                  <c:y val="-0.1018518518518518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2.1398007660149766E-3"/>
                  <c:y val="-6.94444444444444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1.569169101235623E-16"/>
                  <c:y val="-6.48148148148148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0"/>
                  <c:y val="-7.40740740740740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E263-42F7-ABA3-59205DF973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TOTALES!$BP$50:$CM$50</c:f>
              <c:strCache>
                <c:ptCount val="24"/>
                <c:pt idx="0">
                  <c:v>E11</c:v>
                </c:pt>
                <c:pt idx="1">
                  <c:v>F</c:v>
                </c:pt>
                <c:pt idx="2">
                  <c:v>M</c:v>
                </c:pt>
                <c:pt idx="3">
                  <c:v>A</c:v>
                </c:pt>
                <c:pt idx="4">
                  <c:v>M</c:v>
                </c:pt>
                <c:pt idx="5">
                  <c:v>J</c:v>
                </c:pt>
                <c:pt idx="6">
                  <c:v>J</c:v>
                </c:pt>
                <c:pt idx="7">
                  <c:v>A</c:v>
                </c:pt>
                <c:pt idx="8">
                  <c:v>S</c:v>
                </c:pt>
                <c:pt idx="9">
                  <c:v>O</c:v>
                </c:pt>
                <c:pt idx="10">
                  <c:v>N</c:v>
                </c:pt>
                <c:pt idx="11">
                  <c:v>D</c:v>
                </c:pt>
                <c:pt idx="12">
                  <c:v>E12</c:v>
                </c:pt>
                <c:pt idx="13">
                  <c:v>F</c:v>
                </c:pt>
                <c:pt idx="14">
                  <c:v>M</c:v>
                </c:pt>
                <c:pt idx="15">
                  <c:v>A</c:v>
                </c:pt>
                <c:pt idx="16">
                  <c:v>M</c:v>
                </c:pt>
                <c:pt idx="17">
                  <c:v>J</c:v>
                </c:pt>
                <c:pt idx="18">
                  <c:v>J</c:v>
                </c:pt>
                <c:pt idx="19">
                  <c:v>A</c:v>
                </c:pt>
                <c:pt idx="20">
                  <c:v>S</c:v>
                </c:pt>
                <c:pt idx="21">
                  <c:v>O</c:v>
                </c:pt>
                <c:pt idx="22">
                  <c:v>N</c:v>
                </c:pt>
                <c:pt idx="23">
                  <c:v>D</c:v>
                </c:pt>
              </c:strCache>
            </c:strRef>
          </c:cat>
          <c:val>
            <c:numRef>
              <c:f>TOTALES!$BP$52:$CM$52</c:f>
              <c:numCache>
                <c:formatCode>0</c:formatCode>
                <c:ptCount val="24"/>
                <c:pt idx="0">
                  <c:v>-79.95999999999998</c:v>
                </c:pt>
                <c:pt idx="1">
                  <c:v>223.30333333333331</c:v>
                </c:pt>
                <c:pt idx="2">
                  <c:v>-49.036666666666676</c:v>
                </c:pt>
                <c:pt idx="3">
                  <c:v>-36.556666666666644</c:v>
                </c:pt>
                <c:pt idx="4">
                  <c:v>-80.173333333333346</c:v>
                </c:pt>
                <c:pt idx="5">
                  <c:v>-44.51333333333335</c:v>
                </c:pt>
                <c:pt idx="6">
                  <c:v>113.22333333333333</c:v>
                </c:pt>
                <c:pt idx="7">
                  <c:v>-57.230000000000004</c:v>
                </c:pt>
                <c:pt idx="8">
                  <c:v>3.3400000000000034</c:v>
                </c:pt>
                <c:pt idx="9">
                  <c:v>78.493333333333311</c:v>
                </c:pt>
                <c:pt idx="10">
                  <c:v>5.2366666666667072</c:v>
                </c:pt>
                <c:pt idx="11">
                  <c:v>-142.75333333333336</c:v>
                </c:pt>
                <c:pt idx="12">
                  <c:v>-115.55999999999997</c:v>
                </c:pt>
                <c:pt idx="13">
                  <c:v>-62.696666666666687</c:v>
                </c:pt>
                <c:pt idx="14">
                  <c:v>-12.836666666666673</c:v>
                </c:pt>
                <c:pt idx="15">
                  <c:v>41.543333333333351</c:v>
                </c:pt>
                <c:pt idx="16">
                  <c:v>127.52666666666664</c:v>
                </c:pt>
                <c:pt idx="17">
                  <c:v>-41.113333333333351</c:v>
                </c:pt>
                <c:pt idx="18">
                  <c:v>30.323333333333323</c:v>
                </c:pt>
                <c:pt idx="19">
                  <c:v>-72.930000000000007</c:v>
                </c:pt>
                <c:pt idx="20">
                  <c:v>-67.66</c:v>
                </c:pt>
                <c:pt idx="21">
                  <c:v>-45.906666666666695</c:v>
                </c:pt>
                <c:pt idx="22">
                  <c:v>44.236666666666707</c:v>
                </c:pt>
                <c:pt idx="23">
                  <c:v>-56.253333333333359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7-E263-42F7-ABA3-59205DF973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2847640"/>
        <c:axId val="561920360"/>
      </c:barChart>
      <c:catAx>
        <c:axId val="642847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Año 2011-2012</a:t>
                </a:r>
              </a:p>
            </c:rich>
          </c:tx>
          <c:layout/>
          <c:overlay val="0"/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1920360"/>
        <c:crossesAt val="-200"/>
        <c:auto val="1"/>
        <c:lblAlgn val="ctr"/>
        <c:lblOffset val="100"/>
        <c:noMultiLvlLbl val="0"/>
      </c:catAx>
      <c:valAx>
        <c:axId val="561920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Milímetro (mm)</a:t>
                </a:r>
              </a:p>
            </c:rich>
          </c:tx>
          <c:layout/>
          <c:overlay val="0"/>
        </c:title>
        <c:numFmt formatCode="0" sourceLinked="1"/>
        <c:majorTickMark val="in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2847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11838751704501E-2"/>
          <c:y val="6.84370879696376E-2"/>
          <c:w val="0.88046803483862601"/>
          <c:h val="0.7615581062930509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54-4997-A45B-B19D4139A9B8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54-4997-A45B-B19D4139A9B8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54-4997-A45B-B19D4139A9B8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C54-4997-A45B-B19D4139A9B8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C54-4997-A45B-B19D4139A9B8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C54-4997-A45B-B19D4139A9B8}"/>
              </c:ext>
            </c:extLst>
          </c:dPt>
          <c:dPt>
            <c:idx val="3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C54-4997-A45B-B19D4139A9B8}"/>
              </c:ext>
            </c:extLst>
          </c:dPt>
          <c:dLbls>
            <c:dLbl>
              <c:idx val="0"/>
              <c:layout>
                <c:manualLayout>
                  <c:x val="9.6478533526290298E-3"/>
                  <c:y val="-5.8685446009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109408523334299E-17"/>
                  <c:y val="-6.2597809076682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8.215962441314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109408523334299E-17"/>
                  <c:y val="-0.117370892018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3.4824652200165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41196333815726E-3"/>
                  <c:y val="-4.303599374021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17370892018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218817046668598E-17"/>
                  <c:y val="-3.521126760563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41196333815726E-3"/>
                  <c:y val="-5.0860719874804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8239266763145201E-3"/>
                  <c:y val="-8.9984350547730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41196333815726E-3"/>
                  <c:y val="-0.14866979655712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4218817046668598E-17"/>
                  <c:y val="-5.8685446009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4218817046668598E-17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4.4218817046668598E-17"/>
                  <c:y val="-0.121283255086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2.41196333815726E-3"/>
                  <c:y val="-5.8685446009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4218817046668598E-17"/>
                  <c:y val="-2.73865414710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7.2358900144718196E-3"/>
                  <c:y val="-5.477308294209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2.4119633381572999E-3"/>
                  <c:y val="-8.215962441314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0"/>
                  <c:y val="-0.13693270735524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8.8437634093337197E-17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2.4119633381573498E-3"/>
                  <c:y val="-9.389671361502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4.8239266763145201E-3"/>
                  <c:y val="-9.7809076682316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0"/>
                  <c:y val="-7.0422535211267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0"/>
                  <c:y val="-4.6948356807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0"/>
                  <c:y val="-6.259780907668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8.8437634093337197E-17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0"/>
                  <c:y val="-4.6948356807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2.41196333815726E-3"/>
                  <c:y val="-3.9123630672926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3"/>
              <c:layout>
                <c:manualLayout>
                  <c:x val="-2.4119633381573498E-3"/>
                  <c:y val="-3.9123630672926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-2.4119633381573498E-3"/>
                  <c:y val="-0.121283255086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0"/>
                  <c:y val="-8.2159624413145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0"/>
                  <c:y val="-0.15649452269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-2.41196333815726E-3"/>
                  <c:y val="-0.21126760563380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2.41196333815726E-3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9"/>
              <c:layout>
                <c:manualLayout>
                  <c:x val="-7.2358900144717797E-3"/>
                  <c:y val="-3.5211267605633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0"/>
              <c:layout>
                <c:manualLayout>
                  <c:x val="0"/>
                  <c:y val="-4.6948356807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1"/>
              <c:layout>
                <c:manualLayout>
                  <c:x val="8.8437634093337197E-17"/>
                  <c:y val="-0.1291079812206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2"/>
              <c:layout>
                <c:manualLayout>
                  <c:x val="0"/>
                  <c:y val="-4.6948356807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>
                <c:manualLayout>
                  <c:x val="2.41196333815726E-3"/>
                  <c:y val="-0.13302034428795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4"/>
              <c:layout>
                <c:manualLayout>
                  <c:x val="0"/>
                  <c:y val="-8.60719874804382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5"/>
              <c:layout>
                <c:manualLayout>
                  <c:x val="-8.8437634093337197E-17"/>
                  <c:y val="-0.1134585289514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6"/>
              <c:layout>
                <c:manualLayout>
                  <c:x val="4.8239266763143397E-3"/>
                  <c:y val="-0.1017214397496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>
                <c:manualLayout>
                  <c:x val="0"/>
                  <c:y val="-7.43348982785602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-1.7687526818667501E-16"/>
                  <c:y val="-2.73865414710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4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9"/>
              <c:layout>
                <c:manualLayout>
                  <c:x val="0"/>
                  <c:y val="-6.2597809076682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5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0"/>
              <c:layout>
                <c:manualLayout>
                  <c:x val="-1.7687526818667501E-16"/>
                  <c:y val="-6.651017214397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6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1"/>
              <c:layout>
                <c:manualLayout>
                  <c:x val="-2.41196333815744E-3"/>
                  <c:y val="-6.2597809076682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7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-2.41196333815726E-3"/>
                  <c:y val="-5.8685446009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8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3"/>
              <c:layout>
                <c:manualLayout>
                  <c:x val="-2.41196333815726E-3"/>
                  <c:y val="-0.117370892018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9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4"/>
              <c:layout>
                <c:manualLayout>
                  <c:x val="0"/>
                  <c:y val="-0.15258215962441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A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5"/>
              <c:layout>
                <c:manualLayout>
                  <c:x val="2.41196333815726E-3"/>
                  <c:y val="-7.82472613458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B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6"/>
              <c:layout>
                <c:manualLayout>
                  <c:x val="0"/>
                  <c:y val="-5.86854460093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C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7"/>
              <c:layout>
                <c:manualLayout>
                  <c:x val="0"/>
                  <c:y val="-0.121283255086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D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2.41196333815726E-3"/>
                  <c:y val="-9.38967136150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E-BC54-4997-A45B-B19D4139A9B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Mín!$P$2307:$P$2365</c:f>
              <c:numCache>
                <c:formatCode>General</c:formatCode>
                <c:ptCount val="5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</c:numCache>
            </c:numRef>
          </c:cat>
          <c:val>
            <c:numRef>
              <c:f>Mín!$AC$2307:$AC$2365</c:f>
              <c:numCache>
                <c:formatCode>0.0</c:formatCode>
                <c:ptCount val="59"/>
                <c:pt idx="0">
                  <c:v>1.3</c:v>
                </c:pt>
                <c:pt idx="1">
                  <c:v>0</c:v>
                </c:pt>
                <c:pt idx="2">
                  <c:v>-1.5</c:v>
                </c:pt>
                <c:pt idx="3">
                  <c:v>2</c:v>
                </c:pt>
                <c:pt idx="4">
                  <c:v>-3.5</c:v>
                </c:pt>
                <c:pt idx="5">
                  <c:v>-0.5</c:v>
                </c:pt>
                <c:pt idx="6">
                  <c:v>-1</c:v>
                </c:pt>
                <c:pt idx="7">
                  <c:v>3.5</c:v>
                </c:pt>
                <c:pt idx="8">
                  <c:v>0.5</c:v>
                </c:pt>
                <c:pt idx="9">
                  <c:v>1</c:v>
                </c:pt>
                <c:pt idx="10">
                  <c:v>2.5</c:v>
                </c:pt>
                <c:pt idx="11">
                  <c:v>2</c:v>
                </c:pt>
                <c:pt idx="12">
                  <c:v>4.5</c:v>
                </c:pt>
                <c:pt idx="13">
                  <c:v>3</c:v>
                </c:pt>
                <c:pt idx="14">
                  <c:v>-1.5</c:v>
                </c:pt>
                <c:pt idx="15">
                  <c:v>2</c:v>
                </c:pt>
                <c:pt idx="16">
                  <c:v>3.5</c:v>
                </c:pt>
                <c:pt idx="17">
                  <c:v>2</c:v>
                </c:pt>
                <c:pt idx="18">
                  <c:v>1.5</c:v>
                </c:pt>
                <c:pt idx="19">
                  <c:v>0.5</c:v>
                </c:pt>
                <c:pt idx="20">
                  <c:v>0.5</c:v>
                </c:pt>
                <c:pt idx="21">
                  <c:v>2</c:v>
                </c:pt>
                <c:pt idx="22">
                  <c:v>4</c:v>
                </c:pt>
                <c:pt idx="23">
                  <c:v>2</c:v>
                </c:pt>
                <c:pt idx="24">
                  <c:v>2</c:v>
                </c:pt>
                <c:pt idx="25">
                  <c:v>2.5</c:v>
                </c:pt>
                <c:pt idx="26">
                  <c:v>2</c:v>
                </c:pt>
                <c:pt idx="27">
                  <c:v>1</c:v>
                </c:pt>
                <c:pt idx="28">
                  <c:v>1.5</c:v>
                </c:pt>
                <c:pt idx="29">
                  <c:v>2</c:v>
                </c:pt>
                <c:pt idx="30">
                  <c:v>1</c:v>
                </c:pt>
                <c:pt idx="31">
                  <c:v>0</c:v>
                </c:pt>
                <c:pt idx="32">
                  <c:v>-1</c:v>
                </c:pt>
                <c:pt idx="33">
                  <c:v>0.5</c:v>
                </c:pt>
                <c:pt idx="34">
                  <c:v>3.7</c:v>
                </c:pt>
                <c:pt idx="35">
                  <c:v>2.2000000000000002</c:v>
                </c:pt>
                <c:pt idx="36">
                  <c:v>5</c:v>
                </c:pt>
                <c:pt idx="37">
                  <c:v>6.9</c:v>
                </c:pt>
                <c:pt idx="38">
                  <c:v>-2</c:v>
                </c:pt>
                <c:pt idx="39">
                  <c:v>0.6</c:v>
                </c:pt>
                <c:pt idx="40">
                  <c:v>0.9</c:v>
                </c:pt>
                <c:pt idx="41">
                  <c:v>4</c:v>
                </c:pt>
                <c:pt idx="42">
                  <c:v>1.2</c:v>
                </c:pt>
                <c:pt idx="43">
                  <c:v>4</c:v>
                </c:pt>
                <c:pt idx="44">
                  <c:v>2.2000000000000002</c:v>
                </c:pt>
                <c:pt idx="45">
                  <c:v>2.9</c:v>
                </c:pt>
                <c:pt idx="46">
                  <c:v>2.6</c:v>
                </c:pt>
                <c:pt idx="47">
                  <c:v>2</c:v>
                </c:pt>
                <c:pt idx="48">
                  <c:v>0.2</c:v>
                </c:pt>
                <c:pt idx="49">
                  <c:v>1.4</c:v>
                </c:pt>
                <c:pt idx="50">
                  <c:v>1.7</c:v>
                </c:pt>
                <c:pt idx="51">
                  <c:v>1.3</c:v>
                </c:pt>
                <c:pt idx="52">
                  <c:v>1</c:v>
                </c:pt>
                <c:pt idx="53">
                  <c:v>3.5</c:v>
                </c:pt>
                <c:pt idx="54">
                  <c:v>4.9000000000000004</c:v>
                </c:pt>
                <c:pt idx="55">
                  <c:v>2.2000000000000002</c:v>
                </c:pt>
                <c:pt idx="56">
                  <c:v>1.5</c:v>
                </c:pt>
                <c:pt idx="57">
                  <c:v>3.8</c:v>
                </c:pt>
                <c:pt idx="58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F-BC54-4997-A45B-B19D4139A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61919968"/>
        <c:axId val="561923888"/>
      </c:barChart>
      <c:catAx>
        <c:axId val="561919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1198828136295804"/>
              <c:y val="0.91328309283228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1923888"/>
        <c:crossesAt val="-6"/>
        <c:auto val="1"/>
        <c:lblAlgn val="ctr"/>
        <c:lblOffset val="100"/>
        <c:noMultiLvlLbl val="0"/>
      </c:catAx>
      <c:valAx>
        <c:axId val="56192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1.43084242819593E-2"/>
              <c:y val="0.24454225947078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" sourceLinked="0"/>
        <c:majorTickMark val="in"/>
        <c:minorTickMark val="in"/>
        <c:tickLblPos val="nextTo"/>
        <c:spPr>
          <a:noFill/>
          <a:ln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561919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9050"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3"/>
            <c:dispRSqr val="0"/>
            <c:dispEq val="0"/>
          </c:trendline>
          <c:cat>
            <c:strRef>
              <c:f>Total!$R$13:$R$16</c:f>
              <c:strCache>
                <c:ptCount val="4"/>
                <c:pt idx="0">
                  <c:v>1980-1989</c:v>
                </c:pt>
                <c:pt idx="1">
                  <c:v>1990-1999</c:v>
                </c:pt>
                <c:pt idx="2">
                  <c:v>2000-2009</c:v>
                </c:pt>
                <c:pt idx="3">
                  <c:v>2010-2019</c:v>
                </c:pt>
              </c:strCache>
            </c:strRef>
          </c:cat>
          <c:val>
            <c:numRef>
              <c:f>Total!$S$13:$S$16</c:f>
              <c:numCache>
                <c:formatCode>0.0</c:formatCode>
                <c:ptCount val="4"/>
                <c:pt idx="0">
                  <c:v>1.0551515151515152</c:v>
                </c:pt>
                <c:pt idx="1">
                  <c:v>1.5216783216783216</c:v>
                </c:pt>
                <c:pt idx="2">
                  <c:v>2.1153846153846154</c:v>
                </c:pt>
                <c:pt idx="3">
                  <c:v>2.9357142857142859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DAB-4A65-8492-829CEEA23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29393712"/>
        <c:axId val="329394104"/>
      </c:barChart>
      <c:catAx>
        <c:axId val="329393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Década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043282191352101"/>
              <c:y val="0.916380892497893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94104"/>
        <c:crosses val="autoZero"/>
        <c:auto val="1"/>
        <c:lblAlgn val="ctr"/>
        <c:lblOffset val="100"/>
        <c:noMultiLvlLbl val="0"/>
      </c:catAx>
      <c:valAx>
        <c:axId val="329394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Cantidad media de olas de calor al año</a:t>
                </a:r>
              </a:p>
            </c:rich>
          </c:tx>
          <c:layout>
            <c:manualLayout>
              <c:xMode val="edge"/>
              <c:yMode val="edge"/>
              <c:x val="1.7156925506262938E-2"/>
              <c:y val="0.109969623136607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9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 sz="1200"/>
      </a:pPr>
      <a:endParaRPr lang="es-PY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381706950810258E-2"/>
          <c:y val="3.9249537778742787E-2"/>
          <c:w val="0.90105705070448283"/>
          <c:h val="0.71189138512833283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1F-41DD-BE87-25DF9DAB7FB3}"/>
              </c:ext>
            </c:extLst>
          </c:dPt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1F-41DD-BE87-25DF9DAB7FB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1F-41DD-BE87-25DF9DAB7FB3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1F-41DD-BE87-25DF9DAB7FB3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A1F-41DD-BE87-25DF9DAB7FB3}"/>
              </c:ext>
            </c:extLst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A1F-41DD-BE87-25DF9DAB7FB3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A1F-41DD-BE87-25DF9DAB7FB3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A1F-41DD-BE87-25DF9DAB7FB3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A1F-41DD-BE87-25DF9DAB7FB3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A1F-41DD-BE87-25DF9DAB7FB3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A1F-41DD-BE87-25DF9DAB7FB3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7A1F-41DD-BE87-25DF9DAB7FB3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7A1F-41DD-BE87-25DF9DAB7FB3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7A1F-41DD-BE87-25DF9DAB7FB3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7A1F-41DD-BE87-25DF9DAB7FB3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7A1F-41DD-BE87-25DF9DAB7FB3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7A1F-41DD-BE87-25DF9DAB7FB3}"/>
              </c:ext>
            </c:extLst>
          </c:dPt>
          <c:dPt>
            <c:idx val="3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7A1F-41DD-BE87-25DF9DAB7FB3}"/>
              </c:ext>
            </c:extLst>
          </c:dPt>
          <c:dPt>
            <c:idx val="4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7A1F-41DD-BE87-25DF9DAB7FB3}"/>
              </c:ext>
            </c:extLst>
          </c:dPt>
          <c:dPt>
            <c:idx val="4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7A1F-41DD-BE87-25DF9DAB7FB3}"/>
              </c:ext>
            </c:extLst>
          </c:dPt>
          <c:dPt>
            <c:idx val="5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7A1F-41DD-BE87-25DF9DAB7FB3}"/>
              </c:ext>
            </c:extLst>
          </c:dPt>
          <c:dPt>
            <c:idx val="5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7A1F-41DD-BE87-25DF9DAB7FB3}"/>
              </c:ext>
            </c:extLst>
          </c:dPt>
          <c:dPt>
            <c:idx val="5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7A1F-41DD-BE87-25DF9DAB7FB3}"/>
              </c:ext>
            </c:extLst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7A1F-41DD-BE87-25DF9DAB7FB3}"/>
              </c:ext>
            </c:extLst>
          </c:dPt>
          <c:cat>
            <c:numRef>
              <c:f>Sequías!$A$2:$A$61</c:f>
              <c:numCache>
                <c:formatCode>General</c:formatCode>
                <c:ptCount val="60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  <c:pt idx="55">
                  <c:v>2015</c:v>
                </c:pt>
                <c:pt idx="56">
                  <c:v>2016</c:v>
                </c:pt>
                <c:pt idx="57">
                  <c:v>2017</c:v>
                </c:pt>
                <c:pt idx="58">
                  <c:v>2018</c:v>
                </c:pt>
                <c:pt idx="59">
                  <c:v>2019</c:v>
                </c:pt>
              </c:numCache>
            </c:numRef>
          </c:cat>
          <c:val>
            <c:numRef>
              <c:f>Sequías!$B$2:$B$61</c:f>
              <c:numCache>
                <c:formatCode>General</c:formatCode>
                <c:ptCount val="60"/>
                <c:pt idx="0">
                  <c:v>1.5</c:v>
                </c:pt>
                <c:pt idx="2">
                  <c:v>2</c:v>
                </c:pt>
                <c:pt idx="6">
                  <c:v>1.5</c:v>
                </c:pt>
                <c:pt idx="7">
                  <c:v>2</c:v>
                </c:pt>
                <c:pt idx="8">
                  <c:v>1.5</c:v>
                </c:pt>
                <c:pt idx="9">
                  <c:v>1.5</c:v>
                </c:pt>
                <c:pt idx="10">
                  <c:v>2</c:v>
                </c:pt>
                <c:pt idx="11">
                  <c:v>1.5</c:v>
                </c:pt>
                <c:pt idx="16">
                  <c:v>1.5</c:v>
                </c:pt>
                <c:pt idx="17">
                  <c:v>1.5</c:v>
                </c:pt>
                <c:pt idx="18">
                  <c:v>2</c:v>
                </c:pt>
                <c:pt idx="21">
                  <c:v>1.5</c:v>
                </c:pt>
                <c:pt idx="25">
                  <c:v>2</c:v>
                </c:pt>
                <c:pt idx="28">
                  <c:v>2</c:v>
                </c:pt>
                <c:pt idx="29">
                  <c:v>1.5</c:v>
                </c:pt>
                <c:pt idx="33">
                  <c:v>1.5</c:v>
                </c:pt>
                <c:pt idx="35">
                  <c:v>1.5</c:v>
                </c:pt>
                <c:pt idx="39">
                  <c:v>1.5</c:v>
                </c:pt>
                <c:pt idx="43">
                  <c:v>1.5</c:v>
                </c:pt>
                <c:pt idx="44">
                  <c:v>1.5</c:v>
                </c:pt>
                <c:pt idx="48">
                  <c:v>2</c:v>
                </c:pt>
                <c:pt idx="49">
                  <c:v>2</c:v>
                </c:pt>
                <c:pt idx="50">
                  <c:v>1.5</c:v>
                </c:pt>
                <c:pt idx="52">
                  <c:v>1.5</c:v>
                </c:pt>
                <c:pt idx="53">
                  <c:v>1.5</c:v>
                </c:pt>
                <c:pt idx="58">
                  <c:v>2</c:v>
                </c:pt>
                <c:pt idx="5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7A1F-41DD-BE87-25DF9DAB7F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329387832"/>
        <c:axId val="329381168"/>
      </c:barChart>
      <c:catAx>
        <c:axId val="329387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0791055332642809"/>
              <c:y val="0.88146321049459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81168"/>
        <c:crosses val="autoZero"/>
        <c:auto val="1"/>
        <c:lblAlgn val="ctr"/>
        <c:lblOffset val="100"/>
        <c:noMultiLvlLbl val="0"/>
      </c:catAx>
      <c:valAx>
        <c:axId val="329381168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 err="1"/>
                  <a:t>Valores</a:t>
                </a:r>
                <a:r>
                  <a:rPr lang="en-US" sz="1200" baseline="0" dirty="0"/>
                  <a:t> </a:t>
                </a:r>
                <a:r>
                  <a:rPr lang="en-US" sz="1200" baseline="0" dirty="0" err="1"/>
                  <a:t>negativos</a:t>
                </a:r>
                <a:r>
                  <a:rPr lang="en-US" sz="1200" baseline="0" dirty="0"/>
                  <a:t> de </a:t>
                </a:r>
                <a:r>
                  <a:rPr lang="en-US" sz="1200" dirty="0"/>
                  <a:t>(SPI-3)</a:t>
                </a:r>
              </a:p>
            </c:rich>
          </c:tx>
          <c:layout>
            <c:manualLayout>
              <c:xMode val="edge"/>
              <c:yMode val="edge"/>
              <c:x val="8.4033748654981349E-3"/>
              <c:y val="0.184913601382027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329387832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4824541441"/>
          <c:y val="0.17634259259259299"/>
          <c:w val="0.87191828622578305"/>
          <c:h val="0.63704876086469098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layout>
                <c:manualLayout>
                  <c:x val="-2.2964509394572178E-2"/>
                  <c:y val="-4.3588135553852228E-2"/>
                </c:manualLayout>
              </c:layout>
              <c:tx>
                <c:rich>
                  <a:bodyPr/>
                  <a:lstStyle/>
                  <a:p>
                    <a:fld id="{9F0C0508-135E-449D-8793-CE10D4C9E22A}" type="VALUE">
                      <a:rPr lang="en-US" sz="1200" b="1"/>
                      <a:pPr/>
                      <a:t>[VALOR]</a:t>
                    </a:fld>
                    <a:endParaRPr lang="es-PY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11D-483E-BE90-E8AF35AA4C3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0070C0"/>
                </a:solidFill>
                <a:prstDash val="dash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54135034060048903"/>
                  <c:y val="-0.17199020034556001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         Tendencia = 0,02 °C/año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</c:trendlineLbl>
          </c:trendline>
          <c:cat>
            <c:strRef>
              <c:f>Temp_media_mensual!$A$10:$A$50</c:f>
              <c:strCache>
                <c:ptCount val="41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  <c:pt idx="38">
                  <c:v>2017</c:v>
                </c:pt>
                <c:pt idx="39">
                  <c:v>2018</c:v>
                </c:pt>
                <c:pt idx="40">
                  <c:v>2019</c:v>
                </c:pt>
              </c:strCache>
            </c:strRef>
          </c:cat>
          <c:val>
            <c:numRef>
              <c:f>Temp_media_mensual!$BA$10:$BA$50</c:f>
              <c:numCache>
                <c:formatCode>0.0</c:formatCode>
                <c:ptCount val="41"/>
                <c:pt idx="0">
                  <c:v>21.621679467485929</c:v>
                </c:pt>
                <c:pt idx="1">
                  <c:v>22.08667454579162</c:v>
                </c:pt>
                <c:pt idx="2">
                  <c:v>21.887805619559661</c:v>
                </c:pt>
                <c:pt idx="3">
                  <c:v>22.25666922683051</c:v>
                </c:pt>
                <c:pt idx="4">
                  <c:v>21.797481758832571</c:v>
                </c:pt>
                <c:pt idx="5">
                  <c:v>22.529863737486099</c:v>
                </c:pt>
                <c:pt idx="6">
                  <c:v>22.632652969790069</c:v>
                </c:pt>
                <c:pt idx="7">
                  <c:v>22.625577316948281</c:v>
                </c:pt>
                <c:pt idx="8">
                  <c:v>21.898698796722989</c:v>
                </c:pt>
                <c:pt idx="9">
                  <c:v>21.759185360276849</c:v>
                </c:pt>
                <c:pt idx="10">
                  <c:v>21.476351766513059</c:v>
                </c:pt>
                <c:pt idx="11">
                  <c:v>22.325894457245269</c:v>
                </c:pt>
                <c:pt idx="12">
                  <c:v>22.867805939580141</c:v>
                </c:pt>
                <c:pt idx="13">
                  <c:v>22.40163993943888</c:v>
                </c:pt>
                <c:pt idx="14">
                  <c:v>22.445367063492071</c:v>
                </c:pt>
                <c:pt idx="15">
                  <c:v>22.84761744751664</c:v>
                </c:pt>
                <c:pt idx="16">
                  <c:v>22.614607014848961</c:v>
                </c:pt>
                <c:pt idx="17">
                  <c:v>22.115052527499699</c:v>
                </c:pt>
                <c:pt idx="18">
                  <c:v>22.886403289810541</c:v>
                </c:pt>
                <c:pt idx="19">
                  <c:v>22.193287250384021</c:v>
                </c:pt>
                <c:pt idx="20">
                  <c:v>22.470075844854069</c:v>
                </c:pt>
                <c:pt idx="21">
                  <c:v>22.301951396613521</c:v>
                </c:pt>
                <c:pt idx="22">
                  <c:v>22.938613351254489</c:v>
                </c:pt>
                <c:pt idx="23">
                  <c:v>23.158252688172041</c:v>
                </c:pt>
                <c:pt idx="24">
                  <c:v>22.55653929851508</c:v>
                </c:pt>
                <c:pt idx="25">
                  <c:v>22.406478958101591</c:v>
                </c:pt>
                <c:pt idx="26">
                  <c:v>22.846637224782381</c:v>
                </c:pt>
                <c:pt idx="27">
                  <c:v>23.05401049667179</c:v>
                </c:pt>
                <c:pt idx="28">
                  <c:v>22.45874999999992</c:v>
                </c:pt>
                <c:pt idx="29">
                  <c:v>22.18559495118032</c:v>
                </c:pt>
                <c:pt idx="30">
                  <c:v>22.365099206349129</c:v>
                </c:pt>
                <c:pt idx="31">
                  <c:v>21.925425947260621</c:v>
                </c:pt>
                <c:pt idx="32">
                  <c:v>22.42586501536098</c:v>
                </c:pt>
                <c:pt idx="33">
                  <c:v>23.13156068471141</c:v>
                </c:pt>
                <c:pt idx="34">
                  <c:v>21.96580357142857</c:v>
                </c:pt>
                <c:pt idx="35">
                  <c:v>23.150558435739889</c:v>
                </c:pt>
                <c:pt idx="36">
                  <c:v>23.53828213005632</c:v>
                </c:pt>
                <c:pt idx="37">
                  <c:v>22.009324712643679</c:v>
                </c:pt>
                <c:pt idx="38">
                  <c:v>23.091666666666669</c:v>
                </c:pt>
                <c:pt idx="39">
                  <c:v>22.370833333333319</c:v>
                </c:pt>
                <c:pt idx="40">
                  <c:v>23.59583333333326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11D-483E-BE90-E8AF35AA4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864280"/>
        <c:axId val="646859576"/>
      </c:lineChart>
      <c:catAx>
        <c:axId val="6468642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59576"/>
        <c:crosses val="autoZero"/>
        <c:auto val="1"/>
        <c:lblAlgn val="ctr"/>
        <c:lblOffset val="100"/>
        <c:noMultiLvlLbl val="0"/>
      </c:catAx>
      <c:valAx>
        <c:axId val="646859576"/>
        <c:scaling>
          <c:orientation val="minMax"/>
          <c:min val="2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9.1252863623260995E-3"/>
              <c:y val="0.338545858850976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in"/>
        <c:tickLblPos val="nextTo"/>
        <c:spPr>
          <a:noFill/>
          <a:ln>
            <a:solidFill>
              <a:schemeClr val="accent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6428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rgbClr val="00B050"/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PY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25400"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Total!$U$24:$U$25</c:f>
              <c:strCache>
                <c:ptCount val="2"/>
                <c:pt idx="0">
                  <c:v>2000-2009</c:v>
                </c:pt>
                <c:pt idx="1">
                  <c:v>2010-2019</c:v>
                </c:pt>
              </c:strCache>
            </c:strRef>
          </c:cat>
          <c:val>
            <c:numRef>
              <c:f>Total!$V$24:$V$25</c:f>
              <c:numCache>
                <c:formatCode>General</c:formatCode>
                <c:ptCount val="2"/>
                <c:pt idx="0">
                  <c:v>1.2</c:v>
                </c:pt>
                <c:pt idx="1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81-4E63-9DB8-E26C09FE8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6862712"/>
        <c:axId val="646863104"/>
      </c:barChart>
      <c:catAx>
        <c:axId val="646862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Década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63104"/>
        <c:crosses val="autoZero"/>
        <c:auto val="1"/>
        <c:lblAlgn val="ctr"/>
        <c:lblOffset val="100"/>
        <c:noMultiLvlLbl val="0"/>
      </c:catAx>
      <c:valAx>
        <c:axId val="646863104"/>
        <c:scaling>
          <c:orientation val="minMax"/>
          <c:max val="2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Y"/>
                  <a:t>Cantidad media de olas de calor año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62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E5-4796-AE46-27EC1693177C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E5-4796-AE46-27EC1693177C}"/>
              </c:ext>
            </c:extLst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E5-4796-AE46-27EC1693177C}"/>
              </c:ext>
            </c:extLst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E5-4796-AE46-27EC1693177C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E5-4796-AE46-27EC1693177C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6E5-4796-AE46-27EC1693177C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6E5-4796-AE46-27EC1693177C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6E5-4796-AE46-27EC1693177C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6E5-4796-AE46-27EC1693177C}"/>
              </c:ext>
            </c:extLst>
          </c:dPt>
          <c:dPt>
            <c:idx val="21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6E5-4796-AE46-27EC1693177C}"/>
              </c:ext>
            </c:extLst>
          </c:dPt>
          <c:dPt>
            <c:idx val="30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6E5-4796-AE46-27EC1693177C}"/>
              </c:ext>
            </c:extLst>
          </c:dPt>
          <c:dPt>
            <c:idx val="3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6E5-4796-AE46-27EC1693177C}"/>
              </c:ext>
            </c:extLst>
          </c:dPt>
          <c:dPt>
            <c:idx val="34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6E5-4796-AE46-27EC1693177C}"/>
              </c:ext>
            </c:extLst>
          </c:dPt>
          <c:dLbls>
            <c:dLbl>
              <c:idx val="0"/>
              <c:layout>
                <c:manualLayout>
                  <c:x val="0"/>
                  <c:y val="-1.8264840182648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7.305936073059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5523226135783601E-3"/>
                  <c:y val="-0.19178082191780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1046452271567098E-3"/>
                  <c:y val="-0.2191780821917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792040703289398E-17"/>
                  <c:y val="-5.022831050228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0.114155251141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1046452271567098E-3"/>
                  <c:y val="-0.13242009132420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-4.566210045662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8.6757990867579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6.3926581095171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6792040703289398E-17"/>
                  <c:y val="-6.39256822349260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/>
                  </a:pPr>
                  <a:endParaRPr lang="es-PY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46E5-4796-AE46-27EC1693177C}"/>
                </c:ext>
                <c:ext xmlns:c15="http://schemas.microsoft.com/office/drawing/2012/chart" uri="{CE6537A1-D6FC-4f65-9D91-7224C49458BB}">
                  <c15:layout>
                    <c:manualLayout>
                      <c:w val="4.735844658008867E-2"/>
                      <c:h val="5.8287851004925742E-2"/>
                    </c:manualLayout>
                  </c15:layout>
                </c:ext>
              </c:extLst>
            </c:dLbl>
            <c:dLbl>
              <c:idx val="13"/>
              <c:layout>
                <c:manualLayout>
                  <c:x val="-4.6792040703289398E-17"/>
                  <c:y val="-4.10958904109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6792040703289398E-17"/>
                  <c:y val="-5.4794161003847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2.5523226135783601E-3"/>
                  <c:y val="-6.3926940639269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9.3584081406579104E-17"/>
                  <c:y val="-0.1004566210045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2.5523226135783601E-3"/>
                  <c:y val="-5.4794520547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0"/>
                  <c:y val="-0.15525114155251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0"/>
                  <c:y val="-0.237442922374428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5.1046452271568104E-3"/>
                  <c:y val="-5.9360371049509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2.5523226135783601E-3"/>
                  <c:y val="-7.762521123215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2.5523226135783601E-3"/>
                  <c:y val="-5.479452054794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2.5523226135783601E-3"/>
                  <c:y val="-0.114155251141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0"/>
                  <c:y val="-9.1324200913242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9.3584081406579104E-17"/>
                  <c:y val="-0.1415525114155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2.5523226135783601E-3"/>
                  <c:y val="-5.4794520547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2.5523226135783601E-3"/>
                  <c:y val="-5.47945205479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9.3584081406579104E-17"/>
                  <c:y val="-6.849315068493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5523226135784499E-3"/>
                  <c:y val="-5.0227950958184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-9.3584081406579104E-17"/>
                  <c:y val="-5.479452054794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2.5523226135784499E-3"/>
                  <c:y val="-4.56617409125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4"/>
              <c:layout>
                <c:manualLayout>
                  <c:x val="0"/>
                  <c:y val="-4.1095890410958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>
                <c:manualLayout>
                  <c:x val="0"/>
                  <c:y val="-0.1872146118721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6"/>
              <c:layout>
                <c:manualLayout>
                  <c:x val="0"/>
                  <c:y val="-0.246575342465752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7"/>
              <c:layout>
                <c:manualLayout>
                  <c:x val="0"/>
                  <c:y val="-4.5662100456621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46E5-4796-AE46-27EC1693177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Temp_min_extrema_mensual!$A$10:$A$47</c:f>
              <c:strCache>
                <c:ptCount val="38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  <c:pt idx="31">
                  <c:v>2010</c:v>
                </c:pt>
                <c:pt idx="32">
                  <c:v>2011</c:v>
                </c:pt>
                <c:pt idx="33">
                  <c:v>2012</c:v>
                </c:pt>
                <c:pt idx="34">
                  <c:v>2013</c:v>
                </c:pt>
                <c:pt idx="35">
                  <c:v>2014</c:v>
                </c:pt>
                <c:pt idx="36">
                  <c:v>2015</c:v>
                </c:pt>
                <c:pt idx="37">
                  <c:v>2016</c:v>
                </c:pt>
              </c:strCache>
            </c:strRef>
          </c:cat>
          <c:val>
            <c:numRef>
              <c:f>Temp_min_extrema_mensual!$N$10:$N$47</c:f>
              <c:numCache>
                <c:formatCode>#,##0.0</c:formatCode>
                <c:ptCount val="38"/>
                <c:pt idx="0">
                  <c:v>0.1</c:v>
                </c:pt>
                <c:pt idx="1">
                  <c:v>0.8</c:v>
                </c:pt>
                <c:pt idx="2">
                  <c:v>-1.3</c:v>
                </c:pt>
                <c:pt idx="3">
                  <c:v>3.8</c:v>
                </c:pt>
                <c:pt idx="4">
                  <c:v>4.0999999999999996</c:v>
                </c:pt>
                <c:pt idx="5">
                  <c:v>-0.5</c:v>
                </c:pt>
                <c:pt idx="6">
                  <c:v>2</c:v>
                </c:pt>
                <c:pt idx="7">
                  <c:v>2.5</c:v>
                </c:pt>
                <c:pt idx="8">
                  <c:v>-0.6</c:v>
                </c:pt>
                <c:pt idx="9">
                  <c:v>-1.6</c:v>
                </c:pt>
                <c:pt idx="10">
                  <c:v>-1</c:v>
                </c:pt>
                <c:pt idx="11">
                  <c:v>0</c:v>
                </c:pt>
                <c:pt idx="12">
                  <c:v>-1</c:v>
                </c:pt>
                <c:pt idx="13">
                  <c:v>0.5</c:v>
                </c:pt>
                <c:pt idx="14">
                  <c:v>-0.6</c:v>
                </c:pt>
                <c:pt idx="15">
                  <c:v>-1</c:v>
                </c:pt>
                <c:pt idx="16">
                  <c:v>1.8</c:v>
                </c:pt>
                <c:pt idx="17">
                  <c:v>0.5</c:v>
                </c:pt>
                <c:pt idx="18">
                  <c:v>3</c:v>
                </c:pt>
                <c:pt idx="19">
                  <c:v>4.8</c:v>
                </c:pt>
                <c:pt idx="20">
                  <c:v>-1</c:v>
                </c:pt>
                <c:pt idx="21">
                  <c:v>-1.2</c:v>
                </c:pt>
                <c:pt idx="22">
                  <c:v>0.6</c:v>
                </c:pt>
                <c:pt idx="23">
                  <c:v>2</c:v>
                </c:pt>
                <c:pt idx="24">
                  <c:v>0</c:v>
                </c:pt>
                <c:pt idx="25">
                  <c:v>1.5</c:v>
                </c:pt>
                <c:pt idx="26">
                  <c:v>2.5</c:v>
                </c:pt>
                <c:pt idx="27">
                  <c:v>0.5</c:v>
                </c:pt>
                <c:pt idx="28">
                  <c:v>0.5</c:v>
                </c:pt>
                <c:pt idx="29">
                  <c:v>1</c:v>
                </c:pt>
                <c:pt idx="30">
                  <c:v>-0.6</c:v>
                </c:pt>
                <c:pt idx="31">
                  <c:v>0.6</c:v>
                </c:pt>
                <c:pt idx="32">
                  <c:v>-0.6</c:v>
                </c:pt>
                <c:pt idx="33">
                  <c:v>0</c:v>
                </c:pt>
                <c:pt idx="34">
                  <c:v>-0.5</c:v>
                </c:pt>
                <c:pt idx="35">
                  <c:v>3.5</c:v>
                </c:pt>
                <c:pt idx="36">
                  <c:v>4.8</c:v>
                </c:pt>
                <c:pt idx="37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0-46E5-4796-AE46-27EC16931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6863496"/>
        <c:axId val="646863888"/>
      </c:barChart>
      <c:catAx>
        <c:axId val="646863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Año</a:t>
                </a:r>
              </a:p>
            </c:rich>
          </c:tx>
          <c:layout>
            <c:manualLayout>
              <c:xMode val="edge"/>
              <c:yMode val="edge"/>
              <c:x val="0.49401590880772367"/>
              <c:y val="0.93057059648365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PY"/>
          </a:p>
        </c:txPr>
        <c:crossAx val="646863888"/>
        <c:crossesAt val="-2"/>
        <c:auto val="1"/>
        <c:lblAlgn val="ctr"/>
        <c:lblOffset val="100"/>
        <c:noMultiLvlLbl val="0"/>
      </c:catAx>
      <c:valAx>
        <c:axId val="646863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Grado Celsius (°C)</a:t>
                </a:r>
              </a:p>
            </c:rich>
          </c:tx>
          <c:layout>
            <c:manualLayout>
              <c:xMode val="edge"/>
              <c:yMode val="edge"/>
              <c:x val="1.7866258295048499E-2"/>
              <c:y val="0.22234207025491701"/>
            </c:manualLayout>
          </c:layout>
          <c:overlay val="0"/>
        </c:title>
        <c:numFmt formatCode="#,##0" sourceLinked="0"/>
        <c:majorTickMark val="in"/>
        <c:minorTickMark val="in"/>
        <c:tickLblPos val="nextTo"/>
        <c:spPr>
          <a:ln/>
        </c:spPr>
        <c:crossAx val="646863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9"/>
              <c:layout>
                <c:manualLayout>
                  <c:x val="-1.6181292555821826E-2"/>
                  <c:y val="-4.5524691358024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640-46C6-B23E-5274770C19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C00000"/>
                </a:solidFill>
                <a:prstDash val="sysDash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47673836966031419"/>
                  <c:y val="-0.213363346942743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Tendencia = 0,02 °C/año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Y"/>
                </a:p>
              </c:txPr>
            </c:trendlineLbl>
          </c:trendline>
          <c:cat>
            <c:strRef>
              <c:f>'Tmax media'!$D$198:$D$227</c:f>
              <c:strCache>
                <c:ptCount val="30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</c:strCache>
            </c:strRef>
          </c:cat>
          <c:val>
            <c:numRef>
              <c:f>'Tmax media'!$AQ$198:$AQ$227</c:f>
              <c:numCache>
                <c:formatCode>0.0</c:formatCode>
                <c:ptCount val="30"/>
                <c:pt idx="0">
                  <c:v>22.224999999999998</c:v>
                </c:pt>
                <c:pt idx="1">
                  <c:v>22.987499999999997</c:v>
                </c:pt>
                <c:pt idx="2">
                  <c:v>22.220833333333331</c:v>
                </c:pt>
                <c:pt idx="3">
                  <c:v>22.370833333333334</c:v>
                </c:pt>
                <c:pt idx="4">
                  <c:v>23.158333333333335</c:v>
                </c:pt>
                <c:pt idx="5">
                  <c:v>22.716666666666669</c:v>
                </c:pt>
                <c:pt idx="6">
                  <c:v>22.204166666666666</c:v>
                </c:pt>
                <c:pt idx="7">
                  <c:v>23.312500000000004</c:v>
                </c:pt>
                <c:pt idx="8">
                  <c:v>22.295833333333334</c:v>
                </c:pt>
                <c:pt idx="9">
                  <c:v>22.637500000000003</c:v>
                </c:pt>
                <c:pt idx="10">
                  <c:v>22.45</c:v>
                </c:pt>
                <c:pt idx="11">
                  <c:v>23.049999999999997</c:v>
                </c:pt>
                <c:pt idx="12">
                  <c:v>23.287499999999998</c:v>
                </c:pt>
                <c:pt idx="13">
                  <c:v>22.700000000000003</c:v>
                </c:pt>
                <c:pt idx="14">
                  <c:v>22.462500000000002</c:v>
                </c:pt>
                <c:pt idx="15">
                  <c:v>22.929166666666664</c:v>
                </c:pt>
                <c:pt idx="16">
                  <c:v>23.337500000000002</c:v>
                </c:pt>
                <c:pt idx="17">
                  <c:v>22.629166666666666</c:v>
                </c:pt>
                <c:pt idx="18">
                  <c:v>22.525000000000002</c:v>
                </c:pt>
                <c:pt idx="19">
                  <c:v>22.708333333333332</c:v>
                </c:pt>
                <c:pt idx="20">
                  <c:v>22.495833333333334</c:v>
                </c:pt>
                <c:pt idx="21">
                  <c:v>22.912499999999998</c:v>
                </c:pt>
                <c:pt idx="22">
                  <c:v>23.504166666666674</c:v>
                </c:pt>
                <c:pt idx="23">
                  <c:v>22.154166666666669</c:v>
                </c:pt>
                <c:pt idx="24">
                  <c:v>23.512500000000003</c:v>
                </c:pt>
                <c:pt idx="25">
                  <c:v>23.412499999999998</c:v>
                </c:pt>
                <c:pt idx="26">
                  <c:v>22.420833333333334</c:v>
                </c:pt>
                <c:pt idx="27">
                  <c:v>23.45</c:v>
                </c:pt>
                <c:pt idx="28">
                  <c:v>22.708333333333332</c:v>
                </c:pt>
                <c:pt idx="29">
                  <c:v>23.616666666666671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640-46C6-B23E-5274770C1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6847424"/>
        <c:axId val="646848600"/>
      </c:lineChart>
      <c:catAx>
        <c:axId val="646847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Año</a:t>
                </a:r>
              </a:p>
            </c:rich>
          </c:tx>
          <c:layout>
            <c:manualLayout>
              <c:xMode val="edge"/>
              <c:yMode val="edge"/>
              <c:x val="0.53186375140607423"/>
              <c:y val="0.93051098242906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8600"/>
        <c:crosses val="autoZero"/>
        <c:auto val="1"/>
        <c:lblAlgn val="ctr"/>
        <c:lblOffset val="100"/>
        <c:noMultiLvlLbl val="0"/>
      </c:catAx>
      <c:valAx>
        <c:axId val="646848600"/>
        <c:scaling>
          <c:orientation val="minMax"/>
          <c:min val="2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Grado Celsius (!C)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PY"/>
            </a:p>
          </c:txPr>
        </c:title>
        <c:numFmt formatCode="0.0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742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rgbClr val="002060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PY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 w="19050">
              <a:solidFill>
                <a:srgbClr val="FFFF00"/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Total!$S$14:$S$16</c:f>
              <c:strCache>
                <c:ptCount val="3"/>
                <c:pt idx="0">
                  <c:v>1990-1999</c:v>
                </c:pt>
                <c:pt idx="1">
                  <c:v>2000-2009</c:v>
                </c:pt>
                <c:pt idx="2">
                  <c:v>2010-2019</c:v>
                </c:pt>
              </c:strCache>
            </c:strRef>
          </c:cat>
          <c:val>
            <c:numRef>
              <c:f>Total!$W$14:$W$16</c:f>
              <c:numCache>
                <c:formatCode>0.0</c:formatCode>
                <c:ptCount val="3"/>
                <c:pt idx="0">
                  <c:v>0.6</c:v>
                </c:pt>
                <c:pt idx="1">
                  <c:v>1.1000000000000001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8A-47B0-B4CB-865709B4B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46846640"/>
        <c:axId val="646849384"/>
      </c:barChart>
      <c:catAx>
        <c:axId val="6468466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Década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9384"/>
        <c:crosses val="autoZero"/>
        <c:auto val="1"/>
        <c:lblAlgn val="ctr"/>
        <c:lblOffset val="100"/>
        <c:noMultiLvlLbl val="0"/>
      </c:catAx>
      <c:valAx>
        <c:axId val="646849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Cantidad media de olas de calor al año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rgbClr val="FFFF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Y"/>
          </a:p>
        </c:txPr>
        <c:crossAx val="64684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31A50-ED67-4E06-AB29-D8A29007113B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850371-571B-4F8A-B7E6-4183607E19EE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88703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1959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F7A1B-45A9-4A01-8496-82029A08E2B5}" type="slidenum">
              <a:rPr lang="es-PY" smtClean="0"/>
              <a:t>4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23037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65418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91502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528904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80B6202-CC61-471A-86D8-EE0DDFBB9A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52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09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9744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2698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76088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67825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70428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79209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1157792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Y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2407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Y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Y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E744-2D87-49D1-8804-970E91307183}" type="datetimeFigureOut">
              <a:rPr lang="es-PY" smtClean="0"/>
              <a:t>14/09/2020</a:t>
            </a:fld>
            <a:endParaRPr lang="es-PY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738E-60BE-48C6-96DA-FFB5F9CA37E7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4091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982943" y="1488129"/>
            <a:ext cx="8405627" cy="907941"/>
          </a:xfrm>
          <a:prstGeom prst="rect">
            <a:avLst/>
          </a:prstGeom>
          <a:solidFill>
            <a:srgbClr val="002060"/>
          </a:solidFill>
        </p:spPr>
        <p:txBody>
          <a:bodyPr wrap="square" lIns="45720" tIns="22860" rIns="45720" bIns="22860" rtlCol="0" anchor="ctr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del </a:t>
            </a:r>
            <a:r>
              <a:rPr lang="en-US" sz="28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en 6 </a:t>
            </a:r>
            <a:r>
              <a:rPr lang="en-US" sz="28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Departamentos</a:t>
            </a:r>
            <a:endParaRPr lang="en-US" sz="28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1606C1-C80F-4666-AAE9-450E67CB4C14}"/>
              </a:ext>
            </a:extLst>
          </p:cNvPr>
          <p:cNvSpPr txBox="1"/>
          <p:nvPr/>
        </p:nvSpPr>
        <p:spPr>
          <a:xfrm>
            <a:off x="3659904" y="3395930"/>
            <a:ext cx="4128850" cy="661720"/>
          </a:xfrm>
          <a:prstGeom prst="rect">
            <a:avLst/>
          </a:prstGeom>
          <a:noFill/>
        </p:spPr>
        <p:txBody>
          <a:bodyPr wrap="square" lIns="45720" tIns="22860" rIns="45720" bIns="22860" rtlCol="0" anchor="b" anchorCtr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spc="300" dirty="0">
                <a:solidFill>
                  <a:srgbClr val="002060"/>
                </a:solidFill>
                <a:latin typeface="Calibri" panose="020F0502020204030204" pitchFamily="34" charset="0"/>
                <a:ea typeface="Batang" panose="02030600000101010101" pitchFamily="18" charset="-127"/>
                <a:cs typeface="Open Sans" panose="020B0606030504020204" pitchFamily="34" charset="0"/>
              </a:rPr>
              <a:t>BENJAMIN GRASSI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2000" b="1" spc="300" dirty="0">
                <a:solidFill>
                  <a:srgbClr val="002060"/>
                </a:solidFill>
                <a:latin typeface="Calibri" panose="020F0502020204030204" pitchFamily="34" charset="0"/>
                <a:ea typeface="Batang" panose="02030600000101010101" pitchFamily="18" charset="-127"/>
                <a:cs typeface="Open Sans" panose="020B0606030504020204" pitchFamily="34" charset="0"/>
              </a:rPr>
              <a:t>FABRICIO VAZQUEZ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9267825" y="3285699"/>
            <a:ext cx="2860176" cy="3148817"/>
            <a:chOff x="9267825" y="3285699"/>
            <a:chExt cx="2860176" cy="3148817"/>
          </a:xfrm>
        </p:grpSpPr>
        <p:pic>
          <p:nvPicPr>
            <p:cNvPr id="2" name="Picture 2" descr="Dibujo de Mapa de Paraguay para colorear | Dibujos para colorear imprimir  gra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7825" y="3285699"/>
              <a:ext cx="2860176" cy="3148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/>
            <p:cNvSpPr/>
            <p:nvPr/>
          </p:nvSpPr>
          <p:spPr>
            <a:xfrm>
              <a:off x="11127348" y="5444542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/>
            <p:cNvSpPr/>
            <p:nvPr/>
          </p:nvSpPr>
          <p:spPr>
            <a:xfrm>
              <a:off x="11807777" y="5571184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7" name="Elipse 16"/>
            <p:cNvSpPr/>
            <p:nvPr/>
          </p:nvSpPr>
          <p:spPr>
            <a:xfrm>
              <a:off x="11228232" y="5107549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8" name="Elipse 17"/>
            <p:cNvSpPr/>
            <p:nvPr/>
          </p:nvSpPr>
          <p:spPr>
            <a:xfrm>
              <a:off x="11097294" y="5736468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9" name="Elipse 18"/>
            <p:cNvSpPr/>
            <p:nvPr/>
          </p:nvSpPr>
          <p:spPr>
            <a:xfrm>
              <a:off x="11303358" y="5672077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0" name="Elipse 19"/>
            <p:cNvSpPr/>
            <p:nvPr/>
          </p:nvSpPr>
          <p:spPr>
            <a:xfrm>
              <a:off x="11483664" y="5466013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044342" y="202200"/>
            <a:ext cx="7853587" cy="662976"/>
            <a:chOff x="2099209" y="2281539"/>
            <a:chExt cx="7853587" cy="662976"/>
          </a:xfrm>
        </p:grpSpPr>
        <p:pic>
          <p:nvPicPr>
            <p:cNvPr id="23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24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1213029" y="5571184"/>
            <a:ext cx="2038171" cy="911642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8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112" y="5522893"/>
            <a:ext cx="1297182" cy="102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9625521" y="6456603"/>
            <a:ext cx="25202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spc="300" dirty="0" err="1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Open Sans" panose="020B0606030504020204" pitchFamily="34" charset="0"/>
              </a:rPr>
              <a:t>Septiembre</a:t>
            </a:r>
            <a:r>
              <a:rPr lang="en-US" sz="1600" b="1" spc="300" dirty="0">
                <a:solidFill>
                  <a:srgbClr val="00206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Open Sans" panose="020B0606030504020204" pitchFamily="34" charset="0"/>
              </a:rPr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333656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0903"/>
          </a:xfrm>
          <a:solidFill>
            <a:srgbClr val="C00000"/>
          </a:solidFill>
        </p:spPr>
        <p:txBody>
          <a:bodyPr/>
          <a:lstStyle/>
          <a:p>
            <a:r>
              <a:rPr lang="es-419" b="1" dirty="0"/>
              <a:t>Metodología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Identificación del fenómeno climático</a:t>
            </a:r>
          </a:p>
          <a:p>
            <a:r>
              <a:rPr lang="es-419" dirty="0"/>
              <a:t>Identificación de la actividad productiva agropecuaria afectada</a:t>
            </a:r>
          </a:p>
          <a:p>
            <a:r>
              <a:rPr lang="es-419" dirty="0"/>
              <a:t>Cuantificación de la reducción de producción con respecto a un año promedio. Estadística del MAG.</a:t>
            </a:r>
          </a:p>
          <a:p>
            <a:r>
              <a:rPr lang="es-419" dirty="0" err="1"/>
              <a:t>Valorizacion</a:t>
            </a:r>
            <a:r>
              <a:rPr lang="es-419" dirty="0"/>
              <a:t> de la </a:t>
            </a:r>
            <a:r>
              <a:rPr lang="es-419" dirty="0" err="1"/>
              <a:t>reduccion</a:t>
            </a:r>
            <a:r>
              <a:rPr lang="es-419" dirty="0"/>
              <a:t> de producción. Estadística de precios nacionales e internacionales de productos.</a:t>
            </a:r>
          </a:p>
          <a:p>
            <a:endParaRPr lang="en-US" dirty="0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xmlns="" id="{DA589FBC-05B1-4704-ADC2-E7A6CB98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26" y="6311900"/>
            <a:ext cx="810819" cy="336015"/>
          </a:xfrm>
          <a:prstGeom prst="rect">
            <a:avLst/>
          </a:prstGeom>
        </p:spPr>
      </p:pic>
      <p:pic>
        <p:nvPicPr>
          <p:cNvPr id="1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D47DE574-C011-4F10-886C-B56B96EA2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75" t="32345" r="19367" b="30764"/>
          <a:stretch/>
        </p:blipFill>
        <p:spPr>
          <a:xfrm>
            <a:off x="4294338" y="6221413"/>
            <a:ext cx="1105388" cy="49442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15" name="Picture 2" descr="Logo-STP-Bilingue-2 (1)">
            <a:extLst>
              <a:ext uri="{FF2B5EF4-FFF2-40B4-BE49-F238E27FC236}">
                <a16:creationId xmlns:a16="http://schemas.microsoft.com/office/drawing/2014/main" xmlns="" id="{999BEB22-6A64-4E41-83F4-58FCD58A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72" y="6311899"/>
            <a:ext cx="1174504" cy="3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Logo-Gobierno-Bilingue (1)">
            <a:extLst>
              <a:ext uri="{FF2B5EF4-FFF2-40B4-BE49-F238E27FC236}">
                <a16:creationId xmlns:a16="http://schemas.microsoft.com/office/drawing/2014/main" xmlns="" id="{EB5AF6B8-2321-4EE4-96B2-9DC3370A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66" y="6322000"/>
            <a:ext cx="1074784" cy="29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">
            <a:extLst>
              <a:ext uri="{FF2B5EF4-FFF2-40B4-BE49-F238E27FC236}">
                <a16:creationId xmlns:a16="http://schemas.microsoft.com/office/drawing/2014/main" xmlns="" id="{AEFAAEEA-AAB8-48BA-AA88-9C522EF6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01" y="6283906"/>
            <a:ext cx="1174504" cy="4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49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3" y="365127"/>
            <a:ext cx="9867014" cy="706437"/>
          </a:xfrm>
          <a:solidFill>
            <a:srgbClr val="C00000"/>
          </a:solidFill>
        </p:spPr>
        <p:txBody>
          <a:bodyPr/>
          <a:lstStyle/>
          <a:p>
            <a:r>
              <a:rPr lang="es-419" b="1" dirty="0"/>
              <a:t>Análisis socio económico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485" y="1253331"/>
            <a:ext cx="10136777" cy="5130052"/>
          </a:xfrm>
        </p:spPr>
        <p:txBody>
          <a:bodyPr>
            <a:normAutofit/>
          </a:bodyPr>
          <a:lstStyle/>
          <a:p>
            <a:r>
              <a:rPr lang="es-419" dirty="0"/>
              <a:t>Población total</a:t>
            </a:r>
          </a:p>
          <a:p>
            <a:r>
              <a:rPr lang="es-419" dirty="0"/>
              <a:t>Población ocupada, distribución por sexo</a:t>
            </a:r>
          </a:p>
          <a:p>
            <a:r>
              <a:rPr lang="es-419" dirty="0"/>
              <a:t>Niveles de pobreza</a:t>
            </a:r>
          </a:p>
          <a:p>
            <a:r>
              <a:rPr lang="es-419" dirty="0"/>
              <a:t>Programas sociales</a:t>
            </a:r>
          </a:p>
          <a:p>
            <a:endParaRPr lang="es-419" dirty="0"/>
          </a:p>
          <a:p>
            <a:r>
              <a:rPr lang="es-419" dirty="0"/>
              <a:t>Fuente de datos:</a:t>
            </a:r>
          </a:p>
          <a:p>
            <a:pPr lvl="1"/>
            <a:r>
              <a:rPr lang="es-419" dirty="0"/>
              <a:t>Encuesta Permanente de Hogares</a:t>
            </a:r>
          </a:p>
          <a:p>
            <a:pPr lvl="1"/>
            <a:r>
              <a:rPr lang="es-419" dirty="0"/>
              <a:t>Censo Económico</a:t>
            </a:r>
          </a:p>
          <a:p>
            <a:pPr lvl="1"/>
            <a:r>
              <a:rPr lang="es-419" dirty="0"/>
              <a:t>Síntesis Estadística del MAG</a:t>
            </a:r>
          </a:p>
          <a:p>
            <a:pPr lvl="1"/>
            <a:r>
              <a:rPr lang="es-419" dirty="0"/>
              <a:t>Reportes de programas sociales del MH </a:t>
            </a:r>
          </a:p>
          <a:p>
            <a:endParaRPr lang="en-US" dirty="0"/>
          </a:p>
        </p:txBody>
      </p:sp>
      <p:pic>
        <p:nvPicPr>
          <p:cNvPr id="7" name="Imagen 2">
            <a:extLst>
              <a:ext uri="{FF2B5EF4-FFF2-40B4-BE49-F238E27FC236}">
                <a16:creationId xmlns:a16="http://schemas.microsoft.com/office/drawing/2014/main" xmlns="" id="{DA589FBC-05B1-4704-ADC2-E7A6CB98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226" y="6311900"/>
            <a:ext cx="810819" cy="336015"/>
          </a:xfrm>
          <a:prstGeom prst="rect">
            <a:avLst/>
          </a:prstGeom>
        </p:spPr>
      </p:pic>
      <p:pic>
        <p:nvPicPr>
          <p:cNvPr id="1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D47DE574-C011-4F10-886C-B56B96EA2C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75" t="32345" r="19367" b="30764"/>
          <a:stretch/>
        </p:blipFill>
        <p:spPr>
          <a:xfrm>
            <a:off x="4294338" y="6221413"/>
            <a:ext cx="1105388" cy="49442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</p:pic>
      <p:pic>
        <p:nvPicPr>
          <p:cNvPr id="15" name="Picture 2" descr="Logo-STP-Bilingue-2 (1)">
            <a:extLst>
              <a:ext uri="{FF2B5EF4-FFF2-40B4-BE49-F238E27FC236}">
                <a16:creationId xmlns:a16="http://schemas.microsoft.com/office/drawing/2014/main" xmlns="" id="{999BEB22-6A64-4E41-83F4-58FCD58A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72" y="6311899"/>
            <a:ext cx="1174504" cy="39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Logo-Gobierno-Bilingue (1)">
            <a:extLst>
              <a:ext uri="{FF2B5EF4-FFF2-40B4-BE49-F238E27FC236}">
                <a16:creationId xmlns:a16="http://schemas.microsoft.com/office/drawing/2014/main" xmlns="" id="{EB5AF6B8-2321-4EE4-96B2-9DC3370AE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566" y="6322000"/>
            <a:ext cx="1074784" cy="29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1">
            <a:extLst>
              <a:ext uri="{FF2B5EF4-FFF2-40B4-BE49-F238E27FC236}">
                <a16:creationId xmlns:a16="http://schemas.microsoft.com/office/drawing/2014/main" xmlns="" id="{AEFAAEEA-AAB8-48BA-AA88-9C522EF61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01" y="6283906"/>
            <a:ext cx="1174504" cy="43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95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5305749"/>
            <a:ext cx="10515600" cy="1315713"/>
          </a:xfrm>
        </p:spPr>
        <p:txBody>
          <a:bodyPr>
            <a:normAutofit lnSpcReduction="10000"/>
          </a:bodyPr>
          <a:lstStyle/>
          <a:p>
            <a:r>
              <a:rPr lang="es-419" sz="2400" dirty="0"/>
              <a:t>Pérdidas en la Agricultura Familiar, pero de imposible cuantificación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Pérdidas en el sector comercial y de servicios, pero de imposible cuantificación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Inversiones en recuperación de caminos</a:t>
            </a:r>
            <a:r>
              <a:rPr lang="es-PY" sz="2400" dirty="0"/>
              <a:t>.</a:t>
            </a:r>
            <a:endParaRPr lang="es-419" sz="2400" dirty="0"/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xmlns="" id="{8ABDE81D-228F-407E-B6F7-D6957870EE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99755" y="2067530"/>
          <a:ext cx="4258490" cy="24573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2808">
                  <a:extLst>
                    <a:ext uri="{9D8B030D-6E8A-4147-A177-3AD203B41FA5}">
                      <a16:colId xmlns:a16="http://schemas.microsoft.com/office/drawing/2014/main" xmlns="" val="1497814350"/>
                    </a:ext>
                  </a:extLst>
                </a:gridCol>
                <a:gridCol w="1477019">
                  <a:extLst>
                    <a:ext uri="{9D8B030D-6E8A-4147-A177-3AD203B41FA5}">
                      <a16:colId xmlns:a16="http://schemas.microsoft.com/office/drawing/2014/main" xmlns="" val="1214010622"/>
                    </a:ext>
                  </a:extLst>
                </a:gridCol>
                <a:gridCol w="1558663">
                  <a:extLst>
                    <a:ext uri="{9D8B030D-6E8A-4147-A177-3AD203B41FA5}">
                      <a16:colId xmlns:a16="http://schemas.microsoft.com/office/drawing/2014/main" xmlns="" val="800727338"/>
                    </a:ext>
                  </a:extLst>
                </a:gridCol>
              </a:tblGrid>
              <a:tr h="763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Reducción de producción </a:t>
                      </a:r>
                      <a:r>
                        <a:rPr lang="es-PY" sz="1600" dirty="0">
                          <a:effectLst/>
                        </a:rPr>
                        <a:t>de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Y" sz="1600" dirty="0">
                          <a:effectLst/>
                        </a:rPr>
                        <a:t>SOJA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Valor de las perdidas en dólares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6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9922568"/>
                  </a:ext>
                </a:extLst>
              </a:tr>
              <a:tr h="55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Sequía</a:t>
                      </a:r>
                      <a:endParaRPr lang="es-PY" sz="16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2008 - 2009</a:t>
                      </a:r>
                      <a:endParaRPr lang="es-419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768.684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 281.078.772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8531285"/>
                  </a:ext>
                </a:extLst>
              </a:tr>
              <a:tr h="55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 Sequía</a:t>
                      </a:r>
                      <a:endParaRPr lang="es-PY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2011 - 2012</a:t>
                      </a:r>
                      <a:endParaRPr lang="es-419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1.179.090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>
                          <a:effectLst/>
                        </a:rPr>
                        <a:t>629.801.023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43503278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910.879.795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0619529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CAAA30CF-EAFE-4492-81CB-F65DCAA184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21400" y="2057080"/>
          <a:ext cx="4258489" cy="24268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9617">
                  <a:extLst>
                    <a:ext uri="{9D8B030D-6E8A-4147-A177-3AD203B41FA5}">
                      <a16:colId xmlns:a16="http://schemas.microsoft.com/office/drawing/2014/main" xmlns="" val="264881601"/>
                    </a:ext>
                  </a:extLst>
                </a:gridCol>
                <a:gridCol w="1414473">
                  <a:extLst>
                    <a:ext uri="{9D8B030D-6E8A-4147-A177-3AD203B41FA5}">
                      <a16:colId xmlns:a16="http://schemas.microsoft.com/office/drawing/2014/main" xmlns="" val="1023101783"/>
                    </a:ext>
                  </a:extLst>
                </a:gridCol>
                <a:gridCol w="1254399">
                  <a:extLst>
                    <a:ext uri="{9D8B030D-6E8A-4147-A177-3AD203B41FA5}">
                      <a16:colId xmlns:a16="http://schemas.microsoft.com/office/drawing/2014/main" xmlns="" val="1892107803"/>
                    </a:ext>
                  </a:extLst>
                </a:gridCol>
              </a:tblGrid>
              <a:tr h="833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Reducción de producción </a:t>
                      </a:r>
                      <a:r>
                        <a:rPr lang="es-PY" sz="1600" dirty="0">
                          <a:effectLst/>
                        </a:rPr>
                        <a:t>de MAIZ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600" dirty="0">
                          <a:effectLst/>
                        </a:rPr>
                        <a:t>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Valor de las perdidas en dólares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6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71199663"/>
                  </a:ext>
                </a:extLst>
              </a:tr>
              <a:tr h="666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Sequía</a:t>
                      </a:r>
                      <a:endParaRPr lang="es-PY" sz="16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2008 - 2009</a:t>
                      </a:r>
                      <a:endParaRPr lang="es-419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>
                          <a:effectLst/>
                        </a:rPr>
                        <a:t>199.323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>
                          <a:effectLst/>
                        </a:rPr>
                        <a:t>   29.743.164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038903993"/>
                  </a:ext>
                </a:extLst>
              </a:tr>
              <a:tr h="6662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 Sequía</a:t>
                      </a:r>
                      <a:endParaRPr lang="es-PY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2011 - 2012</a:t>
                      </a:r>
                      <a:endParaRPr lang="es-419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71.483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>
                          <a:effectLst/>
                        </a:rPr>
                        <a:t>19.303.416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91935063"/>
                  </a:ext>
                </a:extLst>
              </a:tr>
              <a:tr h="2576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49.046.581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513782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E36E5D-5A71-4A65-87D4-0707A6526732}"/>
              </a:ext>
            </a:extLst>
          </p:cNvPr>
          <p:cNvSpPr txBox="1"/>
          <p:nvPr/>
        </p:nvSpPr>
        <p:spPr>
          <a:xfrm>
            <a:off x="863600" y="4767960"/>
            <a:ext cx="10066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PERDIDAS TOTALES: </a:t>
            </a:r>
            <a:r>
              <a:rPr lang="es-419" sz="2000" b="1" dirty="0"/>
              <a:t>960 MILLONES DE DOLARES </a:t>
            </a:r>
            <a:endParaRPr lang="es-419" b="1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58" y="248360"/>
            <a:ext cx="10267542" cy="1440740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Impactos </a:t>
            </a:r>
            <a:r>
              <a:rPr lang="es-PY" b="1" dirty="0" smtClean="0"/>
              <a:t>Económicos </a:t>
            </a:r>
            <a:r>
              <a:rPr lang="es-PY" b="1" dirty="0"/>
              <a:t>del Cambio Climático en </a:t>
            </a:r>
            <a:br>
              <a:rPr lang="es-PY" b="1" dirty="0"/>
            </a:br>
            <a:r>
              <a:rPr lang="es-PY" b="1" dirty="0"/>
              <a:t>Alto Paraná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0097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4848230" y="2905726"/>
            <a:ext cx="5118280" cy="1954381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CAAGUAZÚ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bujo de Mapa de Paraguay para colorear | Dibujos para colorear imprimir 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285699"/>
            <a:ext cx="2860176" cy="314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1474798" y="5412939"/>
            <a:ext cx="90152" cy="804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" name="Grupo 2"/>
          <p:cNvGrpSpPr/>
          <p:nvPr/>
        </p:nvGrpSpPr>
        <p:grpSpPr>
          <a:xfrm>
            <a:off x="3954190" y="249303"/>
            <a:ext cx="7853587" cy="662976"/>
            <a:chOff x="2099209" y="2281539"/>
            <a:chExt cx="7853587" cy="662976"/>
          </a:xfrm>
        </p:grpSpPr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15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751528" y="1017519"/>
            <a:ext cx="9768346" cy="1892826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endParaRPr lang="en-US" sz="4000" b="1" dirty="0" smtClean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8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555000" y="5659198"/>
            <a:ext cx="2393056" cy="10703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4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7" y="5493433"/>
            <a:ext cx="1536522" cy="12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54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215900" y="2265680"/>
          <a:ext cx="5689600" cy="4224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/>
          </p:nvPr>
        </p:nvGraphicFramePr>
        <p:xfrm>
          <a:off x="5989320" y="2298700"/>
          <a:ext cx="516636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279400" y="504825"/>
            <a:ext cx="11734799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La temperatura y las olas de calor aumentan en </a:t>
            </a:r>
          </a:p>
          <a:p>
            <a:pPr algn="ctr"/>
            <a:r>
              <a:rPr lang="es-PY" sz="3600" b="1" dirty="0">
                <a:solidFill>
                  <a:schemeClr val="bg1"/>
                </a:solidFill>
              </a:rPr>
              <a:t>el departamento de Caaguazú</a:t>
            </a:r>
          </a:p>
        </p:txBody>
      </p:sp>
    </p:spTree>
    <p:extLst>
      <p:ext uri="{BB962C8B-B14F-4D97-AF65-F5344CB8AC3E}">
        <p14:creationId xmlns:p14="http://schemas.microsoft.com/office/powerpoint/2010/main" val="43168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/>
          <a:stretch/>
        </p:blipFill>
        <p:spPr bwMode="auto">
          <a:xfrm>
            <a:off x="279400" y="2192972"/>
            <a:ext cx="5892800" cy="42078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7"/>
          <a:stretch/>
        </p:blipFill>
        <p:spPr bwMode="auto">
          <a:xfrm>
            <a:off x="6443980" y="2377757"/>
            <a:ext cx="5316220" cy="38960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826770" y="490538"/>
            <a:ext cx="10768330" cy="828675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/>
              <a:t>Sequías </a:t>
            </a:r>
          </a:p>
          <a:p>
            <a:pPr algn="ctr"/>
            <a:r>
              <a:rPr lang="es-PY" sz="3600" b="1" dirty="0"/>
              <a:t>en el departamento de Caaguazú</a:t>
            </a:r>
          </a:p>
        </p:txBody>
      </p:sp>
    </p:spTree>
    <p:extLst>
      <p:ext uri="{BB962C8B-B14F-4D97-AF65-F5344CB8AC3E}">
        <p14:creationId xmlns:p14="http://schemas.microsoft.com/office/powerpoint/2010/main" val="338585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6261100" y="2458084"/>
          <a:ext cx="5651500" cy="3142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/>
          </p:nvPr>
        </p:nvGraphicFramePr>
        <p:xfrm>
          <a:off x="266700" y="2042160"/>
          <a:ext cx="5803900" cy="4066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47700" y="426083"/>
            <a:ext cx="10744200" cy="1085217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Heladas en el departamento de Caaguazú</a:t>
            </a:r>
          </a:p>
        </p:txBody>
      </p:sp>
    </p:spTree>
    <p:extLst>
      <p:ext uri="{BB962C8B-B14F-4D97-AF65-F5344CB8AC3E}">
        <p14:creationId xmlns:p14="http://schemas.microsoft.com/office/powerpoint/2010/main" val="1846999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4838270"/>
            <a:ext cx="10515600" cy="1726882"/>
          </a:xfrm>
        </p:spPr>
        <p:txBody>
          <a:bodyPr>
            <a:normAutofit fontScale="92500" lnSpcReduction="10000"/>
          </a:bodyPr>
          <a:lstStyle/>
          <a:p>
            <a:r>
              <a:rPr lang="es-419" sz="2400" dirty="0"/>
              <a:t>Pérdidas en la Agricultura Familiar, pero de imposible cuantificación, que se traducen en menor disponibilidad de alimentos y fragili</a:t>
            </a:r>
            <a:r>
              <a:rPr lang="es-PY" sz="2400" dirty="0"/>
              <a:t>dad en</a:t>
            </a:r>
            <a:r>
              <a:rPr lang="es-419" sz="2400" dirty="0"/>
              <a:t> la seguridad alimentaria, así como un incentivo mas para la migración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Pérdidas en el sector comercial y de servicios, pero de imposible cuantificación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Inversiones en recuperación de caminos</a:t>
            </a:r>
            <a:r>
              <a:rPr lang="es-PY" sz="2400" dirty="0"/>
              <a:t>.</a:t>
            </a:r>
            <a:endParaRPr lang="es-419" sz="2400" dirty="0"/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xmlns="" id="{8ABDE81D-228F-407E-B6F7-D6957870EEB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1658" y="1612900"/>
          <a:ext cx="4258490" cy="28141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22808">
                  <a:extLst>
                    <a:ext uri="{9D8B030D-6E8A-4147-A177-3AD203B41FA5}">
                      <a16:colId xmlns:a16="http://schemas.microsoft.com/office/drawing/2014/main" xmlns="" val="1497814350"/>
                    </a:ext>
                  </a:extLst>
                </a:gridCol>
                <a:gridCol w="1477019">
                  <a:extLst>
                    <a:ext uri="{9D8B030D-6E8A-4147-A177-3AD203B41FA5}">
                      <a16:colId xmlns:a16="http://schemas.microsoft.com/office/drawing/2014/main" xmlns="" val="1214010622"/>
                    </a:ext>
                  </a:extLst>
                </a:gridCol>
                <a:gridCol w="1558663">
                  <a:extLst>
                    <a:ext uri="{9D8B030D-6E8A-4147-A177-3AD203B41FA5}">
                      <a16:colId xmlns:a16="http://schemas.microsoft.com/office/drawing/2014/main" xmlns="" val="800727338"/>
                    </a:ext>
                  </a:extLst>
                </a:gridCol>
              </a:tblGrid>
              <a:tr h="7634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Reducción de producción </a:t>
                      </a:r>
                      <a:r>
                        <a:rPr lang="es-PY" sz="1600" dirty="0">
                          <a:effectLst/>
                        </a:rPr>
                        <a:t>de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Y" sz="1600" dirty="0">
                          <a:effectLst/>
                        </a:rPr>
                        <a:t>SOJA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Valor de las perdidas en dólares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6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9922568"/>
                  </a:ext>
                </a:extLst>
              </a:tr>
              <a:tr h="55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>
                          <a:effectLst/>
                        </a:rPr>
                        <a:t>Sequía 2008 - 2009</a:t>
                      </a:r>
                      <a:endParaRPr lang="es-419" sz="16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      345.102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126.190.796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8531285"/>
                  </a:ext>
                </a:extLst>
              </a:tr>
              <a:tr h="55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>
                          <a:effectLst/>
                        </a:rPr>
                        <a:t>Sequía 2011 - 2012</a:t>
                      </a:r>
                      <a:endParaRPr lang="es-419" sz="16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      514.093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274.598.411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710436278"/>
                  </a:ext>
                </a:extLst>
              </a:tr>
              <a:tr h="5562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>
                          <a:effectLst/>
                        </a:rPr>
                        <a:t>Sequía 2018 - 2019</a:t>
                      </a:r>
                      <a:endParaRPr lang="es-419" sz="16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      345.840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113.472.671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243503278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kern="1200" dirty="0">
                          <a:effectLst/>
                        </a:rPr>
                        <a:t> TOTAL</a:t>
                      </a:r>
                      <a:endParaRPr lang="es-419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kern="1200" dirty="0">
                          <a:effectLst/>
                        </a:rPr>
                        <a:t>   </a:t>
                      </a:r>
                      <a:endParaRPr lang="es-419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kern="1200" dirty="0">
                          <a:effectLst/>
                        </a:rPr>
                        <a:t> 514.261.878 </a:t>
                      </a:r>
                      <a:endParaRPr lang="es-419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506195296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xmlns="" id="{CAAA30CF-EAFE-4492-81CB-F65DCAA184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882" y="2379002"/>
          <a:ext cx="4258489" cy="17322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89617">
                  <a:extLst>
                    <a:ext uri="{9D8B030D-6E8A-4147-A177-3AD203B41FA5}">
                      <a16:colId xmlns:a16="http://schemas.microsoft.com/office/drawing/2014/main" xmlns="" val="264881601"/>
                    </a:ext>
                  </a:extLst>
                </a:gridCol>
                <a:gridCol w="1414473">
                  <a:extLst>
                    <a:ext uri="{9D8B030D-6E8A-4147-A177-3AD203B41FA5}">
                      <a16:colId xmlns:a16="http://schemas.microsoft.com/office/drawing/2014/main" xmlns="" val="1023101783"/>
                    </a:ext>
                  </a:extLst>
                </a:gridCol>
                <a:gridCol w="1254399">
                  <a:extLst>
                    <a:ext uri="{9D8B030D-6E8A-4147-A177-3AD203B41FA5}">
                      <a16:colId xmlns:a16="http://schemas.microsoft.com/office/drawing/2014/main" xmlns="" val="1892107803"/>
                    </a:ext>
                  </a:extLst>
                </a:gridCol>
              </a:tblGrid>
              <a:tr h="750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Reducción de producción </a:t>
                      </a:r>
                      <a:r>
                        <a:rPr lang="es-PY" sz="1600" dirty="0">
                          <a:effectLst/>
                        </a:rPr>
                        <a:t>de MAIZ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600" dirty="0">
                          <a:effectLst/>
                        </a:rPr>
                        <a:t>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Valor de las perdidas en dólares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6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971199663"/>
                  </a:ext>
                </a:extLst>
              </a:tr>
              <a:tr h="573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dirty="0">
                          <a:effectLst/>
                        </a:rPr>
                        <a:t> Sequía</a:t>
                      </a:r>
                      <a:endParaRPr lang="es-PY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2011 - 2012</a:t>
                      </a:r>
                      <a:endParaRPr lang="es-419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        30.390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kern="1200" dirty="0">
                          <a:effectLst/>
                        </a:rPr>
                        <a:t>   8.206.480 </a:t>
                      </a:r>
                      <a:endParaRPr lang="es-419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91935063"/>
                  </a:ext>
                </a:extLst>
              </a:tr>
              <a:tr h="2270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600" b="1" kern="1200" dirty="0">
                          <a:effectLst/>
                        </a:rPr>
                        <a:t>8.206.480</a:t>
                      </a:r>
                      <a:endParaRPr lang="es-419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85137823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E36E5D-5A71-4A65-87D4-0707A6526732}"/>
              </a:ext>
            </a:extLst>
          </p:cNvPr>
          <p:cNvSpPr txBox="1"/>
          <p:nvPr/>
        </p:nvSpPr>
        <p:spPr>
          <a:xfrm>
            <a:off x="863600" y="4468938"/>
            <a:ext cx="100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PERDIDAS TOTALES: </a:t>
            </a:r>
            <a:r>
              <a:rPr lang="es-419" b="1" dirty="0"/>
              <a:t>522 MILLONES DE DOLARES 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58" y="172160"/>
            <a:ext cx="10267542" cy="1440740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Impactos </a:t>
            </a:r>
            <a:r>
              <a:rPr lang="es-PY" b="1" dirty="0" smtClean="0"/>
              <a:t>Económicos </a:t>
            </a:r>
            <a:r>
              <a:rPr lang="es-PY" b="1" dirty="0"/>
              <a:t>del Cambio Climático en </a:t>
            </a:r>
            <a:br>
              <a:rPr lang="es-PY" b="1" dirty="0"/>
            </a:br>
            <a:r>
              <a:rPr lang="es-PY" b="1" dirty="0"/>
              <a:t>Caaguazú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30074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4848230" y="2905726"/>
            <a:ext cx="5118280" cy="1954381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SAN PEDRO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bujo de Mapa de Paraguay para colorear | Dibujos para colorear imprimir 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285699"/>
            <a:ext cx="2860176" cy="314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1228228" y="5068221"/>
            <a:ext cx="90152" cy="804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" name="Grupo 2"/>
          <p:cNvGrpSpPr/>
          <p:nvPr/>
        </p:nvGrpSpPr>
        <p:grpSpPr>
          <a:xfrm>
            <a:off x="3954190" y="249303"/>
            <a:ext cx="7853587" cy="662976"/>
            <a:chOff x="2099209" y="2281539"/>
            <a:chExt cx="7853587" cy="662976"/>
          </a:xfrm>
        </p:grpSpPr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15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751528" y="1017519"/>
            <a:ext cx="9768346" cy="1892826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endParaRPr lang="en-US" sz="4000" b="1" dirty="0" smtClean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8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555000" y="5659198"/>
            <a:ext cx="2393056" cy="10703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4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7" y="5493433"/>
            <a:ext cx="1536522" cy="12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70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228600" y="1724024"/>
          <a:ext cx="6184900" cy="438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/>
          </p:nvPr>
        </p:nvGraphicFramePr>
        <p:xfrm>
          <a:off x="6502400" y="1727200"/>
          <a:ext cx="557022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279400" y="504825"/>
            <a:ext cx="11734799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La temperatura y las olas de calor aumentan en </a:t>
            </a:r>
          </a:p>
          <a:p>
            <a:pPr algn="ctr"/>
            <a:r>
              <a:rPr lang="es-PY" sz="3600" b="1" dirty="0">
                <a:solidFill>
                  <a:schemeClr val="bg1"/>
                </a:solidFill>
              </a:rPr>
              <a:t>el departamento de San Pedro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34415" y="6286500"/>
            <a:ext cx="150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/>
              <a:t>San Estanislao</a:t>
            </a:r>
          </a:p>
        </p:txBody>
      </p:sp>
    </p:spTree>
    <p:extLst>
      <p:ext uri="{BB962C8B-B14F-4D97-AF65-F5344CB8AC3E}">
        <p14:creationId xmlns:p14="http://schemas.microsoft.com/office/powerpoint/2010/main" val="111278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583795" y="266700"/>
            <a:ext cx="4039005" cy="6083300"/>
            <a:chOff x="3669894" y="0"/>
            <a:chExt cx="4852211" cy="68580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894" y="0"/>
              <a:ext cx="4852211" cy="6858000"/>
            </a:xfrm>
            <a:prstGeom prst="rect">
              <a:avLst/>
            </a:prstGeom>
          </p:spPr>
        </p:pic>
        <p:sp>
          <p:nvSpPr>
            <p:cNvPr id="3" name="Rectángulo 2"/>
            <p:cNvSpPr/>
            <p:nvPr/>
          </p:nvSpPr>
          <p:spPr>
            <a:xfrm>
              <a:off x="7416800" y="2603500"/>
              <a:ext cx="876300" cy="444500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</p:grpSp>
      <p:cxnSp>
        <p:nvCxnSpPr>
          <p:cNvPr id="5" name="Conector recto 4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044607"/>
              </p:ext>
            </p:extLst>
          </p:nvPr>
        </p:nvGraphicFramePr>
        <p:xfrm>
          <a:off x="4749800" y="1585865"/>
          <a:ext cx="7289800" cy="4751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4737100" y="977900"/>
            <a:ext cx="730249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Y" sz="2000" dirty="0">
                <a:solidFill>
                  <a:schemeClr val="bg1"/>
                </a:solidFill>
              </a:rPr>
              <a:t>La temperatura aumenta en el Paraguay</a:t>
            </a:r>
          </a:p>
        </p:txBody>
      </p:sp>
    </p:spTree>
    <p:extLst>
      <p:ext uri="{BB962C8B-B14F-4D97-AF65-F5344CB8AC3E}">
        <p14:creationId xmlns:p14="http://schemas.microsoft.com/office/powerpoint/2010/main" val="396336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Downloads\spi-3 san pedro (1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2"/>
          <a:stretch/>
        </p:blipFill>
        <p:spPr bwMode="auto">
          <a:xfrm>
            <a:off x="330200" y="1816100"/>
            <a:ext cx="6172200" cy="40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 descr="C:\Users\USER\Downloads\SPI 3 san estanislao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/>
          <a:stretch/>
        </p:blipFill>
        <p:spPr bwMode="auto">
          <a:xfrm>
            <a:off x="6362700" y="1968500"/>
            <a:ext cx="5489575" cy="3746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8422451" y="5880100"/>
            <a:ext cx="150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/>
              <a:t>San Estanislao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61414" y="5880100"/>
            <a:ext cx="112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/>
              <a:t>San Pedro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6770" y="490538"/>
            <a:ext cx="10768330" cy="828675"/>
          </a:xfrm>
          <a:prstGeom prst="rect">
            <a:avLst/>
          </a:prstGeom>
          <a:solidFill>
            <a:schemeClr val="bg2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/>
              <a:t>Sequías 2008/2009</a:t>
            </a:r>
          </a:p>
          <a:p>
            <a:pPr algn="ctr"/>
            <a:r>
              <a:rPr lang="es-PY" sz="3600" b="1" dirty="0"/>
              <a:t>en el departamento de San Pedro</a:t>
            </a:r>
          </a:p>
        </p:txBody>
      </p:sp>
    </p:spTree>
    <p:extLst>
      <p:ext uri="{BB962C8B-B14F-4D97-AF65-F5344CB8AC3E}">
        <p14:creationId xmlns:p14="http://schemas.microsoft.com/office/powerpoint/2010/main" val="2555260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0" y="2247900"/>
          <a:ext cx="7632700" cy="452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/>
          </p:nvPr>
        </p:nvGraphicFramePr>
        <p:xfrm>
          <a:off x="6810375" y="265112"/>
          <a:ext cx="5381625" cy="251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47700" y="426083"/>
            <a:ext cx="5676900" cy="828675"/>
          </a:xfrm>
          <a:prstGeom prst="rect">
            <a:avLst/>
          </a:prstGeom>
          <a:solidFill>
            <a:srgbClr val="00206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Heladas en el departamento de San Pedro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939851" y="3365500"/>
            <a:ext cx="150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/>
              <a:t>San Estanislao</a:t>
            </a:r>
          </a:p>
        </p:txBody>
      </p:sp>
    </p:spTree>
    <p:extLst>
      <p:ext uri="{BB962C8B-B14F-4D97-AF65-F5344CB8AC3E}">
        <p14:creationId xmlns:p14="http://schemas.microsoft.com/office/powerpoint/2010/main" val="3983807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5048511"/>
            <a:ext cx="10515600" cy="1726882"/>
          </a:xfrm>
        </p:spPr>
        <p:txBody>
          <a:bodyPr>
            <a:normAutofit fontScale="92500" lnSpcReduction="10000"/>
          </a:bodyPr>
          <a:lstStyle/>
          <a:p>
            <a:r>
              <a:rPr lang="es-419" sz="2400" dirty="0"/>
              <a:t>Pérdidas en la Agricultura Familiar, pero de imposible cuantificación, que se traducen en menor disponibilidad de alimentos y fragili</a:t>
            </a:r>
            <a:r>
              <a:rPr lang="es-PY" sz="2400" dirty="0"/>
              <a:t>dad</a:t>
            </a:r>
            <a:r>
              <a:rPr lang="es-419" sz="2400" dirty="0"/>
              <a:t> </a:t>
            </a:r>
            <a:r>
              <a:rPr lang="es-PY" sz="2400" dirty="0"/>
              <a:t>en</a:t>
            </a:r>
            <a:r>
              <a:rPr lang="es-419" sz="2400" dirty="0"/>
              <a:t> la seguridad alimentaria, así como un incentivo mas para la migración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Pérdidas en el sector comercial y de servicios, pero de imposible cuantificación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Inversiones en recuperación de caminos</a:t>
            </a:r>
            <a:r>
              <a:rPr lang="es-PY" sz="2400" dirty="0"/>
              <a:t>.</a:t>
            </a:r>
            <a:endParaRPr lang="es-419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E36E5D-5A71-4A65-87D4-0707A6526732}"/>
              </a:ext>
            </a:extLst>
          </p:cNvPr>
          <p:cNvSpPr txBox="1"/>
          <p:nvPr/>
        </p:nvSpPr>
        <p:spPr>
          <a:xfrm>
            <a:off x="1088118" y="3961161"/>
            <a:ext cx="1006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Perdidas en la ganadería: Inundaciones 2014-2016: </a:t>
            </a:r>
            <a:r>
              <a:rPr lang="es-PY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170.000 cabezas: </a:t>
            </a:r>
            <a:r>
              <a:rPr lang="es-PY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110 millones de dólares</a:t>
            </a:r>
            <a:endParaRPr lang="es-419" b="1" dirty="0"/>
          </a:p>
          <a:p>
            <a:endParaRPr lang="es-419" dirty="0"/>
          </a:p>
          <a:p>
            <a:r>
              <a:rPr lang="es-419" dirty="0"/>
              <a:t>PERDIDAS TOTALES: </a:t>
            </a:r>
            <a:r>
              <a:rPr lang="es-419" b="1" dirty="0"/>
              <a:t>405 MILLONES DE DOLARES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9DD4950B-9C7E-42E3-BE21-C2E489612E8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50243" y="1530921"/>
          <a:ext cx="7055623" cy="244957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30915">
                  <a:extLst>
                    <a:ext uri="{9D8B030D-6E8A-4147-A177-3AD203B41FA5}">
                      <a16:colId xmlns:a16="http://schemas.microsoft.com/office/drawing/2014/main" xmlns="" val="2441087734"/>
                    </a:ext>
                  </a:extLst>
                </a:gridCol>
                <a:gridCol w="2545388">
                  <a:extLst>
                    <a:ext uri="{9D8B030D-6E8A-4147-A177-3AD203B41FA5}">
                      <a16:colId xmlns:a16="http://schemas.microsoft.com/office/drawing/2014/main" xmlns="" val="513390285"/>
                    </a:ext>
                  </a:extLst>
                </a:gridCol>
                <a:gridCol w="2579320">
                  <a:extLst>
                    <a:ext uri="{9D8B030D-6E8A-4147-A177-3AD203B41FA5}">
                      <a16:colId xmlns:a16="http://schemas.microsoft.com/office/drawing/2014/main" xmlns="" val="227022802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419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Y" sz="1800" dirty="0">
                          <a:effectLst/>
                        </a:rPr>
                        <a:t>Perdidas por SEQUIA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2009</a:t>
                      </a:r>
                      <a:r>
                        <a:rPr lang="es-PY" sz="1800" dirty="0">
                          <a:effectLst/>
                        </a:rPr>
                        <a:t>, en dólares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Y" sz="1800" dirty="0">
                          <a:effectLst/>
                        </a:rPr>
                        <a:t>Perdidas por SEQUIA 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2012</a:t>
                      </a:r>
                      <a:r>
                        <a:rPr lang="es-PY" sz="1800" dirty="0">
                          <a:effectLst/>
                        </a:rPr>
                        <a:t> en dólares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9008933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Soja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62.050.000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201.124.667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1663497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Maíz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11.788.461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10.531.515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8078641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Sésamo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Y" sz="1800">
                          <a:effectLst/>
                        </a:rPr>
                        <a:t>No hubo pérdidas</a:t>
                      </a:r>
                      <a:r>
                        <a:rPr lang="uz-Cyrl-UZ" sz="1800">
                          <a:effectLst/>
                        </a:rPr>
                        <a:t>  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9.960.000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36292693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Mandioca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70.000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10.360 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267102886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Poroto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1.600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2.400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12077534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73.910.061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221.628.942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xmlns="" val="542527468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58" y="172160"/>
            <a:ext cx="10267542" cy="1440740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Impactos </a:t>
            </a:r>
            <a:r>
              <a:rPr lang="es-PY" b="1" dirty="0" smtClean="0"/>
              <a:t>Económicos </a:t>
            </a:r>
            <a:r>
              <a:rPr lang="es-PY" b="1" dirty="0"/>
              <a:t>del Cambio Climático en </a:t>
            </a:r>
            <a:br>
              <a:rPr lang="es-PY" b="1" dirty="0"/>
            </a:br>
            <a:r>
              <a:rPr lang="es-PY" b="1" dirty="0"/>
              <a:t>San Pedro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442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4848230" y="2905726"/>
            <a:ext cx="5118280" cy="1954381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PARAGUARÍ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bujo de Mapa de Paraguay para colorear | Dibujos para colorear imprimir 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73" y="3285698"/>
            <a:ext cx="2860176" cy="314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1024037" y="5760669"/>
            <a:ext cx="90152" cy="804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" name="Grupo 2"/>
          <p:cNvGrpSpPr/>
          <p:nvPr/>
        </p:nvGrpSpPr>
        <p:grpSpPr>
          <a:xfrm>
            <a:off x="3954190" y="249303"/>
            <a:ext cx="7853587" cy="662976"/>
            <a:chOff x="2099209" y="2281539"/>
            <a:chExt cx="7853587" cy="662976"/>
          </a:xfrm>
        </p:grpSpPr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15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751528" y="1017519"/>
            <a:ext cx="9768346" cy="1892826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endParaRPr lang="en-US" sz="4000" b="1" dirty="0" smtClean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8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555000" y="5659198"/>
            <a:ext cx="2393056" cy="10703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4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7" y="5493433"/>
            <a:ext cx="1536522" cy="12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220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257810" y="2133600"/>
          <a:ext cx="568579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/>
          </p:nvPr>
        </p:nvGraphicFramePr>
        <p:xfrm>
          <a:off x="6037580" y="2171700"/>
          <a:ext cx="583692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279400" y="504825"/>
            <a:ext cx="11734799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La temperatura y las olas de calor aumentan en </a:t>
            </a:r>
          </a:p>
          <a:p>
            <a:pPr algn="ctr"/>
            <a:r>
              <a:rPr lang="es-PY" sz="3600" b="1" dirty="0">
                <a:solidFill>
                  <a:schemeClr val="bg1"/>
                </a:solidFill>
              </a:rPr>
              <a:t>el departamento de Paraguarí</a:t>
            </a:r>
          </a:p>
        </p:txBody>
      </p:sp>
    </p:spTree>
    <p:extLst>
      <p:ext uri="{BB962C8B-B14F-4D97-AF65-F5344CB8AC3E}">
        <p14:creationId xmlns:p14="http://schemas.microsoft.com/office/powerpoint/2010/main" val="415456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USER\Downloads\SPI 3 meses 2011-2012 Paraguarí (2)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2"/>
          <a:stretch/>
        </p:blipFill>
        <p:spPr bwMode="auto">
          <a:xfrm>
            <a:off x="1988343" y="1833562"/>
            <a:ext cx="8692357" cy="44656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991870" y="451483"/>
            <a:ext cx="10768330" cy="828675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/>
              <a:t>Sequías en </a:t>
            </a:r>
            <a:r>
              <a:rPr lang="es-PY" sz="3600" b="1" dirty="0" smtClean="0"/>
              <a:t>Paraguarí</a:t>
            </a:r>
            <a:endParaRPr lang="es-PY" sz="3600" b="1" dirty="0"/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1622583" y="1964373"/>
            <a:ext cx="365760" cy="37972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vert270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s-P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Índice SPI-3 meses</a:t>
            </a:r>
            <a:endParaRPr lang="es-PY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62600" y="6114534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/>
              <a:t>Meses/Año</a:t>
            </a:r>
          </a:p>
        </p:txBody>
      </p:sp>
    </p:spTree>
    <p:extLst>
      <p:ext uri="{BB962C8B-B14F-4D97-AF65-F5344CB8AC3E}">
        <p14:creationId xmlns:p14="http://schemas.microsoft.com/office/powerpoint/2010/main" val="1298333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1257300" y="1957704"/>
          <a:ext cx="10033000" cy="3935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104900" y="426083"/>
            <a:ext cx="10744200" cy="1085217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Heladas en el departamento de Paraguarí</a:t>
            </a:r>
          </a:p>
        </p:txBody>
      </p:sp>
    </p:spTree>
    <p:extLst>
      <p:ext uri="{BB962C8B-B14F-4D97-AF65-F5344CB8AC3E}">
        <p14:creationId xmlns:p14="http://schemas.microsoft.com/office/powerpoint/2010/main" val="2836728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45380"/>
            <a:ext cx="10515600" cy="1726882"/>
          </a:xfrm>
        </p:spPr>
        <p:txBody>
          <a:bodyPr>
            <a:normAutofit fontScale="92500" lnSpcReduction="10000"/>
          </a:bodyPr>
          <a:lstStyle/>
          <a:p>
            <a:r>
              <a:rPr lang="es-419" sz="2400" dirty="0"/>
              <a:t>Pérdidas en la Agricultura Familiar, pero de imposible cuantificación, que se traducen en menor disponibilidad de alimentos y fragilización de la seguridad alimentaria, así como un incentivo mas para la migración</a:t>
            </a:r>
          </a:p>
          <a:p>
            <a:r>
              <a:rPr lang="es-419" sz="2400" dirty="0"/>
              <a:t>Pérdidas en el sector comercial y de servicios, pero de imposible cuantificación</a:t>
            </a:r>
          </a:p>
          <a:p>
            <a:r>
              <a:rPr lang="es-419" sz="2400" dirty="0"/>
              <a:t>Inversiones en recuperación de caminos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E36E5D-5A71-4A65-87D4-0707A6526732}"/>
              </a:ext>
            </a:extLst>
          </p:cNvPr>
          <p:cNvSpPr txBox="1"/>
          <p:nvPr/>
        </p:nvSpPr>
        <p:spPr>
          <a:xfrm>
            <a:off x="838200" y="4478899"/>
            <a:ext cx="100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PERDIDAS TOTALES: </a:t>
            </a:r>
            <a:r>
              <a:rPr lang="es-419" b="1" dirty="0"/>
              <a:t>13 MILLONES DE DOLARES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22BD08A0-0EC9-4E94-8FF5-C7AE900AFB5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200" y="1985379"/>
          <a:ext cx="4710118" cy="228307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5783">
                  <a:extLst>
                    <a:ext uri="{9D8B030D-6E8A-4147-A177-3AD203B41FA5}">
                      <a16:colId xmlns:a16="http://schemas.microsoft.com/office/drawing/2014/main" xmlns="" val="2164163607"/>
                    </a:ext>
                  </a:extLst>
                </a:gridCol>
                <a:gridCol w="1428139">
                  <a:extLst>
                    <a:ext uri="{9D8B030D-6E8A-4147-A177-3AD203B41FA5}">
                      <a16:colId xmlns:a16="http://schemas.microsoft.com/office/drawing/2014/main" xmlns="" val="3770871326"/>
                    </a:ext>
                  </a:extLst>
                </a:gridCol>
                <a:gridCol w="1996196">
                  <a:extLst>
                    <a:ext uri="{9D8B030D-6E8A-4147-A177-3AD203B41FA5}">
                      <a16:colId xmlns:a16="http://schemas.microsoft.com/office/drawing/2014/main" xmlns="" val="744954757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Evento Climático Extremo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Reducción de producción </a:t>
                      </a:r>
                      <a:r>
                        <a:rPr lang="es-PY" sz="1800" dirty="0">
                          <a:effectLst/>
                        </a:rPr>
                        <a:t>de CAÑA DE AZÚCAR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Valor de las perdidas en dólares</a:t>
                      </a:r>
                      <a:r>
                        <a:rPr lang="es-PY" sz="18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721973296"/>
                  </a:ext>
                </a:extLst>
              </a:tr>
              <a:tr h="2706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Sequía</a:t>
                      </a:r>
                      <a:r>
                        <a:rPr lang="es-PY" sz="1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2011 - 2012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241.110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6.611.080 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87448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6.611.080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99660695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EDC6878E-0C1F-4EA8-B3E8-17FB5E327A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1482" y="1901380"/>
          <a:ext cx="5294841" cy="27699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76469">
                  <a:extLst>
                    <a:ext uri="{9D8B030D-6E8A-4147-A177-3AD203B41FA5}">
                      <a16:colId xmlns:a16="http://schemas.microsoft.com/office/drawing/2014/main" xmlns="" val="199524533"/>
                    </a:ext>
                  </a:extLst>
                </a:gridCol>
                <a:gridCol w="1833838">
                  <a:extLst>
                    <a:ext uri="{9D8B030D-6E8A-4147-A177-3AD203B41FA5}">
                      <a16:colId xmlns:a16="http://schemas.microsoft.com/office/drawing/2014/main" xmlns="" val="3558345476"/>
                    </a:ext>
                  </a:extLst>
                </a:gridCol>
                <a:gridCol w="1484534">
                  <a:extLst>
                    <a:ext uri="{9D8B030D-6E8A-4147-A177-3AD203B41FA5}">
                      <a16:colId xmlns:a16="http://schemas.microsoft.com/office/drawing/2014/main" xmlns="" val="2934338063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Reducción de producción </a:t>
                      </a:r>
                      <a:r>
                        <a:rPr lang="es-PY" sz="1800" dirty="0">
                          <a:effectLst/>
                        </a:rPr>
                        <a:t>de MANDIOCA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Valor de las perdidas en dólares</a:t>
                      </a:r>
                      <a:r>
                        <a:rPr lang="es-PY" sz="1800" dirty="0">
                          <a:effectLst/>
                        </a:rPr>
                        <a:t> 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35760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Sequía</a:t>
                      </a:r>
                      <a:r>
                        <a:rPr lang="es-PY" sz="1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2005 – 2006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169.600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4.625.454   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42812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 Sequía</a:t>
                      </a:r>
                      <a:r>
                        <a:rPr lang="es-PY" sz="18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2011 - 2012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65.123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1.776.081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39851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6.401.535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10234570"/>
                  </a:ext>
                </a:extLst>
              </a:tr>
            </a:tbl>
          </a:graphicData>
        </a:graphic>
      </p:graphicFrame>
      <p:cxnSp>
        <p:nvCxnSpPr>
          <p:cNvPr id="14" name="Conector recto 13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58" y="172160"/>
            <a:ext cx="10267542" cy="1440740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Impactos </a:t>
            </a:r>
            <a:r>
              <a:rPr lang="es-PY" b="1" dirty="0" smtClean="0"/>
              <a:t>Económicos </a:t>
            </a:r>
            <a:r>
              <a:rPr lang="es-PY" b="1" dirty="0"/>
              <a:t>del Cambio Climático en </a:t>
            </a:r>
            <a:br>
              <a:rPr lang="es-PY" b="1" dirty="0"/>
            </a:br>
            <a:r>
              <a:rPr lang="es-PY" b="1" dirty="0"/>
              <a:t>Paraguarí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99276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4996468" y="3700400"/>
            <a:ext cx="5118280" cy="1954381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GUAIRÁ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bujo de Mapa de Paraguay para colorear | Dibujos para colorear imprimir 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285699"/>
            <a:ext cx="2860176" cy="314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1316237" y="5659198"/>
            <a:ext cx="90152" cy="804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" name="Grupo 2"/>
          <p:cNvGrpSpPr/>
          <p:nvPr/>
        </p:nvGrpSpPr>
        <p:grpSpPr>
          <a:xfrm>
            <a:off x="3954190" y="249303"/>
            <a:ext cx="7853587" cy="662976"/>
            <a:chOff x="2099209" y="2281539"/>
            <a:chExt cx="7853587" cy="662976"/>
          </a:xfrm>
        </p:grpSpPr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15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751528" y="1079074"/>
            <a:ext cx="9768346" cy="1769715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del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36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555000" y="5659198"/>
            <a:ext cx="2393056" cy="10703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4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7" y="5493433"/>
            <a:ext cx="1536522" cy="12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76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75062398"/>
              </p:ext>
            </p:extLst>
          </p:nvPr>
        </p:nvGraphicFramePr>
        <p:xfrm>
          <a:off x="263524" y="1626234"/>
          <a:ext cx="6035675" cy="453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2570185969"/>
              </p:ext>
            </p:extLst>
          </p:nvPr>
        </p:nvGraphicFramePr>
        <p:xfrm>
          <a:off x="6527800" y="1663700"/>
          <a:ext cx="5384800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ítulo 1"/>
          <p:cNvSpPr txBox="1">
            <a:spLocks/>
          </p:cNvSpPr>
          <p:nvPr/>
        </p:nvSpPr>
        <p:spPr>
          <a:xfrm>
            <a:off x="279400" y="504825"/>
            <a:ext cx="11683999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La temperatura y las olas de calor aumentan en Guairá</a:t>
            </a:r>
          </a:p>
        </p:txBody>
      </p:sp>
    </p:spTree>
    <p:extLst>
      <p:ext uri="{BB962C8B-B14F-4D97-AF65-F5344CB8AC3E}">
        <p14:creationId xmlns:p14="http://schemas.microsoft.com/office/powerpoint/2010/main" val="8110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2450" y="346075"/>
            <a:ext cx="11144250" cy="1097915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PY" sz="4800" b="1" dirty="0">
                <a:solidFill>
                  <a:schemeClr val="bg1"/>
                </a:solidFill>
              </a:rPr>
              <a:t>Un clima en humedecimiento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528320" y="1635760"/>
          <a:ext cx="11145520" cy="479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6577937" y="1783024"/>
            <a:ext cx="4982005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s-PY" b="1" dirty="0">
                <a:solidFill>
                  <a:schemeClr val="bg1"/>
                </a:solidFill>
              </a:rPr>
              <a:t>Precipitación media anual en Paraguay, 1950-2019</a:t>
            </a:r>
            <a:endParaRPr lang="es-PY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/>
          <a:stretch/>
        </p:blipFill>
        <p:spPr bwMode="auto">
          <a:xfrm>
            <a:off x="966470" y="1675765"/>
            <a:ext cx="5154930" cy="3696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C:\Users\USER\Downloads\2011-2012 Villarrica.png"/>
          <p:cNvPicPr/>
          <p:nvPr/>
        </p:nvPicPr>
        <p:blipFill rotWithShape="1">
          <a:blip r:embed="rId3"/>
          <a:srcRect t="10633"/>
          <a:stretch/>
        </p:blipFill>
        <p:spPr bwMode="auto">
          <a:xfrm>
            <a:off x="6261100" y="1675763"/>
            <a:ext cx="5447030" cy="3696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461010" y="1574800"/>
            <a:ext cx="365760" cy="37972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vert270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s-P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Índice SPI-3 meses</a:t>
            </a:r>
            <a:endParaRPr lang="es-PY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966470" y="5539740"/>
            <a:ext cx="10450830" cy="746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s-P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Mes/Año</a:t>
            </a:r>
            <a:endParaRPr lang="es-PY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6770" y="578483"/>
            <a:ext cx="10768330" cy="828675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/>
              <a:t>Sequías en Guairá</a:t>
            </a:r>
          </a:p>
        </p:txBody>
      </p:sp>
    </p:spTree>
    <p:extLst>
      <p:ext uri="{BB962C8B-B14F-4D97-AF65-F5344CB8AC3E}">
        <p14:creationId xmlns:p14="http://schemas.microsoft.com/office/powerpoint/2010/main" val="60199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251180283"/>
              </p:ext>
            </p:extLst>
          </p:nvPr>
        </p:nvGraphicFramePr>
        <p:xfrm>
          <a:off x="800100" y="1886584"/>
          <a:ext cx="10795000" cy="361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003300" y="578483"/>
            <a:ext cx="10591800" cy="82867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Heladas en Guairá</a:t>
            </a:r>
          </a:p>
        </p:txBody>
      </p:sp>
    </p:spTree>
    <p:extLst>
      <p:ext uri="{BB962C8B-B14F-4D97-AF65-F5344CB8AC3E}">
        <p14:creationId xmlns:p14="http://schemas.microsoft.com/office/powerpoint/2010/main" val="3440214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58" y="248360"/>
            <a:ext cx="10267542" cy="983539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Impactos </a:t>
            </a:r>
            <a:r>
              <a:rPr lang="es-PY" b="1" dirty="0" smtClean="0"/>
              <a:t>Económicos </a:t>
            </a:r>
            <a:r>
              <a:rPr lang="es-PY" b="1" dirty="0"/>
              <a:t>del Cambio Climático en </a:t>
            </a:r>
            <a:r>
              <a:rPr lang="es-419" b="1" dirty="0"/>
              <a:t>Guairá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099" y="5325020"/>
            <a:ext cx="10582469" cy="1359941"/>
          </a:xfrm>
        </p:spPr>
        <p:txBody>
          <a:bodyPr>
            <a:normAutofit fontScale="77500" lnSpcReduction="20000"/>
          </a:bodyPr>
          <a:lstStyle/>
          <a:p>
            <a:r>
              <a:rPr lang="es-419" sz="2400" dirty="0"/>
              <a:t>Pérdidas en la Agricultura Familiar, pero de imposible cuantificación, que se traducen en menor disponibilidad de alimentos y fragili</a:t>
            </a:r>
            <a:r>
              <a:rPr lang="es-PY" sz="2400" dirty="0"/>
              <a:t>dad en</a:t>
            </a:r>
            <a:r>
              <a:rPr lang="es-419" sz="2400" dirty="0"/>
              <a:t> la seguridad alimentaria, así como un incentivo m</a:t>
            </a:r>
            <a:r>
              <a:rPr lang="es-PY" sz="2400" dirty="0"/>
              <a:t>á</a:t>
            </a:r>
            <a:r>
              <a:rPr lang="es-419" sz="2400" dirty="0"/>
              <a:t>s para la migración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Pérdidas en el sector comercial y de servicios, pero de imposible cuantificación</a:t>
            </a:r>
            <a:r>
              <a:rPr lang="es-PY" sz="2400" dirty="0"/>
              <a:t>.</a:t>
            </a:r>
            <a:endParaRPr lang="es-419" sz="2400" dirty="0"/>
          </a:p>
          <a:p>
            <a:r>
              <a:rPr lang="es-419" sz="2400" dirty="0"/>
              <a:t>Inversiones en recuperación de caminos</a:t>
            </a:r>
            <a:r>
              <a:rPr lang="es-PY" sz="2400" dirty="0"/>
              <a:t>.</a:t>
            </a:r>
            <a:endParaRPr lang="es-419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E36E5D-5A71-4A65-87D4-0707A6526732}"/>
              </a:ext>
            </a:extLst>
          </p:cNvPr>
          <p:cNvSpPr txBox="1"/>
          <p:nvPr/>
        </p:nvSpPr>
        <p:spPr>
          <a:xfrm>
            <a:off x="1185051" y="4955688"/>
            <a:ext cx="100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PERDIDAS TOTALES: </a:t>
            </a:r>
            <a:r>
              <a:rPr lang="es-419" b="1" dirty="0"/>
              <a:t>28 MILLONES DE DOLARES </a:t>
            </a: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xmlns="" id="{EDC6878E-0C1F-4EA8-B3E8-17FB5E327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59865"/>
              </p:ext>
            </p:extLst>
          </p:nvPr>
        </p:nvGraphicFramePr>
        <p:xfrm>
          <a:off x="5883381" y="1499838"/>
          <a:ext cx="5471975" cy="3071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42009">
                  <a:extLst>
                    <a:ext uri="{9D8B030D-6E8A-4147-A177-3AD203B41FA5}">
                      <a16:colId xmlns:a16="http://schemas.microsoft.com/office/drawing/2014/main" xmlns="" val="199524533"/>
                    </a:ext>
                  </a:extLst>
                </a:gridCol>
                <a:gridCol w="1894649">
                  <a:extLst>
                    <a:ext uri="{9D8B030D-6E8A-4147-A177-3AD203B41FA5}">
                      <a16:colId xmlns:a16="http://schemas.microsoft.com/office/drawing/2014/main" xmlns="" val="3558345476"/>
                    </a:ext>
                  </a:extLst>
                </a:gridCol>
                <a:gridCol w="1535317">
                  <a:extLst>
                    <a:ext uri="{9D8B030D-6E8A-4147-A177-3AD203B41FA5}">
                      <a16:colId xmlns:a16="http://schemas.microsoft.com/office/drawing/2014/main" xmlns="" val="2934338063"/>
                    </a:ext>
                  </a:extLst>
                </a:gridCol>
              </a:tblGrid>
              <a:tr h="10277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Reducción de producción </a:t>
                      </a:r>
                      <a:r>
                        <a:rPr lang="es-PY" sz="1800" dirty="0">
                          <a:effectLst/>
                        </a:rPr>
                        <a:t>de SOJA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Valor de las perdidas en dólares</a:t>
                      </a:r>
                      <a:r>
                        <a:rPr lang="es-PY" sz="1800" dirty="0">
                          <a:effectLst/>
                        </a:rPr>
                        <a:t> 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35760589"/>
                  </a:ext>
                </a:extLst>
              </a:tr>
              <a:tr h="866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kern="1200" dirty="0">
                          <a:effectLst/>
                        </a:rPr>
                        <a:t>Sequía</a:t>
                      </a:r>
                      <a:r>
                        <a:rPr lang="es-PY" sz="1800" kern="1200" dirty="0">
                          <a:effectLst/>
                        </a:rPr>
                        <a:t>                  </a:t>
                      </a:r>
                      <a:r>
                        <a:rPr lang="uz-Cyrl-UZ" sz="1800" kern="1200" dirty="0">
                          <a:effectLst/>
                        </a:rPr>
                        <a:t>2008 - 2009</a:t>
                      </a:r>
                      <a:endParaRPr lang="es-419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kern="1200" dirty="0">
                          <a:effectLst/>
                        </a:rPr>
                        <a:t>9.105</a:t>
                      </a:r>
                      <a:endParaRPr lang="es-419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kern="1200" dirty="0">
                          <a:effectLst/>
                        </a:rPr>
                        <a:t>3.329.334   </a:t>
                      </a:r>
                      <a:endParaRPr lang="es-419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242812007"/>
                  </a:ext>
                </a:extLst>
              </a:tr>
              <a:tr h="866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800" dirty="0">
                          <a:effectLst/>
                        </a:rPr>
                        <a:t> Sequía</a:t>
                      </a:r>
                      <a:r>
                        <a:rPr lang="es-PY" sz="1800" dirty="0">
                          <a:effectLst/>
                        </a:rPr>
                        <a:t>                 </a:t>
                      </a:r>
                      <a:r>
                        <a:rPr lang="uz-Cyrl-UZ" sz="1800" dirty="0">
                          <a:effectLst/>
                        </a:rPr>
                        <a:t>2011 - 2012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kern="1200" dirty="0">
                          <a:effectLst/>
                        </a:rPr>
                        <a:t>16.204</a:t>
                      </a:r>
                      <a:endParaRPr lang="es-419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kern="1200">
                          <a:effectLst/>
                        </a:rPr>
                        <a:t>8.655.378</a:t>
                      </a:r>
                      <a:endParaRPr lang="es-419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39851026"/>
                  </a:ext>
                </a:extLst>
              </a:tr>
              <a:tr h="3110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spcAft>
                          <a:spcPts val="800"/>
                        </a:spcAft>
                      </a:pPr>
                      <a:r>
                        <a:rPr lang="uz-Cyrl-UZ" sz="1800" b="1" kern="1200" dirty="0">
                          <a:effectLst/>
                        </a:rPr>
                        <a:t> </a:t>
                      </a:r>
                      <a:endParaRPr lang="es-419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kern="1200" dirty="0">
                          <a:effectLst/>
                        </a:rPr>
                        <a:t>11.984.712</a:t>
                      </a:r>
                      <a:endParaRPr lang="es-419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910234570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0D8A4C70-7313-4A66-84B4-00E9012EE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714439"/>
              </p:ext>
            </p:extLst>
          </p:nvPr>
        </p:nvGraphicFramePr>
        <p:xfrm>
          <a:off x="796731" y="1476473"/>
          <a:ext cx="4779573" cy="31181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6385">
                  <a:extLst>
                    <a:ext uri="{9D8B030D-6E8A-4147-A177-3AD203B41FA5}">
                      <a16:colId xmlns:a16="http://schemas.microsoft.com/office/drawing/2014/main" xmlns="" val="301426144"/>
                    </a:ext>
                  </a:extLst>
                </a:gridCol>
                <a:gridCol w="1934364">
                  <a:extLst>
                    <a:ext uri="{9D8B030D-6E8A-4147-A177-3AD203B41FA5}">
                      <a16:colId xmlns:a16="http://schemas.microsoft.com/office/drawing/2014/main" xmlns="" val="1793577745"/>
                    </a:ext>
                  </a:extLst>
                </a:gridCol>
                <a:gridCol w="1538824">
                  <a:extLst>
                    <a:ext uri="{9D8B030D-6E8A-4147-A177-3AD203B41FA5}">
                      <a16:colId xmlns:a16="http://schemas.microsoft.com/office/drawing/2014/main" xmlns="" val="889212857"/>
                    </a:ext>
                  </a:extLst>
                </a:gridCol>
              </a:tblGrid>
              <a:tr h="1133871"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Eventos Climáticos Extremos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Reducción de producción </a:t>
                      </a:r>
                      <a:r>
                        <a:rPr lang="es-PY" sz="1800" dirty="0">
                          <a:effectLst/>
                        </a:rPr>
                        <a:t>de CAÑA DE AZÚCAR(ton)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Valor de las p</a:t>
                      </a:r>
                      <a:r>
                        <a:rPr lang="es-PY" sz="1800" dirty="0">
                          <a:effectLst/>
                        </a:rPr>
                        <a:t>é</a:t>
                      </a:r>
                      <a:r>
                        <a:rPr lang="uz-Cyrl-UZ" sz="1800" dirty="0">
                          <a:effectLst/>
                        </a:rPr>
                        <a:t>rdidas en dólares</a:t>
                      </a:r>
                      <a:r>
                        <a:rPr lang="es-PY" sz="18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487298163"/>
                  </a:ext>
                </a:extLst>
              </a:tr>
              <a:tr h="566935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2003 – 2004</a:t>
                      </a:r>
                      <a:r>
                        <a:rPr lang="es-PY" sz="1800" dirty="0">
                          <a:effectLst/>
                        </a:rPr>
                        <a:t> Helada</a:t>
                      </a:r>
                      <a:endParaRPr lang="es-419" sz="1800" dirty="0">
                        <a:effectLst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237.500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3.420.000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07197549"/>
                  </a:ext>
                </a:extLst>
              </a:tr>
              <a:tr h="566935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2008 – 2009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800" dirty="0">
                          <a:effectLst/>
                        </a:rPr>
                        <a:t>Sequía</a:t>
                      </a:r>
                      <a:r>
                        <a:rPr lang="uz-Cyrl-UZ" sz="1800" dirty="0">
                          <a:effectLst/>
                        </a:rPr>
                        <a:t> 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17.471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337.810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569358087"/>
                  </a:ext>
                </a:extLst>
              </a:tr>
              <a:tr h="566935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2011 – 2012</a:t>
                      </a:r>
                      <a:r>
                        <a:rPr lang="es-419" sz="1800" dirty="0">
                          <a:effectLst/>
                        </a:rPr>
                        <a:t> </a:t>
                      </a:r>
                      <a:r>
                        <a:rPr lang="es-PY" sz="1800" dirty="0">
                          <a:effectLst/>
                        </a:rPr>
                        <a:t>Sequía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444.009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12.174.448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88586264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 TOTAL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 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15.932.254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667051494"/>
                  </a:ext>
                </a:extLst>
              </a:tr>
            </a:tbl>
          </a:graphicData>
        </a:graphic>
      </p:graphicFrame>
      <p:cxnSp>
        <p:nvCxnSpPr>
          <p:cNvPr id="14" name="Conector recto 13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570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4848230" y="2905726"/>
            <a:ext cx="5118280" cy="1954381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CORDILLERA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bujo de Mapa de Paraguay para colorear | Dibujos para colorear imprimir 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673" y="3285698"/>
            <a:ext cx="2860176" cy="314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1062673" y="5453186"/>
            <a:ext cx="90152" cy="804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" name="Grupo 2"/>
          <p:cNvGrpSpPr/>
          <p:nvPr/>
        </p:nvGrpSpPr>
        <p:grpSpPr>
          <a:xfrm>
            <a:off x="3954190" y="249303"/>
            <a:ext cx="7853587" cy="662976"/>
            <a:chOff x="2099209" y="2281539"/>
            <a:chExt cx="7853587" cy="662976"/>
          </a:xfrm>
        </p:grpSpPr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15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751528" y="1017519"/>
            <a:ext cx="9768346" cy="1892826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endParaRPr lang="en-US" sz="4000" b="1" dirty="0" smtClean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8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555000" y="5659198"/>
            <a:ext cx="2393056" cy="10703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4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7" y="5493433"/>
            <a:ext cx="1536522" cy="12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25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1142689551"/>
              </p:ext>
            </p:extLst>
          </p:nvPr>
        </p:nvGraphicFramePr>
        <p:xfrm>
          <a:off x="2667000" y="279401"/>
          <a:ext cx="9410700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576160477"/>
              </p:ext>
            </p:extLst>
          </p:nvPr>
        </p:nvGraphicFramePr>
        <p:xfrm>
          <a:off x="2684780" y="3594100"/>
          <a:ext cx="9367520" cy="304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63500" y="2280283"/>
            <a:ext cx="2540000" cy="1783717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/>
              <a:t>Anomalía de</a:t>
            </a:r>
          </a:p>
          <a:p>
            <a:pPr algn="ctr"/>
            <a:r>
              <a:rPr lang="es-PY" sz="3600" b="1" dirty="0"/>
              <a:t>la </a:t>
            </a:r>
          </a:p>
          <a:p>
            <a:pPr algn="ctr"/>
            <a:r>
              <a:rPr lang="es-PY" sz="3600" b="1" dirty="0"/>
              <a:t>precipitación </a:t>
            </a:r>
          </a:p>
        </p:txBody>
      </p:sp>
    </p:spTree>
    <p:extLst>
      <p:ext uri="{BB962C8B-B14F-4D97-AF65-F5344CB8AC3E}">
        <p14:creationId xmlns:p14="http://schemas.microsoft.com/office/powerpoint/2010/main" val="3421982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543726600"/>
              </p:ext>
            </p:extLst>
          </p:nvPr>
        </p:nvGraphicFramePr>
        <p:xfrm>
          <a:off x="1155700" y="2070100"/>
          <a:ext cx="10223500" cy="413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104900" y="426083"/>
            <a:ext cx="10744200" cy="1085217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Heladas en el departamento de Cordillera</a:t>
            </a:r>
          </a:p>
        </p:txBody>
      </p:sp>
    </p:spTree>
    <p:extLst>
      <p:ext uri="{BB962C8B-B14F-4D97-AF65-F5344CB8AC3E}">
        <p14:creationId xmlns:p14="http://schemas.microsoft.com/office/powerpoint/2010/main" val="39995033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FF3002-9460-4420-96FB-EDCF298B7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731" y="4978660"/>
            <a:ext cx="10582469" cy="1630578"/>
          </a:xfrm>
        </p:spPr>
        <p:txBody>
          <a:bodyPr>
            <a:noAutofit/>
          </a:bodyPr>
          <a:lstStyle/>
          <a:p>
            <a:r>
              <a:rPr lang="es-419" sz="1800" dirty="0"/>
              <a:t>Pérdidas en la Agricultura Familiar, pero de imposible cuantificación, que se traducen en menor disponibilidad de alimentos y fragilización de la seguridad alimentaria, así como un incentivo mas para la migración</a:t>
            </a:r>
            <a:r>
              <a:rPr lang="es-PY" sz="1800" dirty="0"/>
              <a:t>.</a:t>
            </a:r>
            <a:endParaRPr lang="es-419" sz="1800" dirty="0"/>
          </a:p>
          <a:p>
            <a:r>
              <a:rPr lang="es-419" sz="1800" dirty="0"/>
              <a:t>Pérdidas en el sector comercial y de servicios, pero de imposible cuantificación</a:t>
            </a:r>
            <a:r>
              <a:rPr lang="es-PY" sz="1800" dirty="0"/>
              <a:t>.</a:t>
            </a:r>
            <a:endParaRPr lang="es-419" sz="1800" dirty="0"/>
          </a:p>
          <a:p>
            <a:r>
              <a:rPr lang="es-419" sz="1800" dirty="0"/>
              <a:t>Inversiones en recuperación de caminos</a:t>
            </a:r>
            <a:r>
              <a:rPr lang="es-PY" sz="1800" dirty="0"/>
              <a:t>.</a:t>
            </a:r>
            <a:endParaRPr lang="es-419" sz="1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8CE36E5D-5A71-4A65-87D4-0707A6526732}"/>
              </a:ext>
            </a:extLst>
          </p:cNvPr>
          <p:cNvSpPr txBox="1"/>
          <p:nvPr/>
        </p:nvSpPr>
        <p:spPr>
          <a:xfrm>
            <a:off x="1054683" y="4492519"/>
            <a:ext cx="100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PERDIDAS TOTALES: </a:t>
            </a:r>
            <a:r>
              <a:rPr lang="es-419" b="1" dirty="0"/>
              <a:t>2 MILLONES DE DOLARES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9F781302-CC27-4259-BB93-A982B3A597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893758"/>
              </p:ext>
            </p:extLst>
          </p:nvPr>
        </p:nvGraphicFramePr>
        <p:xfrm>
          <a:off x="1054683" y="2146576"/>
          <a:ext cx="4691350" cy="1849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2155">
                  <a:extLst>
                    <a:ext uri="{9D8B030D-6E8A-4147-A177-3AD203B41FA5}">
                      <a16:colId xmlns:a16="http://schemas.microsoft.com/office/drawing/2014/main" xmlns="" val="2757889713"/>
                    </a:ext>
                  </a:extLst>
                </a:gridCol>
                <a:gridCol w="1869296">
                  <a:extLst>
                    <a:ext uri="{9D8B030D-6E8A-4147-A177-3AD203B41FA5}">
                      <a16:colId xmlns:a16="http://schemas.microsoft.com/office/drawing/2014/main" xmlns="" val="318735911"/>
                    </a:ext>
                  </a:extLst>
                </a:gridCol>
                <a:gridCol w="1629899">
                  <a:extLst>
                    <a:ext uri="{9D8B030D-6E8A-4147-A177-3AD203B41FA5}">
                      <a16:colId xmlns:a16="http://schemas.microsoft.com/office/drawing/2014/main" xmlns="" val="2657685252"/>
                    </a:ext>
                  </a:extLst>
                </a:gridCol>
              </a:tblGrid>
              <a:tr h="92202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Evento Climático Extremo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Reducción de producción </a:t>
                      </a:r>
                      <a:r>
                        <a:rPr lang="es-PY" sz="1800" dirty="0">
                          <a:effectLst/>
                        </a:rPr>
                        <a:t>de MANDIOCA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Valor de las p</a:t>
                      </a:r>
                      <a:r>
                        <a:rPr lang="es-ES" sz="1800" dirty="0">
                          <a:effectLst/>
                        </a:rPr>
                        <a:t>é</a:t>
                      </a:r>
                      <a:r>
                        <a:rPr lang="uz-Cyrl-UZ" sz="1800" dirty="0">
                          <a:effectLst/>
                        </a:rPr>
                        <a:t>rdidas en dólares</a:t>
                      </a:r>
                      <a:endParaRPr lang="es-419" sz="1800" dirty="0"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PY" sz="1800" dirty="0">
                          <a:effectLst/>
                        </a:rPr>
                        <a:t>(US$)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442846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Sequía</a:t>
                      </a:r>
                      <a:endParaRPr lang="es-419" sz="1800"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2006 - 2007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110.000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3.300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43038177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xmlns="" id="{9EA79019-7410-441F-A0EB-3526E1FD5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381502"/>
              </p:ext>
            </p:extLst>
          </p:nvPr>
        </p:nvGraphicFramePr>
        <p:xfrm>
          <a:off x="6087965" y="1967105"/>
          <a:ext cx="5146995" cy="199340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1280">
                  <a:extLst>
                    <a:ext uri="{9D8B030D-6E8A-4147-A177-3AD203B41FA5}">
                      <a16:colId xmlns:a16="http://schemas.microsoft.com/office/drawing/2014/main" xmlns="" val="4292945951"/>
                    </a:ext>
                  </a:extLst>
                </a:gridCol>
                <a:gridCol w="1617738">
                  <a:extLst>
                    <a:ext uri="{9D8B030D-6E8A-4147-A177-3AD203B41FA5}">
                      <a16:colId xmlns:a16="http://schemas.microsoft.com/office/drawing/2014/main" xmlns="" val="1661437663"/>
                    </a:ext>
                  </a:extLst>
                </a:gridCol>
                <a:gridCol w="1607977">
                  <a:extLst>
                    <a:ext uri="{9D8B030D-6E8A-4147-A177-3AD203B41FA5}">
                      <a16:colId xmlns:a16="http://schemas.microsoft.com/office/drawing/2014/main" xmlns="" val="3818049310"/>
                    </a:ext>
                  </a:extLst>
                </a:gridCol>
              </a:tblGrid>
              <a:tr h="1367571"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Evento Climático Extremo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Reducción de producción </a:t>
                      </a:r>
                      <a:r>
                        <a:rPr lang="es-PY" sz="1800" dirty="0">
                          <a:effectLst/>
                        </a:rPr>
                        <a:t>de CAÑA DE AZÚCAR (ton)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uz-Cyrl-UZ" sz="1800">
                          <a:effectLst/>
                        </a:rPr>
                        <a:t>Valor de las p</a:t>
                      </a:r>
                      <a:r>
                        <a:rPr lang="es-ES" sz="1800">
                          <a:effectLst/>
                        </a:rPr>
                        <a:t>é</a:t>
                      </a:r>
                      <a:r>
                        <a:rPr lang="uz-Cyrl-UZ" sz="1800">
                          <a:effectLst/>
                        </a:rPr>
                        <a:t>rdidas en dólares</a:t>
                      </a:r>
                      <a:endParaRPr lang="es-419" sz="1800">
                        <a:effectLst/>
                      </a:endParaRP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es-PY" sz="1800">
                          <a:effectLst/>
                        </a:rPr>
                        <a:t>(US$)</a:t>
                      </a:r>
                      <a:endParaRPr lang="es-419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05251446"/>
                  </a:ext>
                </a:extLst>
              </a:tr>
              <a:tr h="625838">
                <a:tc>
                  <a:txBody>
                    <a:bodyPr/>
                    <a:lstStyle/>
                    <a:p>
                      <a:pPr algn="l">
                        <a:spcAft>
                          <a:spcPts val="800"/>
                        </a:spcAft>
                      </a:pPr>
                      <a:r>
                        <a:rPr lang="uz-Cyrl-UZ" sz="1800" dirty="0">
                          <a:effectLst/>
                        </a:rPr>
                        <a:t>Sequía 2011 - 2012</a:t>
                      </a:r>
                      <a:endParaRPr lang="es-419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78.521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800"/>
                        </a:spcAft>
                      </a:pPr>
                      <a:r>
                        <a:rPr lang="uz-Cyrl-UZ" sz="1800" b="1" dirty="0">
                          <a:effectLst/>
                        </a:rPr>
                        <a:t>2.093.000   </a:t>
                      </a:r>
                      <a:endParaRPr lang="es-419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784018489"/>
                  </a:ext>
                </a:extLst>
              </a:tr>
            </a:tbl>
          </a:graphicData>
        </a:graphic>
      </p:graphicFrame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658" y="172160"/>
            <a:ext cx="10267542" cy="1440740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/>
              <a:t>Impactos </a:t>
            </a:r>
            <a:r>
              <a:rPr lang="es-PY" b="1" dirty="0" smtClean="0"/>
              <a:t>Económicos </a:t>
            </a:r>
            <a:r>
              <a:rPr lang="es-PY" b="1" dirty="0"/>
              <a:t>del Cambio Climático en </a:t>
            </a:r>
            <a:br>
              <a:rPr lang="es-PY" b="1" dirty="0"/>
            </a:br>
            <a:r>
              <a:rPr lang="es-PY" b="1" dirty="0" smtClean="0"/>
              <a:t>Cordillera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2154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29DCE-748C-4E27-8411-6547826B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b="1" dirty="0"/>
              <a:t>Resumen de pérdidas, en millones de dólares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xmlns="" id="{5E5371B4-DBA4-44AA-9AD1-1EC9F4ACB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27796"/>
              </p:ext>
            </p:extLst>
          </p:nvPr>
        </p:nvGraphicFramePr>
        <p:xfrm>
          <a:off x="838200" y="1833410"/>
          <a:ext cx="10515596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099">
                  <a:extLst>
                    <a:ext uri="{9D8B030D-6E8A-4147-A177-3AD203B41FA5}">
                      <a16:colId xmlns:a16="http://schemas.microsoft.com/office/drawing/2014/main" xmlns="" val="768939283"/>
                    </a:ext>
                  </a:extLst>
                </a:gridCol>
                <a:gridCol w="1702357">
                  <a:extLst>
                    <a:ext uri="{9D8B030D-6E8A-4147-A177-3AD203B41FA5}">
                      <a16:colId xmlns:a16="http://schemas.microsoft.com/office/drawing/2014/main" xmlns="" val="1218308870"/>
                    </a:ext>
                  </a:extLst>
                </a:gridCol>
                <a:gridCol w="1352342">
                  <a:extLst>
                    <a:ext uri="{9D8B030D-6E8A-4147-A177-3AD203B41FA5}">
                      <a16:colId xmlns:a16="http://schemas.microsoft.com/office/drawing/2014/main" xmlns="" val="2954707592"/>
                    </a:ext>
                  </a:extLst>
                </a:gridCol>
                <a:gridCol w="1652114">
                  <a:extLst>
                    <a:ext uri="{9D8B030D-6E8A-4147-A177-3AD203B41FA5}">
                      <a16:colId xmlns:a16="http://schemas.microsoft.com/office/drawing/2014/main" xmlns="" val="1498325580"/>
                    </a:ext>
                  </a:extLst>
                </a:gridCol>
                <a:gridCol w="1312150">
                  <a:extLst>
                    <a:ext uri="{9D8B030D-6E8A-4147-A177-3AD203B41FA5}">
                      <a16:colId xmlns:a16="http://schemas.microsoft.com/office/drawing/2014/main" xmlns="" val="4000421719"/>
                    </a:ext>
                  </a:extLst>
                </a:gridCol>
                <a:gridCol w="1692306">
                  <a:extLst>
                    <a:ext uri="{9D8B030D-6E8A-4147-A177-3AD203B41FA5}">
                      <a16:colId xmlns:a16="http://schemas.microsoft.com/office/drawing/2014/main" xmlns="" val="3236082714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xmlns="" val="7468494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2800" dirty="0"/>
                        <a:t>Alto Paraná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800" dirty="0"/>
                        <a:t>Caaguazú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800" dirty="0"/>
                        <a:t>San Pedro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800" dirty="0"/>
                        <a:t>Paraguarí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800" dirty="0"/>
                        <a:t>Guairá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2800" dirty="0"/>
                        <a:t>Cordillera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b="1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82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419" sz="2800" b="1" dirty="0"/>
                        <a:t>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800" b="1" dirty="0"/>
                        <a:t>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800" b="1" dirty="0"/>
                        <a:t>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8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800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419" sz="2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419" sz="3600" b="1" dirty="0"/>
                        <a:t>1.930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449904"/>
                  </a:ext>
                </a:extLst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4520082" y="3721346"/>
            <a:ext cx="2960218" cy="3136654"/>
            <a:chOff x="9267825" y="3285699"/>
            <a:chExt cx="2860176" cy="3148817"/>
          </a:xfrm>
        </p:grpSpPr>
        <p:pic>
          <p:nvPicPr>
            <p:cNvPr id="10" name="Picture 2" descr="Dibujo de Mapa de Paraguay para colorear | Dibujos para colorear imprimir  gra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7825" y="3285699"/>
              <a:ext cx="2860176" cy="3148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Elipse 10"/>
            <p:cNvSpPr/>
            <p:nvPr/>
          </p:nvSpPr>
          <p:spPr>
            <a:xfrm>
              <a:off x="11127348" y="5444542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2" name="Elipse 11"/>
            <p:cNvSpPr/>
            <p:nvPr/>
          </p:nvSpPr>
          <p:spPr>
            <a:xfrm>
              <a:off x="11807777" y="5571184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4" name="Elipse 13"/>
            <p:cNvSpPr/>
            <p:nvPr/>
          </p:nvSpPr>
          <p:spPr>
            <a:xfrm>
              <a:off x="11228232" y="5107549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6" name="Elipse 15"/>
            <p:cNvSpPr/>
            <p:nvPr/>
          </p:nvSpPr>
          <p:spPr>
            <a:xfrm>
              <a:off x="11097294" y="5736468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8" name="Elipse 17"/>
            <p:cNvSpPr/>
            <p:nvPr/>
          </p:nvSpPr>
          <p:spPr>
            <a:xfrm>
              <a:off x="11303358" y="5672077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9" name="Elipse 18"/>
            <p:cNvSpPr/>
            <p:nvPr/>
          </p:nvSpPr>
          <p:spPr>
            <a:xfrm>
              <a:off x="11483664" y="5466013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</p:grpSp>
      <p:cxnSp>
        <p:nvCxnSpPr>
          <p:cNvPr id="20" name="Conector recto 19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447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El cambio climático se está acelerando en el Paraguay</a:t>
            </a:r>
          </a:p>
          <a:p>
            <a:r>
              <a:rPr lang="es-PY" dirty="0"/>
              <a:t>Aumenta la temperatura y la precipitación</a:t>
            </a:r>
          </a:p>
          <a:p>
            <a:r>
              <a:rPr lang="es-PY" dirty="0"/>
              <a:t>Los eventos extremos se están exacerbando (inundaciones, olas de calor, sequías e incendios forestales y de pastizales)</a:t>
            </a:r>
          </a:p>
          <a:p>
            <a:r>
              <a:rPr lang="es-PY" dirty="0"/>
              <a:t>El cambio climático se agravaría durante este siglo XXI</a:t>
            </a:r>
          </a:p>
          <a:p>
            <a:endParaRPr lang="es-PY" dirty="0"/>
          </a:p>
          <a:p>
            <a:endParaRPr lang="es-PY" dirty="0"/>
          </a:p>
          <a:p>
            <a:endParaRPr lang="es-PY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1" y="504825"/>
            <a:ext cx="10642600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287570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Y" dirty="0"/>
              <a:t>Mejorar las bases de datos climáticos </a:t>
            </a:r>
          </a:p>
          <a:p>
            <a:r>
              <a:rPr lang="es-PY" dirty="0"/>
              <a:t>Mejorar las bases de datos socioeconómicos</a:t>
            </a:r>
          </a:p>
          <a:p>
            <a:r>
              <a:rPr lang="es-PY" dirty="0"/>
              <a:t>Se necesita más conocimiento sobre el cambio climático</a:t>
            </a:r>
          </a:p>
          <a:p>
            <a:r>
              <a:rPr lang="es-PY" dirty="0"/>
              <a:t>Se necesitan concienciar y preparar a la población y a las autoridades</a:t>
            </a:r>
          </a:p>
          <a:p>
            <a:r>
              <a:rPr lang="es-PY" dirty="0"/>
              <a:t>Se necesitan acciones para mitigar y adaptarse al cambio climático</a:t>
            </a:r>
          </a:p>
          <a:p>
            <a:endParaRPr lang="es-PY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201" y="504825"/>
            <a:ext cx="10515599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146948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" y="365125"/>
            <a:ext cx="11737975" cy="1325563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es-PY" sz="3600" b="1" dirty="0">
                <a:solidFill>
                  <a:schemeClr val="bg1"/>
                </a:solidFill>
              </a:rPr>
              <a:t>Olas de calor y las sequías aumentan en el Paraguay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9048158"/>
              </p:ext>
            </p:extLst>
          </p:nvPr>
        </p:nvGraphicFramePr>
        <p:xfrm>
          <a:off x="279399" y="1967575"/>
          <a:ext cx="562356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05653" y="6394390"/>
            <a:ext cx="5637947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PY" sz="2000" dirty="0">
                <a:solidFill>
                  <a:schemeClr val="bg1"/>
                </a:solidFill>
              </a:rPr>
              <a:t>Cantidad de olas de calor por décadas, 1980-2019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01667796"/>
              </p:ext>
            </p:extLst>
          </p:nvPr>
        </p:nvGraphicFramePr>
        <p:xfrm>
          <a:off x="6032500" y="1828801"/>
          <a:ext cx="6057900" cy="4319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286500" y="6148169"/>
            <a:ext cx="5689600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Y" dirty="0">
                <a:solidFill>
                  <a:schemeClr val="bg1"/>
                </a:solidFill>
              </a:rPr>
              <a:t>Años con sequía moderada (color amarillo) y severa (color rojo) en Paraguay (1960-2019)</a:t>
            </a:r>
          </a:p>
        </p:txBody>
      </p:sp>
    </p:spTree>
    <p:extLst>
      <p:ext uri="{BB962C8B-B14F-4D97-AF65-F5344CB8AC3E}">
        <p14:creationId xmlns:p14="http://schemas.microsoft.com/office/powerpoint/2010/main" val="35679978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o 4"/>
          <p:cNvGrpSpPr/>
          <p:nvPr/>
        </p:nvGrpSpPr>
        <p:grpSpPr>
          <a:xfrm>
            <a:off x="4875414" y="2760713"/>
            <a:ext cx="3288801" cy="3266292"/>
            <a:chOff x="9267825" y="3285699"/>
            <a:chExt cx="2860176" cy="3148817"/>
          </a:xfrm>
        </p:grpSpPr>
        <p:pic>
          <p:nvPicPr>
            <p:cNvPr id="2" name="Picture 2" descr="Dibujo de Mapa de Paraguay para colorear | Dibujos para colorear imprimir  grati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7825" y="3285699"/>
              <a:ext cx="2860176" cy="31488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Elipse 3"/>
            <p:cNvSpPr/>
            <p:nvPr/>
          </p:nvSpPr>
          <p:spPr>
            <a:xfrm>
              <a:off x="11127348" y="5444542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3" name="Elipse 12"/>
            <p:cNvSpPr/>
            <p:nvPr/>
          </p:nvSpPr>
          <p:spPr>
            <a:xfrm>
              <a:off x="11807777" y="5571184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7" name="Elipse 16"/>
            <p:cNvSpPr/>
            <p:nvPr/>
          </p:nvSpPr>
          <p:spPr>
            <a:xfrm>
              <a:off x="11228232" y="5107549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8" name="Elipse 17"/>
            <p:cNvSpPr/>
            <p:nvPr/>
          </p:nvSpPr>
          <p:spPr>
            <a:xfrm>
              <a:off x="11097294" y="5736468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19" name="Elipse 18"/>
            <p:cNvSpPr/>
            <p:nvPr/>
          </p:nvSpPr>
          <p:spPr>
            <a:xfrm>
              <a:off x="11303358" y="5672077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sp>
          <p:nvSpPr>
            <p:cNvPr id="20" name="Elipse 19"/>
            <p:cNvSpPr/>
            <p:nvPr/>
          </p:nvSpPr>
          <p:spPr>
            <a:xfrm>
              <a:off x="11483664" y="5466013"/>
              <a:ext cx="90152" cy="804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044342" y="202200"/>
            <a:ext cx="7853587" cy="662976"/>
            <a:chOff x="2099209" y="2281539"/>
            <a:chExt cx="7853587" cy="662976"/>
          </a:xfrm>
        </p:grpSpPr>
        <p:pic>
          <p:nvPicPr>
            <p:cNvPr id="23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24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856320" y="5571184"/>
            <a:ext cx="2038171" cy="911642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8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210" y="5717285"/>
            <a:ext cx="1297182" cy="102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015703" y="1704060"/>
            <a:ext cx="5519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600" dirty="0"/>
              <a:t>Gracias por su participación!</a:t>
            </a:r>
          </a:p>
        </p:txBody>
      </p:sp>
    </p:spTree>
    <p:extLst>
      <p:ext uri="{BB962C8B-B14F-4D97-AF65-F5344CB8AC3E}">
        <p14:creationId xmlns:p14="http://schemas.microsoft.com/office/powerpoint/2010/main" val="144564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xmlns="" id="{0CC6294A-075E-CF45-96A6-B097F3CBD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704" y="1697039"/>
            <a:ext cx="32251" cy="4526280"/>
          </a:xfrm>
          <a:custGeom>
            <a:avLst/>
            <a:gdLst>
              <a:gd name="T0" fmla="*/ 67 w 68"/>
              <a:gd name="T1" fmla="*/ 10101 h 10102"/>
              <a:gd name="T2" fmla="*/ 0 w 68"/>
              <a:gd name="T3" fmla="*/ 10101 h 10102"/>
              <a:gd name="T4" fmla="*/ 0 w 68"/>
              <a:gd name="T5" fmla="*/ 0 h 10102"/>
              <a:gd name="T6" fmla="*/ 67 w 68"/>
              <a:gd name="T7" fmla="*/ 0 h 10102"/>
              <a:gd name="T8" fmla="*/ 67 w 68"/>
              <a:gd name="T9" fmla="*/ 10101 h 10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0102">
                <a:moveTo>
                  <a:pt x="67" y="10101"/>
                </a:moveTo>
                <a:lnTo>
                  <a:pt x="0" y="10101"/>
                </a:lnTo>
                <a:lnTo>
                  <a:pt x="0" y="0"/>
                </a:lnTo>
                <a:lnTo>
                  <a:pt x="67" y="0"/>
                </a:lnTo>
                <a:lnTo>
                  <a:pt x="67" y="10101"/>
                </a:lnTo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C77A149F-370F-9140-821F-F310E693D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946" y="1697039"/>
            <a:ext cx="32251" cy="4526280"/>
          </a:xfrm>
          <a:custGeom>
            <a:avLst/>
            <a:gdLst>
              <a:gd name="T0" fmla="*/ 67 w 68"/>
              <a:gd name="T1" fmla="*/ 10101 h 10102"/>
              <a:gd name="T2" fmla="*/ 0 w 68"/>
              <a:gd name="T3" fmla="*/ 10101 h 10102"/>
              <a:gd name="T4" fmla="*/ 0 w 68"/>
              <a:gd name="T5" fmla="*/ 0 h 10102"/>
              <a:gd name="T6" fmla="*/ 67 w 68"/>
              <a:gd name="T7" fmla="*/ 0 h 10102"/>
              <a:gd name="T8" fmla="*/ 67 w 68"/>
              <a:gd name="T9" fmla="*/ 10101 h 10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10102">
                <a:moveTo>
                  <a:pt x="67" y="10101"/>
                </a:moveTo>
                <a:lnTo>
                  <a:pt x="0" y="10101"/>
                </a:lnTo>
                <a:lnTo>
                  <a:pt x="0" y="0"/>
                </a:lnTo>
                <a:lnTo>
                  <a:pt x="67" y="0"/>
                </a:lnTo>
                <a:lnTo>
                  <a:pt x="67" y="10101"/>
                </a:lnTo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="" id="{76319C96-C7E5-A142-AC27-D40DF9F99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757" y="1826298"/>
            <a:ext cx="1030750" cy="1029791"/>
          </a:xfrm>
          <a:custGeom>
            <a:avLst/>
            <a:gdLst>
              <a:gd name="T0" fmla="*/ 189 w 1611"/>
              <a:gd name="T1" fmla="*/ 0 h 1422"/>
              <a:gd name="T2" fmla="*/ 189 w 1611"/>
              <a:gd name="T3" fmla="*/ 522 h 1422"/>
              <a:gd name="T4" fmla="*/ 0 w 1611"/>
              <a:gd name="T5" fmla="*/ 711 h 1422"/>
              <a:gd name="T6" fmla="*/ 189 w 1611"/>
              <a:gd name="T7" fmla="*/ 899 h 1422"/>
              <a:gd name="T8" fmla="*/ 189 w 1611"/>
              <a:gd name="T9" fmla="*/ 1421 h 1422"/>
              <a:gd name="T10" fmla="*/ 1610 w 1611"/>
              <a:gd name="T11" fmla="*/ 1421 h 1422"/>
              <a:gd name="T12" fmla="*/ 1610 w 1611"/>
              <a:gd name="T13" fmla="*/ 0 h 1422"/>
              <a:gd name="T14" fmla="*/ 189 w 1611"/>
              <a:gd name="T15" fmla="*/ 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1" h="1422">
                <a:moveTo>
                  <a:pt x="189" y="0"/>
                </a:moveTo>
                <a:lnTo>
                  <a:pt x="189" y="522"/>
                </a:lnTo>
                <a:lnTo>
                  <a:pt x="0" y="711"/>
                </a:lnTo>
                <a:lnTo>
                  <a:pt x="189" y="899"/>
                </a:lnTo>
                <a:lnTo>
                  <a:pt x="189" y="1421"/>
                </a:lnTo>
                <a:lnTo>
                  <a:pt x="1610" y="1421"/>
                </a:lnTo>
                <a:lnTo>
                  <a:pt x="1610" y="0"/>
                </a:lnTo>
                <a:lnTo>
                  <a:pt x="189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800" dirty="0"/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xmlns="" id="{9573CA4A-3C5E-4048-B5FC-FFAE1123B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4241" y="1826298"/>
            <a:ext cx="3886517" cy="1029791"/>
          </a:xfrm>
          <a:custGeom>
            <a:avLst/>
            <a:gdLst>
              <a:gd name="T0" fmla="*/ 6370 w 6371"/>
              <a:gd name="T1" fmla="*/ 1421 h 1422"/>
              <a:gd name="T2" fmla="*/ 0 w 6371"/>
              <a:gd name="T3" fmla="*/ 1421 h 1422"/>
              <a:gd name="T4" fmla="*/ 0 w 6371"/>
              <a:gd name="T5" fmla="*/ 0 h 1422"/>
              <a:gd name="T6" fmla="*/ 6370 w 6371"/>
              <a:gd name="T7" fmla="*/ 0 h 1422"/>
              <a:gd name="T8" fmla="*/ 6370 w 6371"/>
              <a:gd name="T9" fmla="*/ 1421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1" h="1422">
                <a:moveTo>
                  <a:pt x="6370" y="1421"/>
                </a:moveTo>
                <a:lnTo>
                  <a:pt x="0" y="1421"/>
                </a:lnTo>
                <a:lnTo>
                  <a:pt x="0" y="0"/>
                </a:lnTo>
                <a:lnTo>
                  <a:pt x="6370" y="0"/>
                </a:lnTo>
                <a:lnTo>
                  <a:pt x="6370" y="1421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xmlns="" id="{217E6A15-B463-644B-BE83-D50D7223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6842" y="2183758"/>
            <a:ext cx="308386" cy="312640"/>
          </a:xfrm>
          <a:custGeom>
            <a:avLst/>
            <a:gdLst>
              <a:gd name="T0" fmla="*/ 200 w 401"/>
              <a:gd name="T1" fmla="*/ 0 h 400"/>
              <a:gd name="T2" fmla="*/ 200 w 401"/>
              <a:gd name="T3" fmla="*/ 0 h 400"/>
              <a:gd name="T4" fmla="*/ 0 w 401"/>
              <a:gd name="T5" fmla="*/ 200 h 400"/>
              <a:gd name="T6" fmla="*/ 0 w 401"/>
              <a:gd name="T7" fmla="*/ 200 h 400"/>
              <a:gd name="T8" fmla="*/ 200 w 401"/>
              <a:gd name="T9" fmla="*/ 399 h 400"/>
              <a:gd name="T10" fmla="*/ 200 w 401"/>
              <a:gd name="T11" fmla="*/ 399 h 400"/>
              <a:gd name="T12" fmla="*/ 400 w 401"/>
              <a:gd name="T13" fmla="*/ 200 h 400"/>
              <a:gd name="T14" fmla="*/ 400 w 401"/>
              <a:gd name="T15" fmla="*/ 200 h 400"/>
              <a:gd name="T16" fmla="*/ 200 w 401"/>
              <a:gd name="T17" fmla="*/ 0 h 400"/>
              <a:gd name="T18" fmla="*/ 200 w 401"/>
              <a:gd name="T19" fmla="*/ 66 h 400"/>
              <a:gd name="T20" fmla="*/ 200 w 401"/>
              <a:gd name="T21" fmla="*/ 66 h 400"/>
              <a:gd name="T22" fmla="*/ 334 w 401"/>
              <a:gd name="T23" fmla="*/ 200 h 400"/>
              <a:gd name="T24" fmla="*/ 334 w 401"/>
              <a:gd name="T25" fmla="*/ 200 h 400"/>
              <a:gd name="T26" fmla="*/ 200 w 401"/>
              <a:gd name="T27" fmla="*/ 333 h 400"/>
              <a:gd name="T28" fmla="*/ 200 w 401"/>
              <a:gd name="T29" fmla="*/ 333 h 400"/>
              <a:gd name="T30" fmla="*/ 67 w 401"/>
              <a:gd name="T31" fmla="*/ 200 h 400"/>
              <a:gd name="T32" fmla="*/ 67 w 401"/>
              <a:gd name="T33" fmla="*/ 200 h 400"/>
              <a:gd name="T34" fmla="*/ 200 w 401"/>
              <a:gd name="T35" fmla="*/ 6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" h="400">
                <a:moveTo>
                  <a:pt x="200" y="0"/>
                </a:moveTo>
                <a:lnTo>
                  <a:pt x="200" y="0"/>
                </a:lnTo>
                <a:cubicBezTo>
                  <a:pt x="90" y="0"/>
                  <a:pt x="0" y="89"/>
                  <a:pt x="0" y="200"/>
                </a:cubicBezTo>
                <a:lnTo>
                  <a:pt x="0" y="200"/>
                </a:lnTo>
                <a:cubicBezTo>
                  <a:pt x="0" y="310"/>
                  <a:pt x="90" y="399"/>
                  <a:pt x="200" y="399"/>
                </a:cubicBezTo>
                <a:lnTo>
                  <a:pt x="200" y="399"/>
                </a:lnTo>
                <a:cubicBezTo>
                  <a:pt x="311" y="399"/>
                  <a:pt x="400" y="310"/>
                  <a:pt x="400" y="200"/>
                </a:cubicBezTo>
                <a:lnTo>
                  <a:pt x="400" y="200"/>
                </a:lnTo>
                <a:cubicBezTo>
                  <a:pt x="400" y="89"/>
                  <a:pt x="311" y="0"/>
                  <a:pt x="200" y="0"/>
                </a:cubicBezTo>
                <a:close/>
                <a:moveTo>
                  <a:pt x="200" y="66"/>
                </a:moveTo>
                <a:lnTo>
                  <a:pt x="200" y="66"/>
                </a:lnTo>
                <a:cubicBezTo>
                  <a:pt x="274" y="66"/>
                  <a:pt x="334" y="126"/>
                  <a:pt x="334" y="200"/>
                </a:cubicBezTo>
                <a:lnTo>
                  <a:pt x="334" y="200"/>
                </a:lnTo>
                <a:cubicBezTo>
                  <a:pt x="334" y="273"/>
                  <a:pt x="274" y="333"/>
                  <a:pt x="200" y="333"/>
                </a:cubicBezTo>
                <a:lnTo>
                  <a:pt x="200" y="333"/>
                </a:lnTo>
                <a:cubicBezTo>
                  <a:pt x="127" y="333"/>
                  <a:pt x="67" y="273"/>
                  <a:pt x="67" y="200"/>
                </a:cubicBezTo>
                <a:lnTo>
                  <a:pt x="67" y="200"/>
                </a:lnTo>
                <a:cubicBezTo>
                  <a:pt x="67" y="126"/>
                  <a:pt x="127" y="66"/>
                  <a:pt x="200" y="6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none" anchor="ctr"/>
          <a:lstStyle/>
          <a:p>
            <a:endParaRPr lang="en-US" sz="3266" dirty="0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xmlns="" id="{9B794F54-8BBF-3C4B-BF83-127C38B72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757" y="3447434"/>
            <a:ext cx="1030750" cy="1029791"/>
          </a:xfrm>
          <a:custGeom>
            <a:avLst/>
            <a:gdLst>
              <a:gd name="T0" fmla="*/ 189 w 1611"/>
              <a:gd name="T1" fmla="*/ 0 h 1421"/>
              <a:gd name="T2" fmla="*/ 189 w 1611"/>
              <a:gd name="T3" fmla="*/ 522 h 1421"/>
              <a:gd name="T4" fmla="*/ 0 w 1611"/>
              <a:gd name="T5" fmla="*/ 710 h 1421"/>
              <a:gd name="T6" fmla="*/ 189 w 1611"/>
              <a:gd name="T7" fmla="*/ 899 h 1421"/>
              <a:gd name="T8" fmla="*/ 189 w 1611"/>
              <a:gd name="T9" fmla="*/ 1420 h 1421"/>
              <a:gd name="T10" fmla="*/ 1610 w 1611"/>
              <a:gd name="T11" fmla="*/ 1420 h 1421"/>
              <a:gd name="T12" fmla="*/ 1610 w 1611"/>
              <a:gd name="T13" fmla="*/ 0 h 1421"/>
              <a:gd name="T14" fmla="*/ 189 w 1611"/>
              <a:gd name="T15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1" h="1421">
                <a:moveTo>
                  <a:pt x="189" y="0"/>
                </a:moveTo>
                <a:lnTo>
                  <a:pt x="189" y="522"/>
                </a:lnTo>
                <a:lnTo>
                  <a:pt x="0" y="710"/>
                </a:lnTo>
                <a:lnTo>
                  <a:pt x="189" y="899"/>
                </a:lnTo>
                <a:lnTo>
                  <a:pt x="189" y="1420"/>
                </a:lnTo>
                <a:lnTo>
                  <a:pt x="1610" y="1420"/>
                </a:lnTo>
                <a:lnTo>
                  <a:pt x="1610" y="0"/>
                </a:lnTo>
                <a:lnTo>
                  <a:pt x="189" y="0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xmlns="" id="{9D518109-4468-9B4A-9A77-98D9CA76F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992" y="3447434"/>
            <a:ext cx="3875766" cy="1029791"/>
          </a:xfrm>
          <a:custGeom>
            <a:avLst/>
            <a:gdLst>
              <a:gd name="T0" fmla="*/ 6370 w 6371"/>
              <a:gd name="T1" fmla="*/ 1420 h 1421"/>
              <a:gd name="T2" fmla="*/ 0 w 6371"/>
              <a:gd name="T3" fmla="*/ 1420 h 1421"/>
              <a:gd name="T4" fmla="*/ 0 w 6371"/>
              <a:gd name="T5" fmla="*/ 0 h 1421"/>
              <a:gd name="T6" fmla="*/ 6370 w 6371"/>
              <a:gd name="T7" fmla="*/ 0 h 1421"/>
              <a:gd name="T8" fmla="*/ 6370 w 6371"/>
              <a:gd name="T9" fmla="*/ 142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1" h="1421">
                <a:moveTo>
                  <a:pt x="6370" y="1420"/>
                </a:moveTo>
                <a:lnTo>
                  <a:pt x="0" y="1420"/>
                </a:lnTo>
                <a:lnTo>
                  <a:pt x="0" y="0"/>
                </a:lnTo>
                <a:lnTo>
                  <a:pt x="6370" y="0"/>
                </a:lnTo>
                <a:lnTo>
                  <a:pt x="6370" y="142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xmlns="" id="{A567DAF0-93A0-0848-9710-093615DC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757" y="5064270"/>
            <a:ext cx="1030750" cy="1029791"/>
          </a:xfrm>
          <a:custGeom>
            <a:avLst/>
            <a:gdLst>
              <a:gd name="T0" fmla="*/ 189 w 1611"/>
              <a:gd name="T1" fmla="*/ 0 h 1422"/>
              <a:gd name="T2" fmla="*/ 189 w 1611"/>
              <a:gd name="T3" fmla="*/ 522 h 1422"/>
              <a:gd name="T4" fmla="*/ 0 w 1611"/>
              <a:gd name="T5" fmla="*/ 710 h 1422"/>
              <a:gd name="T6" fmla="*/ 189 w 1611"/>
              <a:gd name="T7" fmla="*/ 899 h 1422"/>
              <a:gd name="T8" fmla="*/ 189 w 1611"/>
              <a:gd name="T9" fmla="*/ 1421 h 1422"/>
              <a:gd name="T10" fmla="*/ 1610 w 1611"/>
              <a:gd name="T11" fmla="*/ 1421 h 1422"/>
              <a:gd name="T12" fmla="*/ 1610 w 1611"/>
              <a:gd name="T13" fmla="*/ 0 h 1422"/>
              <a:gd name="T14" fmla="*/ 189 w 1611"/>
              <a:gd name="T15" fmla="*/ 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1" h="1422">
                <a:moveTo>
                  <a:pt x="189" y="0"/>
                </a:moveTo>
                <a:lnTo>
                  <a:pt x="189" y="522"/>
                </a:lnTo>
                <a:lnTo>
                  <a:pt x="0" y="710"/>
                </a:lnTo>
                <a:lnTo>
                  <a:pt x="189" y="899"/>
                </a:lnTo>
                <a:lnTo>
                  <a:pt x="189" y="1421"/>
                </a:lnTo>
                <a:lnTo>
                  <a:pt x="1610" y="1421"/>
                </a:lnTo>
                <a:lnTo>
                  <a:pt x="1610" y="0"/>
                </a:lnTo>
                <a:lnTo>
                  <a:pt x="189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xmlns="" id="{A92A4B75-5D25-6043-A907-D4B33A270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4992" y="5064270"/>
            <a:ext cx="3875766" cy="1029791"/>
          </a:xfrm>
          <a:custGeom>
            <a:avLst/>
            <a:gdLst>
              <a:gd name="T0" fmla="*/ 6370 w 6371"/>
              <a:gd name="T1" fmla="*/ 1421 h 1422"/>
              <a:gd name="T2" fmla="*/ 0 w 6371"/>
              <a:gd name="T3" fmla="*/ 1421 h 1422"/>
              <a:gd name="T4" fmla="*/ 0 w 6371"/>
              <a:gd name="T5" fmla="*/ 0 h 1422"/>
              <a:gd name="T6" fmla="*/ 6370 w 6371"/>
              <a:gd name="T7" fmla="*/ 0 h 1422"/>
              <a:gd name="T8" fmla="*/ 6370 w 6371"/>
              <a:gd name="T9" fmla="*/ 1421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1" h="1422">
                <a:moveTo>
                  <a:pt x="6370" y="1421"/>
                </a:moveTo>
                <a:lnTo>
                  <a:pt x="0" y="1421"/>
                </a:lnTo>
                <a:lnTo>
                  <a:pt x="0" y="0"/>
                </a:lnTo>
                <a:lnTo>
                  <a:pt x="6370" y="0"/>
                </a:lnTo>
                <a:lnTo>
                  <a:pt x="6370" y="1421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xmlns="" id="{F67E1A39-F52D-284A-9C10-90F08475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000" y="1826298"/>
            <a:ext cx="1030748" cy="1029791"/>
          </a:xfrm>
          <a:custGeom>
            <a:avLst/>
            <a:gdLst>
              <a:gd name="T0" fmla="*/ 189 w 1611"/>
              <a:gd name="T1" fmla="*/ 0 h 1422"/>
              <a:gd name="T2" fmla="*/ 189 w 1611"/>
              <a:gd name="T3" fmla="*/ 522 h 1422"/>
              <a:gd name="T4" fmla="*/ 0 w 1611"/>
              <a:gd name="T5" fmla="*/ 711 h 1422"/>
              <a:gd name="T6" fmla="*/ 189 w 1611"/>
              <a:gd name="T7" fmla="*/ 899 h 1422"/>
              <a:gd name="T8" fmla="*/ 189 w 1611"/>
              <a:gd name="T9" fmla="*/ 1421 h 1422"/>
              <a:gd name="T10" fmla="*/ 1610 w 1611"/>
              <a:gd name="T11" fmla="*/ 1421 h 1422"/>
              <a:gd name="T12" fmla="*/ 1610 w 1611"/>
              <a:gd name="T13" fmla="*/ 0 h 1422"/>
              <a:gd name="T14" fmla="*/ 189 w 1611"/>
              <a:gd name="T15" fmla="*/ 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1" h="1422">
                <a:moveTo>
                  <a:pt x="189" y="0"/>
                </a:moveTo>
                <a:lnTo>
                  <a:pt x="189" y="522"/>
                </a:lnTo>
                <a:lnTo>
                  <a:pt x="0" y="711"/>
                </a:lnTo>
                <a:lnTo>
                  <a:pt x="189" y="899"/>
                </a:lnTo>
                <a:lnTo>
                  <a:pt x="189" y="1421"/>
                </a:lnTo>
                <a:lnTo>
                  <a:pt x="1610" y="1421"/>
                </a:lnTo>
                <a:lnTo>
                  <a:pt x="1610" y="0"/>
                </a:lnTo>
                <a:lnTo>
                  <a:pt x="189" y="0"/>
                </a:lnTo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xmlns="" id="{BEF72FA6-6310-624D-95BF-195D58EFF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874" y="1826298"/>
            <a:ext cx="3858126" cy="1029791"/>
          </a:xfrm>
          <a:custGeom>
            <a:avLst/>
            <a:gdLst>
              <a:gd name="T0" fmla="*/ 6370 w 6371"/>
              <a:gd name="T1" fmla="*/ 1421 h 1422"/>
              <a:gd name="T2" fmla="*/ 0 w 6371"/>
              <a:gd name="T3" fmla="*/ 1421 h 1422"/>
              <a:gd name="T4" fmla="*/ 0 w 6371"/>
              <a:gd name="T5" fmla="*/ 0 h 1422"/>
              <a:gd name="T6" fmla="*/ 6370 w 6371"/>
              <a:gd name="T7" fmla="*/ 0 h 1422"/>
              <a:gd name="T8" fmla="*/ 6370 w 6371"/>
              <a:gd name="T9" fmla="*/ 1421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1" h="1422">
                <a:moveTo>
                  <a:pt x="6370" y="1421"/>
                </a:moveTo>
                <a:lnTo>
                  <a:pt x="0" y="1421"/>
                </a:lnTo>
                <a:lnTo>
                  <a:pt x="0" y="0"/>
                </a:lnTo>
                <a:lnTo>
                  <a:pt x="6370" y="0"/>
                </a:lnTo>
                <a:lnTo>
                  <a:pt x="6370" y="1421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xmlns="" id="{2ECEDA0D-1D7C-1D43-93B0-707590491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000" y="3447434"/>
            <a:ext cx="1030748" cy="1029791"/>
          </a:xfrm>
          <a:custGeom>
            <a:avLst/>
            <a:gdLst>
              <a:gd name="T0" fmla="*/ 189 w 1611"/>
              <a:gd name="T1" fmla="*/ 0 h 1421"/>
              <a:gd name="T2" fmla="*/ 189 w 1611"/>
              <a:gd name="T3" fmla="*/ 522 h 1421"/>
              <a:gd name="T4" fmla="*/ 0 w 1611"/>
              <a:gd name="T5" fmla="*/ 710 h 1421"/>
              <a:gd name="T6" fmla="*/ 189 w 1611"/>
              <a:gd name="T7" fmla="*/ 899 h 1421"/>
              <a:gd name="T8" fmla="*/ 189 w 1611"/>
              <a:gd name="T9" fmla="*/ 1420 h 1421"/>
              <a:gd name="T10" fmla="*/ 1610 w 1611"/>
              <a:gd name="T11" fmla="*/ 1420 h 1421"/>
              <a:gd name="T12" fmla="*/ 1610 w 1611"/>
              <a:gd name="T13" fmla="*/ 0 h 1421"/>
              <a:gd name="T14" fmla="*/ 189 w 1611"/>
              <a:gd name="T15" fmla="*/ 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1" h="1421">
                <a:moveTo>
                  <a:pt x="189" y="0"/>
                </a:moveTo>
                <a:lnTo>
                  <a:pt x="189" y="522"/>
                </a:lnTo>
                <a:lnTo>
                  <a:pt x="0" y="710"/>
                </a:lnTo>
                <a:lnTo>
                  <a:pt x="189" y="899"/>
                </a:lnTo>
                <a:lnTo>
                  <a:pt x="189" y="1420"/>
                </a:lnTo>
                <a:lnTo>
                  <a:pt x="1610" y="1420"/>
                </a:lnTo>
                <a:lnTo>
                  <a:pt x="1610" y="0"/>
                </a:lnTo>
                <a:lnTo>
                  <a:pt x="189" y="0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xmlns="" id="{113A6F54-42BD-0C4F-B377-2EDBA49AB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1874" y="3447434"/>
            <a:ext cx="3858126" cy="1029791"/>
          </a:xfrm>
          <a:custGeom>
            <a:avLst/>
            <a:gdLst>
              <a:gd name="T0" fmla="*/ 6370 w 6371"/>
              <a:gd name="T1" fmla="*/ 1420 h 1421"/>
              <a:gd name="T2" fmla="*/ 0 w 6371"/>
              <a:gd name="T3" fmla="*/ 1420 h 1421"/>
              <a:gd name="T4" fmla="*/ 0 w 6371"/>
              <a:gd name="T5" fmla="*/ 0 h 1421"/>
              <a:gd name="T6" fmla="*/ 6370 w 6371"/>
              <a:gd name="T7" fmla="*/ 0 h 1421"/>
              <a:gd name="T8" fmla="*/ 6370 w 6371"/>
              <a:gd name="T9" fmla="*/ 1420 h 1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1" h="1421">
                <a:moveTo>
                  <a:pt x="6370" y="1420"/>
                </a:moveTo>
                <a:lnTo>
                  <a:pt x="0" y="1420"/>
                </a:lnTo>
                <a:lnTo>
                  <a:pt x="0" y="0"/>
                </a:lnTo>
                <a:lnTo>
                  <a:pt x="6370" y="0"/>
                </a:lnTo>
                <a:lnTo>
                  <a:pt x="6370" y="142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31" name="Freeform 27">
            <a:extLst>
              <a:ext uri="{FF2B5EF4-FFF2-40B4-BE49-F238E27FC236}">
                <a16:creationId xmlns:a16="http://schemas.microsoft.com/office/drawing/2014/main" xmlns="" id="{ED2BDEE3-7CA1-4445-8AC3-EAC3CB8A0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000" y="5064270"/>
            <a:ext cx="1030748" cy="1029791"/>
          </a:xfrm>
          <a:custGeom>
            <a:avLst/>
            <a:gdLst>
              <a:gd name="T0" fmla="*/ 189 w 1611"/>
              <a:gd name="T1" fmla="*/ 0 h 1422"/>
              <a:gd name="T2" fmla="*/ 189 w 1611"/>
              <a:gd name="T3" fmla="*/ 522 h 1422"/>
              <a:gd name="T4" fmla="*/ 0 w 1611"/>
              <a:gd name="T5" fmla="*/ 710 h 1422"/>
              <a:gd name="T6" fmla="*/ 189 w 1611"/>
              <a:gd name="T7" fmla="*/ 899 h 1422"/>
              <a:gd name="T8" fmla="*/ 189 w 1611"/>
              <a:gd name="T9" fmla="*/ 1421 h 1422"/>
              <a:gd name="T10" fmla="*/ 1610 w 1611"/>
              <a:gd name="T11" fmla="*/ 1421 h 1422"/>
              <a:gd name="T12" fmla="*/ 1610 w 1611"/>
              <a:gd name="T13" fmla="*/ 0 h 1422"/>
              <a:gd name="T14" fmla="*/ 189 w 1611"/>
              <a:gd name="T15" fmla="*/ 0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11" h="1422">
                <a:moveTo>
                  <a:pt x="189" y="0"/>
                </a:moveTo>
                <a:lnTo>
                  <a:pt x="189" y="522"/>
                </a:lnTo>
                <a:lnTo>
                  <a:pt x="0" y="710"/>
                </a:lnTo>
                <a:lnTo>
                  <a:pt x="189" y="899"/>
                </a:lnTo>
                <a:lnTo>
                  <a:pt x="189" y="1421"/>
                </a:lnTo>
                <a:lnTo>
                  <a:pt x="1610" y="1421"/>
                </a:lnTo>
                <a:lnTo>
                  <a:pt x="1610" y="0"/>
                </a:lnTo>
                <a:lnTo>
                  <a:pt x="189" y="0"/>
                </a:lnTo>
              </a:path>
            </a:pathLst>
          </a:custGeom>
          <a:solidFill>
            <a:srgbClr val="0070C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32" name="Freeform 28">
            <a:extLst>
              <a:ext uri="{FF2B5EF4-FFF2-40B4-BE49-F238E27FC236}">
                <a16:creationId xmlns:a16="http://schemas.microsoft.com/office/drawing/2014/main" xmlns="" id="{F1B54988-E440-3148-A1C7-79FE2BDAB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042" y="5064270"/>
            <a:ext cx="3793958" cy="1029791"/>
          </a:xfrm>
          <a:custGeom>
            <a:avLst/>
            <a:gdLst>
              <a:gd name="T0" fmla="*/ 6370 w 6371"/>
              <a:gd name="T1" fmla="*/ 1421 h 1422"/>
              <a:gd name="T2" fmla="*/ 0 w 6371"/>
              <a:gd name="T3" fmla="*/ 1421 h 1422"/>
              <a:gd name="T4" fmla="*/ 0 w 6371"/>
              <a:gd name="T5" fmla="*/ 0 h 1422"/>
              <a:gd name="T6" fmla="*/ 6370 w 6371"/>
              <a:gd name="T7" fmla="*/ 0 h 1422"/>
              <a:gd name="T8" fmla="*/ 6370 w 6371"/>
              <a:gd name="T9" fmla="*/ 1421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71" h="1422">
                <a:moveTo>
                  <a:pt x="6370" y="1421"/>
                </a:moveTo>
                <a:lnTo>
                  <a:pt x="0" y="1421"/>
                </a:lnTo>
                <a:lnTo>
                  <a:pt x="0" y="0"/>
                </a:lnTo>
                <a:lnTo>
                  <a:pt x="6370" y="0"/>
                </a:lnTo>
                <a:lnTo>
                  <a:pt x="6370" y="1421"/>
                </a:lnTo>
              </a:path>
            </a:pathLst>
          </a:custGeom>
          <a:solidFill>
            <a:srgbClr val="00206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5102C0B-9378-6D43-A479-6F37FD6EC465}"/>
              </a:ext>
            </a:extLst>
          </p:cNvPr>
          <p:cNvSpPr txBox="1"/>
          <p:nvPr/>
        </p:nvSpPr>
        <p:spPr>
          <a:xfrm>
            <a:off x="889292" y="297959"/>
            <a:ext cx="1041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del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3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4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B23DCF5-5C58-F74D-B9B2-AC8DF5866562}"/>
              </a:ext>
            </a:extLst>
          </p:cNvPr>
          <p:cNvSpPr txBox="1"/>
          <p:nvPr/>
        </p:nvSpPr>
        <p:spPr>
          <a:xfrm>
            <a:off x="2094241" y="1647581"/>
            <a:ext cx="3886517" cy="95410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Departamento</a:t>
            </a:r>
            <a:r>
              <a: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Guairá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4CBC653F-B640-C94F-B0A2-D943548CCDE7}"/>
              </a:ext>
            </a:extLst>
          </p:cNvPr>
          <p:cNvSpPr txBox="1"/>
          <p:nvPr/>
        </p:nvSpPr>
        <p:spPr>
          <a:xfrm>
            <a:off x="1379420" y="2041112"/>
            <a:ext cx="725572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2B55958-D336-6446-B67F-B8E1DACD6A3E}"/>
              </a:ext>
            </a:extLst>
          </p:cNvPr>
          <p:cNvSpPr txBox="1"/>
          <p:nvPr/>
        </p:nvSpPr>
        <p:spPr>
          <a:xfrm>
            <a:off x="2100627" y="3727258"/>
            <a:ext cx="3849053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Departamento</a:t>
            </a:r>
            <a:r>
              <a: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Alto Paraná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54A185B-25DA-7247-8BBD-F806B6C1C7C6}"/>
              </a:ext>
            </a:extLst>
          </p:cNvPr>
          <p:cNvSpPr txBox="1"/>
          <p:nvPr/>
        </p:nvSpPr>
        <p:spPr>
          <a:xfrm>
            <a:off x="1380544" y="3662248"/>
            <a:ext cx="691587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83B600C-C243-3A44-8E40-A0D631513FA5}"/>
              </a:ext>
            </a:extLst>
          </p:cNvPr>
          <p:cNvSpPr txBox="1"/>
          <p:nvPr/>
        </p:nvSpPr>
        <p:spPr>
          <a:xfrm>
            <a:off x="2100627" y="5338849"/>
            <a:ext cx="3849053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Departamento</a:t>
            </a:r>
            <a:r>
              <a: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San Pedro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0ECE8DD-BCD7-4841-B2E9-00CDA8E968C8}"/>
              </a:ext>
            </a:extLst>
          </p:cNvPr>
          <p:cNvSpPr txBox="1"/>
          <p:nvPr/>
        </p:nvSpPr>
        <p:spPr>
          <a:xfrm>
            <a:off x="1375336" y="5278927"/>
            <a:ext cx="696795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83FEC4BD-4E53-0447-8ED1-413008F9E4A2}"/>
              </a:ext>
            </a:extLst>
          </p:cNvPr>
          <p:cNvSpPr txBox="1"/>
          <p:nvPr/>
        </p:nvSpPr>
        <p:spPr>
          <a:xfrm>
            <a:off x="7636042" y="5336392"/>
            <a:ext cx="4203031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Departamento</a:t>
            </a:r>
            <a:r>
              <a: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Cordillera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5F13862-E343-2649-8806-366474CE0B08}"/>
              </a:ext>
            </a:extLst>
          </p:cNvPr>
          <p:cNvSpPr txBox="1"/>
          <p:nvPr/>
        </p:nvSpPr>
        <p:spPr>
          <a:xfrm>
            <a:off x="6852632" y="5278927"/>
            <a:ext cx="75054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304E9E3-89D9-2A49-9898-3C8EA440437F}"/>
              </a:ext>
            </a:extLst>
          </p:cNvPr>
          <p:cNvSpPr txBox="1"/>
          <p:nvPr/>
        </p:nvSpPr>
        <p:spPr>
          <a:xfrm>
            <a:off x="7587999" y="3662248"/>
            <a:ext cx="3825875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Departamento</a:t>
            </a:r>
            <a:r>
              <a: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Paraguarí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29B386D-CECD-4140-BC85-633AE97F0AF6}"/>
              </a:ext>
            </a:extLst>
          </p:cNvPr>
          <p:cNvSpPr txBox="1"/>
          <p:nvPr/>
        </p:nvSpPr>
        <p:spPr>
          <a:xfrm>
            <a:off x="6852632" y="3662248"/>
            <a:ext cx="719241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E5B747F-CC81-8F4E-BFDB-F236D8EF9E3C}"/>
              </a:ext>
            </a:extLst>
          </p:cNvPr>
          <p:cNvSpPr txBox="1"/>
          <p:nvPr/>
        </p:nvSpPr>
        <p:spPr>
          <a:xfrm>
            <a:off x="7571875" y="2078468"/>
            <a:ext cx="3825874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Departamento</a:t>
            </a:r>
            <a:r>
              <a:rPr lang="en-US" sz="28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 de Caaguazú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37172EF5-12B1-2C4C-8DAA-D93C5335F3DD}"/>
              </a:ext>
            </a:extLst>
          </p:cNvPr>
          <p:cNvSpPr txBox="1"/>
          <p:nvPr/>
        </p:nvSpPr>
        <p:spPr>
          <a:xfrm>
            <a:off x="6852632" y="2041112"/>
            <a:ext cx="719241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300" b="1" dirty="0">
                <a:solidFill>
                  <a:schemeClr val="bg1"/>
                </a:solidFill>
                <a:latin typeface="Poppins SemiBold" pitchFamily="2" charset="77"/>
                <a:ea typeface="League Spartan" charset="0"/>
                <a:cs typeface="Poppins SemiBold" pitchFamily="2" charset="77"/>
              </a:rPr>
              <a:t>04</a:t>
            </a:r>
          </a:p>
        </p:txBody>
      </p:sp>
      <p:sp>
        <p:nvSpPr>
          <p:cNvPr id="50" name="Freeform 7">
            <a:extLst>
              <a:ext uri="{FF2B5EF4-FFF2-40B4-BE49-F238E27FC236}">
                <a16:creationId xmlns:a16="http://schemas.microsoft.com/office/drawing/2014/main" xmlns="" id="{217E6A15-B463-644B-BE83-D50D7223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74" y="3832548"/>
            <a:ext cx="308386" cy="312640"/>
          </a:xfrm>
          <a:custGeom>
            <a:avLst/>
            <a:gdLst>
              <a:gd name="T0" fmla="*/ 200 w 401"/>
              <a:gd name="T1" fmla="*/ 0 h 400"/>
              <a:gd name="T2" fmla="*/ 200 w 401"/>
              <a:gd name="T3" fmla="*/ 0 h 400"/>
              <a:gd name="T4" fmla="*/ 0 w 401"/>
              <a:gd name="T5" fmla="*/ 200 h 400"/>
              <a:gd name="T6" fmla="*/ 0 w 401"/>
              <a:gd name="T7" fmla="*/ 200 h 400"/>
              <a:gd name="T8" fmla="*/ 200 w 401"/>
              <a:gd name="T9" fmla="*/ 399 h 400"/>
              <a:gd name="T10" fmla="*/ 200 w 401"/>
              <a:gd name="T11" fmla="*/ 399 h 400"/>
              <a:gd name="T12" fmla="*/ 400 w 401"/>
              <a:gd name="T13" fmla="*/ 200 h 400"/>
              <a:gd name="T14" fmla="*/ 400 w 401"/>
              <a:gd name="T15" fmla="*/ 200 h 400"/>
              <a:gd name="T16" fmla="*/ 200 w 401"/>
              <a:gd name="T17" fmla="*/ 0 h 400"/>
              <a:gd name="T18" fmla="*/ 200 w 401"/>
              <a:gd name="T19" fmla="*/ 66 h 400"/>
              <a:gd name="T20" fmla="*/ 200 w 401"/>
              <a:gd name="T21" fmla="*/ 66 h 400"/>
              <a:gd name="T22" fmla="*/ 334 w 401"/>
              <a:gd name="T23" fmla="*/ 200 h 400"/>
              <a:gd name="T24" fmla="*/ 334 w 401"/>
              <a:gd name="T25" fmla="*/ 200 h 400"/>
              <a:gd name="T26" fmla="*/ 200 w 401"/>
              <a:gd name="T27" fmla="*/ 333 h 400"/>
              <a:gd name="T28" fmla="*/ 200 w 401"/>
              <a:gd name="T29" fmla="*/ 333 h 400"/>
              <a:gd name="T30" fmla="*/ 67 w 401"/>
              <a:gd name="T31" fmla="*/ 200 h 400"/>
              <a:gd name="T32" fmla="*/ 67 w 401"/>
              <a:gd name="T33" fmla="*/ 200 h 400"/>
              <a:gd name="T34" fmla="*/ 200 w 401"/>
              <a:gd name="T35" fmla="*/ 6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" h="400">
                <a:moveTo>
                  <a:pt x="200" y="0"/>
                </a:moveTo>
                <a:lnTo>
                  <a:pt x="200" y="0"/>
                </a:lnTo>
                <a:cubicBezTo>
                  <a:pt x="90" y="0"/>
                  <a:pt x="0" y="89"/>
                  <a:pt x="0" y="200"/>
                </a:cubicBezTo>
                <a:lnTo>
                  <a:pt x="0" y="200"/>
                </a:lnTo>
                <a:cubicBezTo>
                  <a:pt x="0" y="310"/>
                  <a:pt x="90" y="399"/>
                  <a:pt x="200" y="399"/>
                </a:cubicBezTo>
                <a:lnTo>
                  <a:pt x="200" y="399"/>
                </a:lnTo>
                <a:cubicBezTo>
                  <a:pt x="311" y="399"/>
                  <a:pt x="400" y="310"/>
                  <a:pt x="400" y="200"/>
                </a:cubicBezTo>
                <a:lnTo>
                  <a:pt x="400" y="200"/>
                </a:lnTo>
                <a:cubicBezTo>
                  <a:pt x="400" y="89"/>
                  <a:pt x="311" y="0"/>
                  <a:pt x="200" y="0"/>
                </a:cubicBezTo>
                <a:close/>
                <a:moveTo>
                  <a:pt x="200" y="66"/>
                </a:moveTo>
                <a:lnTo>
                  <a:pt x="200" y="66"/>
                </a:lnTo>
                <a:cubicBezTo>
                  <a:pt x="274" y="66"/>
                  <a:pt x="334" y="126"/>
                  <a:pt x="334" y="200"/>
                </a:cubicBezTo>
                <a:lnTo>
                  <a:pt x="334" y="200"/>
                </a:lnTo>
                <a:cubicBezTo>
                  <a:pt x="334" y="273"/>
                  <a:pt x="274" y="333"/>
                  <a:pt x="200" y="333"/>
                </a:cubicBezTo>
                <a:lnTo>
                  <a:pt x="200" y="333"/>
                </a:lnTo>
                <a:cubicBezTo>
                  <a:pt x="127" y="333"/>
                  <a:pt x="67" y="273"/>
                  <a:pt x="67" y="200"/>
                </a:cubicBezTo>
                <a:lnTo>
                  <a:pt x="67" y="200"/>
                </a:lnTo>
                <a:cubicBezTo>
                  <a:pt x="67" y="126"/>
                  <a:pt x="127" y="66"/>
                  <a:pt x="200" y="6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 sz="3266" dirty="0"/>
          </a:p>
        </p:txBody>
      </p:sp>
      <p:sp>
        <p:nvSpPr>
          <p:cNvPr id="54" name="Freeform 7">
            <a:extLst>
              <a:ext uri="{FF2B5EF4-FFF2-40B4-BE49-F238E27FC236}">
                <a16:creationId xmlns:a16="http://schemas.microsoft.com/office/drawing/2014/main" xmlns="" id="{217E6A15-B463-644B-BE83-D50D7223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757" y="5409014"/>
            <a:ext cx="308386" cy="312640"/>
          </a:xfrm>
          <a:custGeom>
            <a:avLst/>
            <a:gdLst>
              <a:gd name="T0" fmla="*/ 200 w 401"/>
              <a:gd name="T1" fmla="*/ 0 h 400"/>
              <a:gd name="T2" fmla="*/ 200 w 401"/>
              <a:gd name="T3" fmla="*/ 0 h 400"/>
              <a:gd name="T4" fmla="*/ 0 w 401"/>
              <a:gd name="T5" fmla="*/ 200 h 400"/>
              <a:gd name="T6" fmla="*/ 0 w 401"/>
              <a:gd name="T7" fmla="*/ 200 h 400"/>
              <a:gd name="T8" fmla="*/ 200 w 401"/>
              <a:gd name="T9" fmla="*/ 399 h 400"/>
              <a:gd name="T10" fmla="*/ 200 w 401"/>
              <a:gd name="T11" fmla="*/ 399 h 400"/>
              <a:gd name="T12" fmla="*/ 400 w 401"/>
              <a:gd name="T13" fmla="*/ 200 h 400"/>
              <a:gd name="T14" fmla="*/ 400 w 401"/>
              <a:gd name="T15" fmla="*/ 200 h 400"/>
              <a:gd name="T16" fmla="*/ 200 w 401"/>
              <a:gd name="T17" fmla="*/ 0 h 400"/>
              <a:gd name="T18" fmla="*/ 200 w 401"/>
              <a:gd name="T19" fmla="*/ 66 h 400"/>
              <a:gd name="T20" fmla="*/ 200 w 401"/>
              <a:gd name="T21" fmla="*/ 66 h 400"/>
              <a:gd name="T22" fmla="*/ 334 w 401"/>
              <a:gd name="T23" fmla="*/ 200 h 400"/>
              <a:gd name="T24" fmla="*/ 334 w 401"/>
              <a:gd name="T25" fmla="*/ 200 h 400"/>
              <a:gd name="T26" fmla="*/ 200 w 401"/>
              <a:gd name="T27" fmla="*/ 333 h 400"/>
              <a:gd name="T28" fmla="*/ 200 w 401"/>
              <a:gd name="T29" fmla="*/ 333 h 400"/>
              <a:gd name="T30" fmla="*/ 67 w 401"/>
              <a:gd name="T31" fmla="*/ 200 h 400"/>
              <a:gd name="T32" fmla="*/ 67 w 401"/>
              <a:gd name="T33" fmla="*/ 200 h 400"/>
              <a:gd name="T34" fmla="*/ 200 w 401"/>
              <a:gd name="T35" fmla="*/ 6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" h="400">
                <a:moveTo>
                  <a:pt x="200" y="0"/>
                </a:moveTo>
                <a:lnTo>
                  <a:pt x="200" y="0"/>
                </a:lnTo>
                <a:cubicBezTo>
                  <a:pt x="90" y="0"/>
                  <a:pt x="0" y="89"/>
                  <a:pt x="0" y="200"/>
                </a:cubicBezTo>
                <a:lnTo>
                  <a:pt x="0" y="200"/>
                </a:lnTo>
                <a:cubicBezTo>
                  <a:pt x="0" y="310"/>
                  <a:pt x="90" y="399"/>
                  <a:pt x="200" y="399"/>
                </a:cubicBezTo>
                <a:lnTo>
                  <a:pt x="200" y="399"/>
                </a:lnTo>
                <a:cubicBezTo>
                  <a:pt x="311" y="399"/>
                  <a:pt x="400" y="310"/>
                  <a:pt x="400" y="200"/>
                </a:cubicBezTo>
                <a:lnTo>
                  <a:pt x="400" y="200"/>
                </a:lnTo>
                <a:cubicBezTo>
                  <a:pt x="400" y="89"/>
                  <a:pt x="311" y="0"/>
                  <a:pt x="200" y="0"/>
                </a:cubicBezTo>
                <a:close/>
                <a:moveTo>
                  <a:pt x="200" y="66"/>
                </a:moveTo>
                <a:lnTo>
                  <a:pt x="200" y="66"/>
                </a:lnTo>
                <a:cubicBezTo>
                  <a:pt x="274" y="66"/>
                  <a:pt x="334" y="126"/>
                  <a:pt x="334" y="200"/>
                </a:cubicBezTo>
                <a:lnTo>
                  <a:pt x="334" y="200"/>
                </a:lnTo>
                <a:cubicBezTo>
                  <a:pt x="334" y="273"/>
                  <a:pt x="274" y="333"/>
                  <a:pt x="200" y="333"/>
                </a:cubicBezTo>
                <a:lnTo>
                  <a:pt x="200" y="333"/>
                </a:lnTo>
                <a:cubicBezTo>
                  <a:pt x="127" y="333"/>
                  <a:pt x="67" y="273"/>
                  <a:pt x="67" y="200"/>
                </a:cubicBezTo>
                <a:lnTo>
                  <a:pt x="67" y="200"/>
                </a:lnTo>
                <a:cubicBezTo>
                  <a:pt x="67" y="126"/>
                  <a:pt x="127" y="66"/>
                  <a:pt x="200" y="66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none" anchor="ctr"/>
          <a:lstStyle/>
          <a:p>
            <a:endParaRPr lang="en-US" sz="3266" dirty="0"/>
          </a:p>
        </p:txBody>
      </p:sp>
      <p:sp>
        <p:nvSpPr>
          <p:cNvPr id="37" name="Freeform 7">
            <a:extLst>
              <a:ext uri="{FF2B5EF4-FFF2-40B4-BE49-F238E27FC236}">
                <a16:creationId xmlns:a16="http://schemas.microsoft.com/office/drawing/2014/main" xmlns="" id="{217E6A15-B463-644B-BE83-D50D7223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53" y="2136082"/>
            <a:ext cx="308386" cy="312640"/>
          </a:xfrm>
          <a:custGeom>
            <a:avLst/>
            <a:gdLst>
              <a:gd name="T0" fmla="*/ 200 w 401"/>
              <a:gd name="T1" fmla="*/ 0 h 400"/>
              <a:gd name="T2" fmla="*/ 200 w 401"/>
              <a:gd name="T3" fmla="*/ 0 h 400"/>
              <a:gd name="T4" fmla="*/ 0 w 401"/>
              <a:gd name="T5" fmla="*/ 200 h 400"/>
              <a:gd name="T6" fmla="*/ 0 w 401"/>
              <a:gd name="T7" fmla="*/ 200 h 400"/>
              <a:gd name="T8" fmla="*/ 200 w 401"/>
              <a:gd name="T9" fmla="*/ 399 h 400"/>
              <a:gd name="T10" fmla="*/ 200 w 401"/>
              <a:gd name="T11" fmla="*/ 399 h 400"/>
              <a:gd name="T12" fmla="*/ 400 w 401"/>
              <a:gd name="T13" fmla="*/ 200 h 400"/>
              <a:gd name="T14" fmla="*/ 400 w 401"/>
              <a:gd name="T15" fmla="*/ 200 h 400"/>
              <a:gd name="T16" fmla="*/ 200 w 401"/>
              <a:gd name="T17" fmla="*/ 0 h 400"/>
              <a:gd name="T18" fmla="*/ 200 w 401"/>
              <a:gd name="T19" fmla="*/ 66 h 400"/>
              <a:gd name="T20" fmla="*/ 200 w 401"/>
              <a:gd name="T21" fmla="*/ 66 h 400"/>
              <a:gd name="T22" fmla="*/ 334 w 401"/>
              <a:gd name="T23" fmla="*/ 200 h 400"/>
              <a:gd name="T24" fmla="*/ 334 w 401"/>
              <a:gd name="T25" fmla="*/ 200 h 400"/>
              <a:gd name="T26" fmla="*/ 200 w 401"/>
              <a:gd name="T27" fmla="*/ 333 h 400"/>
              <a:gd name="T28" fmla="*/ 200 w 401"/>
              <a:gd name="T29" fmla="*/ 333 h 400"/>
              <a:gd name="T30" fmla="*/ 67 w 401"/>
              <a:gd name="T31" fmla="*/ 200 h 400"/>
              <a:gd name="T32" fmla="*/ 67 w 401"/>
              <a:gd name="T33" fmla="*/ 200 h 400"/>
              <a:gd name="T34" fmla="*/ 200 w 401"/>
              <a:gd name="T35" fmla="*/ 6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" h="400">
                <a:moveTo>
                  <a:pt x="200" y="0"/>
                </a:moveTo>
                <a:lnTo>
                  <a:pt x="200" y="0"/>
                </a:lnTo>
                <a:cubicBezTo>
                  <a:pt x="90" y="0"/>
                  <a:pt x="0" y="89"/>
                  <a:pt x="0" y="200"/>
                </a:cubicBezTo>
                <a:lnTo>
                  <a:pt x="0" y="200"/>
                </a:lnTo>
                <a:cubicBezTo>
                  <a:pt x="0" y="310"/>
                  <a:pt x="90" y="399"/>
                  <a:pt x="200" y="399"/>
                </a:cubicBezTo>
                <a:lnTo>
                  <a:pt x="200" y="399"/>
                </a:lnTo>
                <a:cubicBezTo>
                  <a:pt x="311" y="399"/>
                  <a:pt x="400" y="310"/>
                  <a:pt x="400" y="200"/>
                </a:cubicBezTo>
                <a:lnTo>
                  <a:pt x="400" y="200"/>
                </a:lnTo>
                <a:cubicBezTo>
                  <a:pt x="400" y="89"/>
                  <a:pt x="311" y="0"/>
                  <a:pt x="200" y="0"/>
                </a:cubicBezTo>
                <a:close/>
                <a:moveTo>
                  <a:pt x="200" y="66"/>
                </a:moveTo>
                <a:lnTo>
                  <a:pt x="200" y="66"/>
                </a:lnTo>
                <a:cubicBezTo>
                  <a:pt x="274" y="66"/>
                  <a:pt x="334" y="126"/>
                  <a:pt x="334" y="200"/>
                </a:cubicBezTo>
                <a:lnTo>
                  <a:pt x="334" y="200"/>
                </a:lnTo>
                <a:cubicBezTo>
                  <a:pt x="334" y="273"/>
                  <a:pt x="274" y="333"/>
                  <a:pt x="200" y="333"/>
                </a:cubicBezTo>
                <a:lnTo>
                  <a:pt x="200" y="333"/>
                </a:lnTo>
                <a:cubicBezTo>
                  <a:pt x="127" y="333"/>
                  <a:pt x="67" y="273"/>
                  <a:pt x="67" y="200"/>
                </a:cubicBezTo>
                <a:lnTo>
                  <a:pt x="67" y="200"/>
                </a:lnTo>
                <a:cubicBezTo>
                  <a:pt x="67" y="126"/>
                  <a:pt x="127" y="66"/>
                  <a:pt x="200" y="66"/>
                </a:cubicBez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  <a:effectLst/>
        </p:spPr>
        <p:txBody>
          <a:bodyPr wrap="none" anchor="ctr"/>
          <a:lstStyle/>
          <a:p>
            <a:endParaRPr lang="en-US" sz="3266" dirty="0"/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xmlns="" id="{217E6A15-B463-644B-BE83-D50D7223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53" y="3803859"/>
            <a:ext cx="308386" cy="312640"/>
          </a:xfrm>
          <a:custGeom>
            <a:avLst/>
            <a:gdLst>
              <a:gd name="T0" fmla="*/ 200 w 401"/>
              <a:gd name="T1" fmla="*/ 0 h 400"/>
              <a:gd name="T2" fmla="*/ 200 w 401"/>
              <a:gd name="T3" fmla="*/ 0 h 400"/>
              <a:gd name="T4" fmla="*/ 0 w 401"/>
              <a:gd name="T5" fmla="*/ 200 h 400"/>
              <a:gd name="T6" fmla="*/ 0 w 401"/>
              <a:gd name="T7" fmla="*/ 200 h 400"/>
              <a:gd name="T8" fmla="*/ 200 w 401"/>
              <a:gd name="T9" fmla="*/ 399 h 400"/>
              <a:gd name="T10" fmla="*/ 200 w 401"/>
              <a:gd name="T11" fmla="*/ 399 h 400"/>
              <a:gd name="T12" fmla="*/ 400 w 401"/>
              <a:gd name="T13" fmla="*/ 200 h 400"/>
              <a:gd name="T14" fmla="*/ 400 w 401"/>
              <a:gd name="T15" fmla="*/ 200 h 400"/>
              <a:gd name="T16" fmla="*/ 200 w 401"/>
              <a:gd name="T17" fmla="*/ 0 h 400"/>
              <a:gd name="T18" fmla="*/ 200 w 401"/>
              <a:gd name="T19" fmla="*/ 66 h 400"/>
              <a:gd name="T20" fmla="*/ 200 w 401"/>
              <a:gd name="T21" fmla="*/ 66 h 400"/>
              <a:gd name="T22" fmla="*/ 334 w 401"/>
              <a:gd name="T23" fmla="*/ 200 h 400"/>
              <a:gd name="T24" fmla="*/ 334 w 401"/>
              <a:gd name="T25" fmla="*/ 200 h 400"/>
              <a:gd name="T26" fmla="*/ 200 w 401"/>
              <a:gd name="T27" fmla="*/ 333 h 400"/>
              <a:gd name="T28" fmla="*/ 200 w 401"/>
              <a:gd name="T29" fmla="*/ 333 h 400"/>
              <a:gd name="T30" fmla="*/ 67 w 401"/>
              <a:gd name="T31" fmla="*/ 200 h 400"/>
              <a:gd name="T32" fmla="*/ 67 w 401"/>
              <a:gd name="T33" fmla="*/ 200 h 400"/>
              <a:gd name="T34" fmla="*/ 200 w 401"/>
              <a:gd name="T35" fmla="*/ 6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" h="400">
                <a:moveTo>
                  <a:pt x="200" y="0"/>
                </a:moveTo>
                <a:lnTo>
                  <a:pt x="200" y="0"/>
                </a:lnTo>
                <a:cubicBezTo>
                  <a:pt x="90" y="0"/>
                  <a:pt x="0" y="89"/>
                  <a:pt x="0" y="200"/>
                </a:cubicBezTo>
                <a:lnTo>
                  <a:pt x="0" y="200"/>
                </a:lnTo>
                <a:cubicBezTo>
                  <a:pt x="0" y="310"/>
                  <a:pt x="90" y="399"/>
                  <a:pt x="200" y="399"/>
                </a:cubicBezTo>
                <a:lnTo>
                  <a:pt x="200" y="399"/>
                </a:lnTo>
                <a:cubicBezTo>
                  <a:pt x="311" y="399"/>
                  <a:pt x="400" y="310"/>
                  <a:pt x="400" y="200"/>
                </a:cubicBezTo>
                <a:lnTo>
                  <a:pt x="400" y="200"/>
                </a:lnTo>
                <a:cubicBezTo>
                  <a:pt x="400" y="89"/>
                  <a:pt x="311" y="0"/>
                  <a:pt x="200" y="0"/>
                </a:cubicBezTo>
                <a:close/>
                <a:moveTo>
                  <a:pt x="200" y="66"/>
                </a:moveTo>
                <a:lnTo>
                  <a:pt x="200" y="66"/>
                </a:lnTo>
                <a:cubicBezTo>
                  <a:pt x="274" y="66"/>
                  <a:pt x="334" y="126"/>
                  <a:pt x="334" y="200"/>
                </a:cubicBezTo>
                <a:lnTo>
                  <a:pt x="334" y="200"/>
                </a:lnTo>
                <a:cubicBezTo>
                  <a:pt x="334" y="273"/>
                  <a:pt x="274" y="333"/>
                  <a:pt x="200" y="333"/>
                </a:cubicBezTo>
                <a:lnTo>
                  <a:pt x="200" y="333"/>
                </a:lnTo>
                <a:cubicBezTo>
                  <a:pt x="127" y="333"/>
                  <a:pt x="67" y="273"/>
                  <a:pt x="67" y="200"/>
                </a:cubicBezTo>
                <a:lnTo>
                  <a:pt x="67" y="200"/>
                </a:lnTo>
                <a:cubicBezTo>
                  <a:pt x="67" y="126"/>
                  <a:pt x="127" y="66"/>
                  <a:pt x="200" y="6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/>
        </p:spPr>
        <p:txBody>
          <a:bodyPr wrap="none" anchor="ctr"/>
          <a:lstStyle/>
          <a:p>
            <a:endParaRPr lang="en-US" sz="3266" dirty="0"/>
          </a:p>
        </p:txBody>
      </p:sp>
      <p:sp>
        <p:nvSpPr>
          <p:cNvPr id="41" name="Freeform 7">
            <a:extLst>
              <a:ext uri="{FF2B5EF4-FFF2-40B4-BE49-F238E27FC236}">
                <a16:creationId xmlns:a16="http://schemas.microsoft.com/office/drawing/2014/main" xmlns="" id="{217E6A15-B463-644B-BE83-D50D7223B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753" y="5444340"/>
            <a:ext cx="308386" cy="312640"/>
          </a:xfrm>
          <a:custGeom>
            <a:avLst/>
            <a:gdLst>
              <a:gd name="T0" fmla="*/ 200 w 401"/>
              <a:gd name="T1" fmla="*/ 0 h 400"/>
              <a:gd name="T2" fmla="*/ 200 w 401"/>
              <a:gd name="T3" fmla="*/ 0 h 400"/>
              <a:gd name="T4" fmla="*/ 0 w 401"/>
              <a:gd name="T5" fmla="*/ 200 h 400"/>
              <a:gd name="T6" fmla="*/ 0 w 401"/>
              <a:gd name="T7" fmla="*/ 200 h 400"/>
              <a:gd name="T8" fmla="*/ 200 w 401"/>
              <a:gd name="T9" fmla="*/ 399 h 400"/>
              <a:gd name="T10" fmla="*/ 200 w 401"/>
              <a:gd name="T11" fmla="*/ 399 h 400"/>
              <a:gd name="T12" fmla="*/ 400 w 401"/>
              <a:gd name="T13" fmla="*/ 200 h 400"/>
              <a:gd name="T14" fmla="*/ 400 w 401"/>
              <a:gd name="T15" fmla="*/ 200 h 400"/>
              <a:gd name="T16" fmla="*/ 200 w 401"/>
              <a:gd name="T17" fmla="*/ 0 h 400"/>
              <a:gd name="T18" fmla="*/ 200 w 401"/>
              <a:gd name="T19" fmla="*/ 66 h 400"/>
              <a:gd name="T20" fmla="*/ 200 w 401"/>
              <a:gd name="T21" fmla="*/ 66 h 400"/>
              <a:gd name="T22" fmla="*/ 334 w 401"/>
              <a:gd name="T23" fmla="*/ 200 h 400"/>
              <a:gd name="T24" fmla="*/ 334 w 401"/>
              <a:gd name="T25" fmla="*/ 200 h 400"/>
              <a:gd name="T26" fmla="*/ 200 w 401"/>
              <a:gd name="T27" fmla="*/ 333 h 400"/>
              <a:gd name="T28" fmla="*/ 200 w 401"/>
              <a:gd name="T29" fmla="*/ 333 h 400"/>
              <a:gd name="T30" fmla="*/ 67 w 401"/>
              <a:gd name="T31" fmla="*/ 200 h 400"/>
              <a:gd name="T32" fmla="*/ 67 w 401"/>
              <a:gd name="T33" fmla="*/ 200 h 400"/>
              <a:gd name="T34" fmla="*/ 200 w 401"/>
              <a:gd name="T35" fmla="*/ 6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1" h="400">
                <a:moveTo>
                  <a:pt x="200" y="0"/>
                </a:moveTo>
                <a:lnTo>
                  <a:pt x="200" y="0"/>
                </a:lnTo>
                <a:cubicBezTo>
                  <a:pt x="90" y="0"/>
                  <a:pt x="0" y="89"/>
                  <a:pt x="0" y="200"/>
                </a:cubicBezTo>
                <a:lnTo>
                  <a:pt x="0" y="200"/>
                </a:lnTo>
                <a:cubicBezTo>
                  <a:pt x="0" y="310"/>
                  <a:pt x="90" y="399"/>
                  <a:pt x="200" y="399"/>
                </a:cubicBezTo>
                <a:lnTo>
                  <a:pt x="200" y="399"/>
                </a:lnTo>
                <a:cubicBezTo>
                  <a:pt x="311" y="399"/>
                  <a:pt x="400" y="310"/>
                  <a:pt x="400" y="200"/>
                </a:cubicBezTo>
                <a:lnTo>
                  <a:pt x="400" y="200"/>
                </a:lnTo>
                <a:cubicBezTo>
                  <a:pt x="400" y="89"/>
                  <a:pt x="311" y="0"/>
                  <a:pt x="200" y="0"/>
                </a:cubicBezTo>
                <a:close/>
                <a:moveTo>
                  <a:pt x="200" y="66"/>
                </a:moveTo>
                <a:lnTo>
                  <a:pt x="200" y="66"/>
                </a:lnTo>
                <a:cubicBezTo>
                  <a:pt x="274" y="66"/>
                  <a:pt x="334" y="126"/>
                  <a:pt x="334" y="200"/>
                </a:cubicBezTo>
                <a:lnTo>
                  <a:pt x="334" y="200"/>
                </a:lnTo>
                <a:cubicBezTo>
                  <a:pt x="334" y="273"/>
                  <a:pt x="274" y="333"/>
                  <a:pt x="200" y="333"/>
                </a:cubicBezTo>
                <a:lnTo>
                  <a:pt x="200" y="333"/>
                </a:lnTo>
                <a:cubicBezTo>
                  <a:pt x="127" y="333"/>
                  <a:pt x="67" y="273"/>
                  <a:pt x="67" y="200"/>
                </a:cubicBezTo>
                <a:lnTo>
                  <a:pt x="67" y="200"/>
                </a:lnTo>
                <a:cubicBezTo>
                  <a:pt x="67" y="126"/>
                  <a:pt x="127" y="66"/>
                  <a:pt x="200" y="66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  <a:effectLst/>
        </p:spPr>
        <p:txBody>
          <a:bodyPr wrap="none" anchor="ctr"/>
          <a:lstStyle/>
          <a:p>
            <a:endParaRPr lang="en-US" sz="3266" dirty="0"/>
          </a:p>
        </p:txBody>
      </p:sp>
    </p:spTree>
    <p:extLst>
      <p:ext uri="{BB962C8B-B14F-4D97-AF65-F5344CB8AC3E}">
        <p14:creationId xmlns:p14="http://schemas.microsoft.com/office/powerpoint/2010/main" val="234134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4848230" y="2905726"/>
            <a:ext cx="5118280" cy="1954381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DEPARTAMENTO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ALTO PARANÁ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215363" y="0"/>
            <a:ext cx="30133" cy="6858000"/>
          </a:xfrm>
          <a:prstGeom prst="line">
            <a:avLst/>
          </a:prstGeom>
          <a:ln w="5080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ibujo de Mapa de Paraguay para colorear | Dibujos para colorear imprimir  gra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3285699"/>
            <a:ext cx="2860176" cy="3148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e 18"/>
          <p:cNvSpPr/>
          <p:nvPr/>
        </p:nvSpPr>
        <p:spPr>
          <a:xfrm>
            <a:off x="11807777" y="5545440"/>
            <a:ext cx="90152" cy="8049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3" name="Grupo 2"/>
          <p:cNvGrpSpPr/>
          <p:nvPr/>
        </p:nvGrpSpPr>
        <p:grpSpPr>
          <a:xfrm>
            <a:off x="3954190" y="249303"/>
            <a:ext cx="7853587" cy="662976"/>
            <a:chOff x="2099209" y="2281539"/>
            <a:chExt cx="7853587" cy="662976"/>
          </a:xfrm>
        </p:grpSpPr>
        <p:pic>
          <p:nvPicPr>
            <p:cNvPr id="14" name="Imagen 2">
              <a:extLst>
                <a:ext uri="{FF2B5EF4-FFF2-40B4-BE49-F238E27FC236}">
                  <a16:creationId xmlns:a16="http://schemas.microsoft.com/office/drawing/2014/main" xmlns="" id="{292075BF-959F-4DC1-83F6-040966FD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8053" y="2281540"/>
              <a:ext cx="1367113" cy="566551"/>
            </a:xfrm>
            <a:prstGeom prst="rect">
              <a:avLst/>
            </a:prstGeom>
          </p:spPr>
        </p:pic>
        <p:pic>
          <p:nvPicPr>
            <p:cNvPr id="15" name="Picture 2" descr="Logo-STP-Bilingue-2 (1)">
              <a:extLst>
                <a:ext uri="{FF2B5EF4-FFF2-40B4-BE49-F238E27FC236}">
                  <a16:creationId xmlns:a16="http://schemas.microsoft.com/office/drawing/2014/main" xmlns="" id="{3EAD76EC-724D-4862-87D2-E531D4730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209" y="2335110"/>
              <a:ext cx="1788081" cy="598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 descr="Logo-Gobierno-Bilingue (1)">
              <a:extLst>
                <a:ext uri="{FF2B5EF4-FFF2-40B4-BE49-F238E27FC236}">
                  <a16:creationId xmlns:a16="http://schemas.microsoft.com/office/drawing/2014/main" xmlns="" id="{B3C5F319-0B10-4C8C-91C7-1F41648AF5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0617" y="2317595"/>
              <a:ext cx="1812179" cy="49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n 1">
              <a:extLst>
                <a:ext uri="{FF2B5EF4-FFF2-40B4-BE49-F238E27FC236}">
                  <a16:creationId xmlns:a16="http://schemas.microsoft.com/office/drawing/2014/main" xmlns="" id="{307FC7DB-8D46-4795-8AF4-4FF33E09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4652" y="2281539"/>
              <a:ext cx="1966036" cy="66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6">
            <a:extLst>
              <a:ext uri="{FF2B5EF4-FFF2-40B4-BE49-F238E27FC236}">
                <a16:creationId xmlns:a16="http://schemas.microsoft.com/office/drawing/2014/main" xmlns="" id="{841E24E1-0504-4CC3-BACA-91EDCC9E2A4C}"/>
              </a:ext>
            </a:extLst>
          </p:cNvPr>
          <p:cNvSpPr txBox="1"/>
          <p:nvPr/>
        </p:nvSpPr>
        <p:spPr>
          <a:xfrm>
            <a:off x="1751528" y="1017519"/>
            <a:ext cx="9768346" cy="1892826"/>
          </a:xfrm>
          <a:prstGeom prst="rect">
            <a:avLst/>
          </a:prstGeom>
          <a:noFill/>
        </p:spPr>
        <p:txBody>
          <a:bodyPr wrap="square" lIns="45720" tIns="22860" rIns="45720" bIns="22860" rtlCol="0" anchor="ctr">
            <a:spAutoFit/>
          </a:bodyPr>
          <a:lstStyle/>
          <a:p>
            <a:endParaRPr lang="en-US" sz="4000" b="1" dirty="0">
              <a:solidFill>
                <a:schemeClr val="accent1">
                  <a:lumMod val="5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Impactos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Físicos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y </a:t>
            </a:r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Económicos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del </a:t>
            </a:r>
            <a:endParaRPr lang="en-US" sz="4000" b="1" dirty="0" smtClean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Cambio</a:t>
            </a:r>
            <a:r>
              <a:rPr lang="en-US" sz="4000" b="1" dirty="0" smtClean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Lato Heavy" panose="020F0502020204030203" pitchFamily="34" charset="0"/>
              </a:rPr>
              <a:t>Climático</a:t>
            </a:r>
            <a:endParaRPr lang="en-US" sz="2800" b="1" dirty="0">
              <a:solidFill>
                <a:srgbClr val="00206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pic>
        <p:nvPicPr>
          <p:cNvPr id="23" name="Picture 12" descr="A picture containing flower, bird&#10;&#10;Description automatically generated">
            <a:extLst>
              <a:ext uri="{FF2B5EF4-FFF2-40B4-BE49-F238E27FC236}">
                <a16:creationId xmlns:a16="http://schemas.microsoft.com/office/drawing/2014/main" xmlns="" id="{686B9C53-2492-4C59-90CE-C16A173191B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775" t="32345" r="19367" b="30764"/>
          <a:stretch/>
        </p:blipFill>
        <p:spPr>
          <a:xfrm>
            <a:off x="555000" y="5659198"/>
            <a:ext cx="2393056" cy="1070377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</p:pic>
      <p:pic>
        <p:nvPicPr>
          <p:cNvPr id="24" name="Picture 4" descr="160531155642_original">
            <a:extLst>
              <a:ext uri="{FF2B5EF4-FFF2-40B4-BE49-F238E27FC236}">
                <a16:creationId xmlns:a16="http://schemas.microsoft.com/office/drawing/2014/main" xmlns="" id="{659B577B-B8E7-4CE9-ACF8-ADFCDA25C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67" y="5493433"/>
            <a:ext cx="1536522" cy="12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96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/>
          </p:nvPr>
        </p:nvGraphicFramePr>
        <p:xfrm>
          <a:off x="228600" y="1625600"/>
          <a:ext cx="60071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/>
          <p:cNvGraphicFramePr/>
          <p:nvPr>
            <p:extLst/>
          </p:nvPr>
        </p:nvGraphicFramePr>
        <p:xfrm>
          <a:off x="6261100" y="1651000"/>
          <a:ext cx="57785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279400" y="504825"/>
            <a:ext cx="11620499" cy="828675"/>
          </a:xfrm>
          <a:prstGeom prst="rect">
            <a:avLst/>
          </a:prstGeom>
          <a:solidFill>
            <a:srgbClr val="C00000"/>
          </a:solidFill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La temperatura y las olas de calor aumentan en </a:t>
            </a:r>
          </a:p>
          <a:p>
            <a:pPr algn="ctr"/>
            <a:r>
              <a:rPr lang="es-PY" sz="3600" b="1" dirty="0">
                <a:solidFill>
                  <a:schemeClr val="bg1"/>
                </a:solidFill>
              </a:rPr>
              <a:t>Alto Paraná</a:t>
            </a:r>
          </a:p>
        </p:txBody>
      </p:sp>
    </p:spTree>
    <p:extLst>
      <p:ext uri="{BB962C8B-B14F-4D97-AF65-F5344CB8AC3E}">
        <p14:creationId xmlns:p14="http://schemas.microsoft.com/office/powerpoint/2010/main" val="1885531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PI 3 gu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3"/>
          <a:stretch/>
        </p:blipFill>
        <p:spPr bwMode="auto">
          <a:xfrm>
            <a:off x="461644" y="1583373"/>
            <a:ext cx="5608955" cy="42459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 descr="C:\Users\USER\Downloads\SPI 3 meses 2011 - 2012 AG (1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4"/>
          <a:stretch/>
        </p:blipFill>
        <p:spPr bwMode="auto">
          <a:xfrm>
            <a:off x="6116002" y="1583373"/>
            <a:ext cx="5948998" cy="4487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73183" y="1583373"/>
            <a:ext cx="365760" cy="379729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vert270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s-P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Índice SPI-3 meses</a:t>
            </a:r>
            <a:endParaRPr lang="es-PY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890587" y="5971540"/>
            <a:ext cx="10450830" cy="4927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s-PY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Mes/Año</a:t>
            </a:r>
            <a:endParaRPr lang="es-PY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26770" y="578483"/>
            <a:ext cx="10768330" cy="828675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/>
              <a:t>Sequías en Alto Paraná</a:t>
            </a:r>
          </a:p>
        </p:txBody>
      </p:sp>
    </p:spTree>
    <p:extLst>
      <p:ext uri="{BB962C8B-B14F-4D97-AF65-F5344CB8AC3E}">
        <p14:creationId xmlns:p14="http://schemas.microsoft.com/office/powerpoint/2010/main" val="236739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/>
          </p:nvPr>
        </p:nvGraphicFramePr>
        <p:xfrm>
          <a:off x="571500" y="1985962"/>
          <a:ext cx="11087100" cy="3932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1003300" y="578483"/>
            <a:ext cx="10591800" cy="828675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3600" b="1" dirty="0">
                <a:solidFill>
                  <a:schemeClr val="bg1"/>
                </a:solidFill>
              </a:rPr>
              <a:t>Heladas en Alto Paraná</a:t>
            </a:r>
          </a:p>
        </p:txBody>
      </p:sp>
    </p:spTree>
    <p:extLst>
      <p:ext uri="{BB962C8B-B14F-4D97-AF65-F5344CB8AC3E}">
        <p14:creationId xmlns:p14="http://schemas.microsoft.com/office/powerpoint/2010/main" val="619513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1674</Words>
  <Application>Microsoft Office PowerPoint</Application>
  <PresentationFormat>Panorámica</PresentationFormat>
  <Paragraphs>633</Paragraphs>
  <Slides>40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53" baseType="lpstr">
      <vt:lpstr>Batang</vt:lpstr>
      <vt:lpstr>Arial</vt:lpstr>
      <vt:lpstr>Calibri</vt:lpstr>
      <vt:lpstr>Calibri Light</vt:lpstr>
      <vt:lpstr>Century Gothic</vt:lpstr>
      <vt:lpstr>Lato Heavy</vt:lpstr>
      <vt:lpstr>League Spartan</vt:lpstr>
      <vt:lpstr>Open Sans</vt:lpstr>
      <vt:lpstr>Poppins SemiBold</vt:lpstr>
      <vt:lpstr>Source Sans Pro</vt:lpstr>
      <vt:lpstr>Times New Roman</vt:lpstr>
      <vt:lpstr>Wingdings</vt:lpstr>
      <vt:lpstr>Tema de Office</vt:lpstr>
      <vt:lpstr>Presentación de PowerPoint</vt:lpstr>
      <vt:lpstr>Presentación de PowerPoint</vt:lpstr>
      <vt:lpstr>Un clima en humedecimiento</vt:lpstr>
      <vt:lpstr>Olas de calor y las sequías aumentan en el Paraguay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</vt:lpstr>
      <vt:lpstr>Análisis socio económico</vt:lpstr>
      <vt:lpstr>Impactos Económicos del Cambio Climático en  Alto Paraná</vt:lpstr>
      <vt:lpstr>Presentación de PowerPoint</vt:lpstr>
      <vt:lpstr>Presentación de PowerPoint</vt:lpstr>
      <vt:lpstr>Presentación de PowerPoint</vt:lpstr>
      <vt:lpstr>Presentación de PowerPoint</vt:lpstr>
      <vt:lpstr>Impactos Económicos del Cambio Climático en  Caaguazú</vt:lpstr>
      <vt:lpstr>Presentación de PowerPoint</vt:lpstr>
      <vt:lpstr>Presentación de PowerPoint</vt:lpstr>
      <vt:lpstr>Presentación de PowerPoint</vt:lpstr>
      <vt:lpstr>Presentación de PowerPoint</vt:lpstr>
      <vt:lpstr>Impactos Económicos del Cambio Climático en  San Pedro</vt:lpstr>
      <vt:lpstr>Presentación de PowerPoint</vt:lpstr>
      <vt:lpstr>Presentación de PowerPoint</vt:lpstr>
      <vt:lpstr>Presentación de PowerPoint</vt:lpstr>
      <vt:lpstr>Presentación de PowerPoint</vt:lpstr>
      <vt:lpstr>Impactos Económicos del Cambio Climático en  Paraguarí</vt:lpstr>
      <vt:lpstr>Presentación de PowerPoint</vt:lpstr>
      <vt:lpstr>Presentación de PowerPoint</vt:lpstr>
      <vt:lpstr>Presentación de PowerPoint</vt:lpstr>
      <vt:lpstr>Presentación de PowerPoint</vt:lpstr>
      <vt:lpstr>Impactos Económicos del Cambio Climático en Guairá</vt:lpstr>
      <vt:lpstr>Presentación de PowerPoint</vt:lpstr>
      <vt:lpstr>Presentación de PowerPoint</vt:lpstr>
      <vt:lpstr>Presentación de PowerPoint</vt:lpstr>
      <vt:lpstr>Impactos Económicos del Cambio Climático en  Cordillera</vt:lpstr>
      <vt:lpstr>Resumen de pérdidas, en millones de dólares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29</cp:revision>
  <dcterms:created xsi:type="dcterms:W3CDTF">2020-09-13T20:06:00Z</dcterms:created>
  <dcterms:modified xsi:type="dcterms:W3CDTF">2020-09-14T12:36:27Z</dcterms:modified>
</cp:coreProperties>
</file>