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320" r:id="rId2"/>
    <p:sldId id="355" r:id="rId3"/>
    <p:sldId id="351" r:id="rId4"/>
    <p:sldId id="367" r:id="rId5"/>
    <p:sldId id="371" r:id="rId6"/>
    <p:sldId id="361" r:id="rId7"/>
    <p:sldId id="362" r:id="rId8"/>
    <p:sldId id="366" r:id="rId9"/>
    <p:sldId id="370" r:id="rId10"/>
    <p:sldId id="263" r:id="rId11"/>
    <p:sldId id="273" r:id="rId12"/>
    <p:sldId id="274" r:id="rId13"/>
    <p:sldId id="275" r:id="rId14"/>
    <p:sldId id="276" r:id="rId15"/>
    <p:sldId id="288" r:id="rId16"/>
    <p:sldId id="324" r:id="rId17"/>
    <p:sldId id="291" r:id="rId18"/>
    <p:sldId id="290" r:id="rId19"/>
    <p:sldId id="265" r:id="rId20"/>
    <p:sldId id="293" r:id="rId21"/>
    <p:sldId id="289" r:id="rId22"/>
    <p:sldId id="268" r:id="rId23"/>
    <p:sldId id="302" r:id="rId24"/>
    <p:sldId id="304" r:id="rId25"/>
    <p:sldId id="337" r:id="rId26"/>
    <p:sldId id="306" r:id="rId27"/>
    <p:sldId id="307" r:id="rId28"/>
    <p:sldId id="308" r:id="rId29"/>
    <p:sldId id="309" r:id="rId30"/>
    <p:sldId id="311" r:id="rId31"/>
    <p:sldId id="310" r:id="rId32"/>
    <p:sldId id="335" r:id="rId33"/>
    <p:sldId id="328" r:id="rId34"/>
    <p:sldId id="372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Villarric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Paragua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Copia%20de%20Copia%20de%20Datos_PARAGUAY%20mensual-ACTUALIZADO(1564)(4697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Precipitaci&#243;n\Precipitaci&#243;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hidrol&#243;gicos\Asunci&#243;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Olas%20de%20calor\Estadisticas%20olas%20de%20calor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Olas%20de%20calor\Estadisticas%20olas%20de%20calor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Sequ&#237;a\Sequia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hidrol&#243;gicos\Concepci&#243;n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hidrol&#243;gicos\Asunci&#243;n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Paraguay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Villarri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Paraguay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hidrol&#243;gicos\Asunci&#243;n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Produccion%20Itaip&#250;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Villarric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Pozo%20Colorad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Paraguay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Paragua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Paragua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Paragua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Paragua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Tmax_med!$A$19:$A$82</c:f>
              <c:strCache>
                <c:ptCount val="64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  <c:pt idx="62">
                  <c:v>2018</c:v>
                </c:pt>
                <c:pt idx="63">
                  <c:v>2019</c:v>
                </c:pt>
              </c:strCache>
            </c:strRef>
          </c:cat>
          <c:val>
            <c:numRef>
              <c:f>Tmax_med!$AR$19:$AR$82</c:f>
              <c:numCache>
                <c:formatCode>0.0</c:formatCode>
                <c:ptCount val="64"/>
                <c:pt idx="0">
                  <c:v>21.700000000000003</c:v>
                </c:pt>
                <c:pt idx="1">
                  <c:v>22.341666666666669</c:v>
                </c:pt>
                <c:pt idx="2">
                  <c:v>22.474999999999998</c:v>
                </c:pt>
                <c:pt idx="3">
                  <c:v>22.849999999999998</c:v>
                </c:pt>
                <c:pt idx="4">
                  <c:v>22.658333333333331</c:v>
                </c:pt>
                <c:pt idx="5">
                  <c:v>23.141666666666669</c:v>
                </c:pt>
                <c:pt idx="6">
                  <c:v>21.700000000000003</c:v>
                </c:pt>
                <c:pt idx="7">
                  <c:v>23.400000000000002</c:v>
                </c:pt>
                <c:pt idx="8">
                  <c:v>22</c:v>
                </c:pt>
                <c:pt idx="9">
                  <c:v>22.216666666666669</c:v>
                </c:pt>
                <c:pt idx="10">
                  <c:v>22.633333333333336</c:v>
                </c:pt>
                <c:pt idx="11">
                  <c:v>23.091666666666665</c:v>
                </c:pt>
                <c:pt idx="12">
                  <c:v>22.525000000000002</c:v>
                </c:pt>
                <c:pt idx="13">
                  <c:v>22.641666666666666</c:v>
                </c:pt>
                <c:pt idx="14">
                  <c:v>23.024999999999995</c:v>
                </c:pt>
                <c:pt idx="15">
                  <c:v>21.016666666666669</c:v>
                </c:pt>
                <c:pt idx="16">
                  <c:v>21.975000000000005</c:v>
                </c:pt>
                <c:pt idx="17">
                  <c:v>21.650000000000002</c:v>
                </c:pt>
                <c:pt idx="18">
                  <c:v>21.266666666666666</c:v>
                </c:pt>
                <c:pt idx="19">
                  <c:v>21.649999999999995</c:v>
                </c:pt>
                <c:pt idx="20">
                  <c:v>20.958333333333332</c:v>
                </c:pt>
                <c:pt idx="21">
                  <c:v>22.674999999999997</c:v>
                </c:pt>
                <c:pt idx="22">
                  <c:v>21.966666666666665</c:v>
                </c:pt>
                <c:pt idx="23">
                  <c:v>21.558333333333334</c:v>
                </c:pt>
                <c:pt idx="24">
                  <c:v>21.741666666666664</c:v>
                </c:pt>
                <c:pt idx="25">
                  <c:v>21.958333333333332</c:v>
                </c:pt>
                <c:pt idx="26">
                  <c:v>22.141666666666666</c:v>
                </c:pt>
                <c:pt idx="27">
                  <c:v>21.241666666666664</c:v>
                </c:pt>
                <c:pt idx="28">
                  <c:v>21.875</c:v>
                </c:pt>
                <c:pt idx="29">
                  <c:v>22.200000000000003</c:v>
                </c:pt>
                <c:pt idx="30">
                  <c:v>22.458333333333332</c:v>
                </c:pt>
                <c:pt idx="31">
                  <c:v>21.225000000000001</c:v>
                </c:pt>
                <c:pt idx="32">
                  <c:v>21.266666666666669</c:v>
                </c:pt>
                <c:pt idx="33">
                  <c:v>21.133333333333336</c:v>
                </c:pt>
                <c:pt idx="34">
                  <c:v>21.541666666666668</c:v>
                </c:pt>
                <c:pt idx="35">
                  <c:v>21.966666666666669</c:v>
                </c:pt>
                <c:pt idx="36">
                  <c:v>21.091666666666669</c:v>
                </c:pt>
                <c:pt idx="37">
                  <c:v>21.533333333333335</c:v>
                </c:pt>
                <c:pt idx="38">
                  <c:v>22.249999999999996</c:v>
                </c:pt>
                <c:pt idx="39">
                  <c:v>21.774999999999995</c:v>
                </c:pt>
                <c:pt idx="40">
                  <c:v>21.258333333333333</c:v>
                </c:pt>
                <c:pt idx="41">
                  <c:v>22.291666666666661</c:v>
                </c:pt>
                <c:pt idx="42">
                  <c:v>21.474999999999998</c:v>
                </c:pt>
                <c:pt idx="43">
                  <c:v>21.866666666666664</c:v>
                </c:pt>
                <c:pt idx="44">
                  <c:v>21.858333333333338</c:v>
                </c:pt>
                <c:pt idx="45">
                  <c:v>22.358333333333334</c:v>
                </c:pt>
                <c:pt idx="46">
                  <c:v>22.433333333333334</c:v>
                </c:pt>
                <c:pt idx="47">
                  <c:v>21.941666666666666</c:v>
                </c:pt>
                <c:pt idx="48">
                  <c:v>21.766666666666666</c:v>
                </c:pt>
                <c:pt idx="49">
                  <c:v>22.408333333333335</c:v>
                </c:pt>
                <c:pt idx="50">
                  <c:v>22.658333333333331</c:v>
                </c:pt>
                <c:pt idx="51">
                  <c:v>22.033333333333335</c:v>
                </c:pt>
                <c:pt idx="52">
                  <c:v>22.091666666666669</c:v>
                </c:pt>
                <c:pt idx="53">
                  <c:v>22.099999999999998</c:v>
                </c:pt>
                <c:pt idx="54">
                  <c:v>21.849999999999998</c:v>
                </c:pt>
                <c:pt idx="55">
                  <c:v>22.141666666666666</c:v>
                </c:pt>
                <c:pt idx="56">
                  <c:v>23.041666666666668</c:v>
                </c:pt>
                <c:pt idx="57">
                  <c:v>21.824999999999999</c:v>
                </c:pt>
                <c:pt idx="58">
                  <c:v>23.025000000000006</c:v>
                </c:pt>
                <c:pt idx="59">
                  <c:v>23.049999999999997</c:v>
                </c:pt>
                <c:pt idx="60">
                  <c:v>21.833333333333332</c:v>
                </c:pt>
                <c:pt idx="61">
                  <c:v>22.975000000000005</c:v>
                </c:pt>
                <c:pt idx="62">
                  <c:v>22.366666666666664</c:v>
                </c:pt>
                <c:pt idx="63">
                  <c:v>23.133333333333329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02112"/>
        <c:axId val="142600544"/>
      </c:lineChart>
      <c:catAx>
        <c:axId val="1426021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600544"/>
        <c:crosses val="autoZero"/>
        <c:auto val="1"/>
        <c:lblAlgn val="ctr"/>
        <c:lblOffset val="100"/>
        <c:noMultiLvlLbl val="0"/>
      </c:catAx>
      <c:valAx>
        <c:axId val="142600544"/>
        <c:scaling>
          <c:orientation val="minMax"/>
          <c:min val="2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grado Celsius</a:t>
                </a:r>
              </a:p>
            </c:rich>
          </c:tx>
          <c:layout>
            <c:manualLayout>
              <c:xMode val="edge"/>
              <c:yMode val="edge"/>
              <c:x val="9.4073377234242701E-3"/>
              <c:y val="0.31054251591756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0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602112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Tmedia!$AC$46</c:f>
              <c:strCache>
                <c:ptCount val="1"/>
                <c:pt idx="0">
                  <c:v>1990-19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4519863233618398E-17"/>
                  <c:y val="-3.9482156497466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07945293447359E-16"/>
                  <c:y val="-3.9482156497466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rgbClr val="0070C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Tmedia!$AC$45:$AC$46</c:f>
              <c:strCache>
                <c:ptCount val="2"/>
                <c:pt idx="0">
                  <c:v>1960-89</c:v>
                </c:pt>
                <c:pt idx="1">
                  <c:v>1990-19</c:v>
                </c:pt>
              </c:strCache>
            </c:strRef>
          </c:cat>
          <c:val>
            <c:numRef>
              <c:f>Tmedia!$AE$45:$AE$46</c:f>
              <c:numCache>
                <c:formatCode>0.00</c:formatCode>
                <c:ptCount val="2"/>
                <c:pt idx="0">
                  <c:v>22.773809483726154</c:v>
                </c:pt>
                <c:pt idx="1">
                  <c:v>23.4324128424782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163632"/>
        <c:axId val="144164024"/>
      </c:barChart>
      <c:catAx>
        <c:axId val="14416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sz="1200"/>
                  <a:t>Períodos</a:t>
                </a:r>
                <a:r>
                  <a:rPr lang="es-PY" sz="1200" baseline="0"/>
                  <a:t> de Treinta Años</a:t>
                </a:r>
                <a:endParaRPr lang="es-PY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4024"/>
        <c:crosses val="autoZero"/>
        <c:auto val="1"/>
        <c:lblAlgn val="ctr"/>
        <c:lblOffset val="100"/>
        <c:noMultiLvlLbl val="0"/>
      </c:catAx>
      <c:valAx>
        <c:axId val="14416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sz="1200" dirty="0" smtClean="0"/>
                  <a:t>Grado </a:t>
                </a:r>
                <a:r>
                  <a:rPr lang="es-PY" sz="1200" dirty="0" err="1"/>
                  <a:t>Celsuis</a:t>
                </a:r>
                <a:r>
                  <a:rPr lang="es-PY" sz="1200" dirty="0"/>
                  <a:t> (°C)</a:t>
                </a:r>
              </a:p>
            </c:rich>
          </c:tx>
          <c:layout>
            <c:manualLayout>
              <c:xMode val="edge"/>
              <c:yMode val="edge"/>
              <c:x val="1.5063387058919638E-2"/>
              <c:y val="0.348090345561219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 sz="1200"/>
      </a:pPr>
      <a:endParaRPr lang="es-PY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7989940815254"/>
          <c:y val="0.11296882060551287"/>
          <c:w val="0.84643891526729431"/>
          <c:h val="0.716862775795140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3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</c:dPt>
          <c:dPt>
            <c:idx val="48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</c:dPt>
          <c:dPt>
            <c:idx val="64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/>
            </c:spPr>
          </c:dPt>
          <c:dPt>
            <c:idx val="6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</c:dPt>
          <c:dPt>
            <c:idx val="6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</c:dPt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Paraguay!$A$18:$A$87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Paraguay!$M$18:$M$87</c:f>
              <c:numCache>
                <c:formatCode>0</c:formatCode>
                <c:ptCount val="70"/>
                <c:pt idx="0">
                  <c:v>1508.3600000000001</c:v>
                </c:pt>
                <c:pt idx="1">
                  <c:v>1318.3142857142859</c:v>
                </c:pt>
                <c:pt idx="2">
                  <c:v>1399.9285714285713</c:v>
                </c:pt>
                <c:pt idx="3">
                  <c:v>1433.6285714285714</c:v>
                </c:pt>
                <c:pt idx="4">
                  <c:v>1640.9285714285713</c:v>
                </c:pt>
                <c:pt idx="5">
                  <c:v>1226.7125000000001</c:v>
                </c:pt>
                <c:pt idx="6">
                  <c:v>1492.2874999999999</c:v>
                </c:pt>
                <c:pt idx="7">
                  <c:v>1511.4875</c:v>
                </c:pt>
                <c:pt idx="8">
                  <c:v>1533.95</c:v>
                </c:pt>
                <c:pt idx="9">
                  <c:v>1557.3666666666666</c:v>
                </c:pt>
                <c:pt idx="10">
                  <c:v>1318.788888888889</c:v>
                </c:pt>
                <c:pt idx="11">
                  <c:v>1641.4300000000003</c:v>
                </c:pt>
                <c:pt idx="12">
                  <c:v>1137.81</c:v>
                </c:pt>
                <c:pt idx="13">
                  <c:v>1391.28</c:v>
                </c:pt>
                <c:pt idx="14">
                  <c:v>1291.8399999999999</c:v>
                </c:pt>
                <c:pt idx="15">
                  <c:v>1875.8</c:v>
                </c:pt>
                <c:pt idx="16">
                  <c:v>1374.0700000000002</c:v>
                </c:pt>
                <c:pt idx="17">
                  <c:v>1181.1299999999999</c:v>
                </c:pt>
                <c:pt idx="18">
                  <c:v>1268.7400000000002</c:v>
                </c:pt>
                <c:pt idx="19">
                  <c:v>1593.8999999999999</c:v>
                </c:pt>
                <c:pt idx="20">
                  <c:v>1246.5900000000001</c:v>
                </c:pt>
                <c:pt idx="21">
                  <c:v>1509.56</c:v>
                </c:pt>
                <c:pt idx="22">
                  <c:v>1576.21</c:v>
                </c:pt>
                <c:pt idx="23">
                  <c:v>1645.3400000000001</c:v>
                </c:pt>
                <c:pt idx="24">
                  <c:v>1381.38</c:v>
                </c:pt>
                <c:pt idx="25">
                  <c:v>1454.03</c:v>
                </c:pt>
                <c:pt idx="26">
                  <c:v>1211.77</c:v>
                </c:pt>
                <c:pt idx="27">
                  <c:v>1258.3499999999999</c:v>
                </c:pt>
                <c:pt idx="28">
                  <c:v>1035.03</c:v>
                </c:pt>
                <c:pt idx="29">
                  <c:v>1636.58</c:v>
                </c:pt>
                <c:pt idx="30">
                  <c:v>1359.53</c:v>
                </c:pt>
                <c:pt idx="31">
                  <c:v>1294.5363636363636</c:v>
                </c:pt>
                <c:pt idx="32">
                  <c:v>1704.7272727272723</c:v>
                </c:pt>
                <c:pt idx="33">
                  <c:v>2054.1000000000004</c:v>
                </c:pt>
                <c:pt idx="34">
                  <c:v>1552.5454545454545</c:v>
                </c:pt>
                <c:pt idx="35">
                  <c:v>1216.5363636363636</c:v>
                </c:pt>
                <c:pt idx="36">
                  <c:v>1755.58</c:v>
                </c:pt>
                <c:pt idx="37">
                  <c:v>1714.1</c:v>
                </c:pt>
                <c:pt idx="38">
                  <c:v>1166.69</c:v>
                </c:pt>
                <c:pt idx="39">
                  <c:v>1520.85</c:v>
                </c:pt>
                <c:pt idx="40">
                  <c:v>1867.0636363636365</c:v>
                </c:pt>
                <c:pt idx="41">
                  <c:v>1384.6636363636362</c:v>
                </c:pt>
                <c:pt idx="42">
                  <c:v>1834.6909090909089</c:v>
                </c:pt>
                <c:pt idx="43">
                  <c:v>1273.109090909091</c:v>
                </c:pt>
                <c:pt idx="44">
                  <c:v>1560.4272727272726</c:v>
                </c:pt>
                <c:pt idx="45">
                  <c:v>1288.1545454545453</c:v>
                </c:pt>
                <c:pt idx="46">
                  <c:v>1783.890909090909</c:v>
                </c:pt>
                <c:pt idx="47">
                  <c:v>1745.7636363636366</c:v>
                </c:pt>
                <c:pt idx="48">
                  <c:v>1959.5727272727274</c:v>
                </c:pt>
                <c:pt idx="49">
                  <c:v>1192.4727272727271</c:v>
                </c:pt>
                <c:pt idx="50">
                  <c:v>1532.7090909090909</c:v>
                </c:pt>
                <c:pt idx="51">
                  <c:v>1398.5636363636363</c:v>
                </c:pt>
                <c:pt idx="52">
                  <c:v>1613.6363636363637</c:v>
                </c:pt>
                <c:pt idx="53">
                  <c:v>1502.0454545454543</c:v>
                </c:pt>
                <c:pt idx="54">
                  <c:v>1436.2636363636364</c:v>
                </c:pt>
                <c:pt idx="55">
                  <c:v>1297.3090909090909</c:v>
                </c:pt>
                <c:pt idx="56">
                  <c:v>1462.2999999999997</c:v>
                </c:pt>
                <c:pt idx="57">
                  <c:v>1431.090909090909</c:v>
                </c:pt>
                <c:pt idx="58">
                  <c:v>1297.0090909090911</c:v>
                </c:pt>
                <c:pt idx="59">
                  <c:v>1604.8363636363633</c:v>
                </c:pt>
                <c:pt idx="60">
                  <c:v>1517.7454545454543</c:v>
                </c:pt>
                <c:pt idx="61">
                  <c:v>1411.8909090909092</c:v>
                </c:pt>
                <c:pt idx="62">
                  <c:v>1449.1181818181819</c:v>
                </c:pt>
                <c:pt idx="63">
                  <c:v>1508.9454545454546</c:v>
                </c:pt>
                <c:pt idx="64">
                  <c:v>1940.7454545454543</c:v>
                </c:pt>
                <c:pt idx="65">
                  <c:v>1983.9909090909089</c:v>
                </c:pt>
                <c:pt idx="66">
                  <c:v>1684.7454545454543</c:v>
                </c:pt>
                <c:pt idx="67">
                  <c:v>1689.3999999999999</c:v>
                </c:pt>
                <c:pt idx="68">
                  <c:v>1606.8272727272729</c:v>
                </c:pt>
                <c:pt idx="69">
                  <c:v>1485.0181818181818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163240"/>
        <c:axId val="144160496"/>
      </c:barChart>
      <c:catAx>
        <c:axId val="144163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/>
                  <a:t>A</a:t>
                </a:r>
                <a:r>
                  <a:rPr lang="es-PY" dirty="0" smtClean="0"/>
                  <a:t>ño</a:t>
                </a:r>
                <a:endParaRPr lang="es-PY" dirty="0"/>
              </a:p>
            </c:rich>
          </c:tx>
          <c:layout>
            <c:manualLayout>
              <c:xMode val="edge"/>
              <c:yMode val="edge"/>
              <c:x val="0.52392493057932976"/>
              <c:y val="0.93622559313939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0496"/>
        <c:crosses val="autoZero"/>
        <c:auto val="1"/>
        <c:lblAlgn val="ctr"/>
        <c:lblOffset val="100"/>
        <c:noMultiLvlLbl val="0"/>
      </c:catAx>
      <c:valAx>
        <c:axId val="144160496"/>
        <c:scaling>
          <c:orientation val="minMax"/>
          <c:max val="2400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milímetro</a:t>
                </a:r>
              </a:p>
            </c:rich>
          </c:tx>
          <c:layout>
            <c:manualLayout>
              <c:xMode val="edge"/>
              <c:yMode val="edge"/>
              <c:x val="3.109903381642512E-2"/>
              <c:y val="0.39850707989128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1"/>
        <c:majorTickMark val="in"/>
        <c:minorTickMark val="in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3240"/>
        <c:crosses val="autoZero"/>
        <c:crossBetween val="between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 sz="1400" b="0"/>
      </a:pPr>
      <a:endParaRPr lang="es-PY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Paraguay!$A$18:$A$87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Paraguay!$N$18:$N$87</c:f>
              <c:numCache>
                <c:formatCode>0</c:formatCode>
                <c:ptCount val="70"/>
                <c:pt idx="0">
                  <c:v>44.360000000000127</c:v>
                </c:pt>
                <c:pt idx="1">
                  <c:v>-145.68571428571408</c:v>
                </c:pt>
                <c:pt idx="2">
                  <c:v>-64.071428571428669</c:v>
                </c:pt>
                <c:pt idx="3">
                  <c:v>-30.371428571428623</c:v>
                </c:pt>
                <c:pt idx="4">
                  <c:v>176.92857142857133</c:v>
                </c:pt>
                <c:pt idx="5">
                  <c:v>-237.28749999999991</c:v>
                </c:pt>
                <c:pt idx="6">
                  <c:v>28.287499999999909</c:v>
                </c:pt>
                <c:pt idx="7">
                  <c:v>47.487499999999955</c:v>
                </c:pt>
                <c:pt idx="8">
                  <c:v>69.950000000000045</c:v>
                </c:pt>
                <c:pt idx="9">
                  <c:v>93.366666666666561</c:v>
                </c:pt>
                <c:pt idx="10">
                  <c:v>-145.21111111111099</c:v>
                </c:pt>
                <c:pt idx="11">
                  <c:v>177.43000000000029</c:v>
                </c:pt>
                <c:pt idx="12">
                  <c:v>-326.19000000000005</c:v>
                </c:pt>
                <c:pt idx="13">
                  <c:v>-72.720000000000027</c:v>
                </c:pt>
                <c:pt idx="14">
                  <c:v>-172.16000000000008</c:v>
                </c:pt>
                <c:pt idx="15">
                  <c:v>411.79999999999995</c:v>
                </c:pt>
                <c:pt idx="16">
                  <c:v>-89.929999999999836</c:v>
                </c:pt>
                <c:pt idx="17">
                  <c:v>-282.87000000000012</c:v>
                </c:pt>
                <c:pt idx="18">
                  <c:v>-195.25999999999976</c:v>
                </c:pt>
                <c:pt idx="19">
                  <c:v>129.89999999999986</c:v>
                </c:pt>
                <c:pt idx="20">
                  <c:v>-217.40999999999985</c:v>
                </c:pt>
                <c:pt idx="21">
                  <c:v>45.559999999999945</c:v>
                </c:pt>
                <c:pt idx="22">
                  <c:v>112.21000000000004</c:v>
                </c:pt>
                <c:pt idx="23">
                  <c:v>181.34000000000015</c:v>
                </c:pt>
                <c:pt idx="24">
                  <c:v>-82.619999999999891</c:v>
                </c:pt>
                <c:pt idx="25">
                  <c:v>-9.9700000000000273</c:v>
                </c:pt>
                <c:pt idx="26">
                  <c:v>-252.23000000000002</c:v>
                </c:pt>
                <c:pt idx="27">
                  <c:v>-205.65000000000009</c:v>
                </c:pt>
                <c:pt idx="28">
                  <c:v>-428.97</c:v>
                </c:pt>
                <c:pt idx="29">
                  <c:v>172.57999999999993</c:v>
                </c:pt>
                <c:pt idx="30">
                  <c:v>-104.47000000000003</c:v>
                </c:pt>
                <c:pt idx="31">
                  <c:v>-169.4636363636364</c:v>
                </c:pt>
                <c:pt idx="32">
                  <c:v>240.72727272727229</c:v>
                </c:pt>
                <c:pt idx="33">
                  <c:v>590.10000000000036</c:v>
                </c:pt>
                <c:pt idx="34">
                  <c:v>88.545454545454504</c:v>
                </c:pt>
                <c:pt idx="35">
                  <c:v>-247.4636363636364</c:v>
                </c:pt>
                <c:pt idx="36">
                  <c:v>291.57999999999993</c:v>
                </c:pt>
                <c:pt idx="37">
                  <c:v>250.09999999999991</c:v>
                </c:pt>
                <c:pt idx="38">
                  <c:v>-297.30999999999995</c:v>
                </c:pt>
                <c:pt idx="39">
                  <c:v>56.849999999999909</c:v>
                </c:pt>
                <c:pt idx="40">
                  <c:v>403.06363636363653</c:v>
                </c:pt>
                <c:pt idx="41">
                  <c:v>-79.336363636363785</c:v>
                </c:pt>
                <c:pt idx="42">
                  <c:v>370.69090909090892</c:v>
                </c:pt>
                <c:pt idx="43">
                  <c:v>-190.89090909090896</c:v>
                </c:pt>
                <c:pt idx="44">
                  <c:v>96.427272727272566</c:v>
                </c:pt>
                <c:pt idx="45">
                  <c:v>-175.84545454545469</c:v>
                </c:pt>
                <c:pt idx="46">
                  <c:v>319.89090909090896</c:v>
                </c:pt>
                <c:pt idx="47">
                  <c:v>281.76363636363658</c:v>
                </c:pt>
                <c:pt idx="48">
                  <c:v>495.57272727272743</c:v>
                </c:pt>
                <c:pt idx="49">
                  <c:v>-271.52727272727293</c:v>
                </c:pt>
                <c:pt idx="50">
                  <c:v>68.709090909090946</c:v>
                </c:pt>
                <c:pt idx="51">
                  <c:v>-65.436363636363694</c:v>
                </c:pt>
                <c:pt idx="52">
                  <c:v>149.63636363636374</c:v>
                </c:pt>
                <c:pt idx="53">
                  <c:v>38.045454545454277</c:v>
                </c:pt>
                <c:pt idx="54">
                  <c:v>-27.736363636363649</c:v>
                </c:pt>
                <c:pt idx="55">
                  <c:v>-166.69090909090914</c:v>
                </c:pt>
                <c:pt idx="56">
                  <c:v>1.7272727272725206</c:v>
                </c:pt>
                <c:pt idx="57">
                  <c:v>-32.909090909090992</c:v>
                </c:pt>
                <c:pt idx="58">
                  <c:v>-166.99090909090887</c:v>
                </c:pt>
                <c:pt idx="59">
                  <c:v>140.83636363636333</c:v>
                </c:pt>
                <c:pt idx="60">
                  <c:v>53.745454545454322</c:v>
                </c:pt>
                <c:pt idx="61">
                  <c:v>-52.10909090909081</c:v>
                </c:pt>
                <c:pt idx="62">
                  <c:v>-14.881818181818062</c:v>
                </c:pt>
                <c:pt idx="63">
                  <c:v>44.945454545454595</c:v>
                </c:pt>
                <c:pt idx="64">
                  <c:v>476.74545454545432</c:v>
                </c:pt>
                <c:pt idx="65">
                  <c:v>519.99090909090887</c:v>
                </c:pt>
                <c:pt idx="66">
                  <c:v>220.74545454545432</c:v>
                </c:pt>
                <c:pt idx="67">
                  <c:v>225.39999999999986</c:v>
                </c:pt>
                <c:pt idx="68">
                  <c:v>142.82727272727288</c:v>
                </c:pt>
                <c:pt idx="69">
                  <c:v>23.681818181818244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4162064"/>
        <c:axId val="144162456"/>
      </c:barChart>
      <c:catAx>
        <c:axId val="144162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A</a:t>
                </a:r>
                <a:r>
                  <a:rPr lang="en-US" dirty="0" err="1" smtClean="0"/>
                  <a:t>ño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2456"/>
        <c:crossesAt val="-600"/>
        <c:auto val="1"/>
        <c:lblAlgn val="ctr"/>
        <c:lblOffset val="100"/>
        <c:noMultiLvlLbl val="0"/>
      </c:catAx>
      <c:valAx>
        <c:axId val="14416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milimetro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1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400"/>
      </a:pPr>
      <a:endParaRPr lang="es-PY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68420974659448E-2"/>
          <c:y val="8.6124401913875603E-2"/>
          <c:w val="0.8977205724402042"/>
          <c:h val="0.7001996759974381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7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7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7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8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9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9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9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9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9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9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1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Diarios!$E$2:$DP$2</c:f>
              <c:numCache>
                <c:formatCode>General</c:formatCode>
                <c:ptCount val="116"/>
                <c:pt idx="0">
                  <c:v>1904</c:v>
                </c:pt>
                <c:pt idx="1">
                  <c:v>1905</c:v>
                </c:pt>
                <c:pt idx="2">
                  <c:v>1906</c:v>
                </c:pt>
                <c:pt idx="3">
                  <c:v>1907</c:v>
                </c:pt>
                <c:pt idx="4">
                  <c:v>1908</c:v>
                </c:pt>
                <c:pt idx="5">
                  <c:v>1909</c:v>
                </c:pt>
                <c:pt idx="6">
                  <c:v>1910</c:v>
                </c:pt>
                <c:pt idx="7">
                  <c:v>1911</c:v>
                </c:pt>
                <c:pt idx="8">
                  <c:v>1912</c:v>
                </c:pt>
                <c:pt idx="9">
                  <c:v>1913</c:v>
                </c:pt>
                <c:pt idx="10">
                  <c:v>1914</c:v>
                </c:pt>
                <c:pt idx="11">
                  <c:v>1915</c:v>
                </c:pt>
                <c:pt idx="12">
                  <c:v>1916</c:v>
                </c:pt>
                <c:pt idx="13">
                  <c:v>1917</c:v>
                </c:pt>
                <c:pt idx="14">
                  <c:v>1918</c:v>
                </c:pt>
                <c:pt idx="15">
                  <c:v>1919</c:v>
                </c:pt>
                <c:pt idx="16">
                  <c:v>1920</c:v>
                </c:pt>
                <c:pt idx="17">
                  <c:v>1921</c:v>
                </c:pt>
                <c:pt idx="18">
                  <c:v>1922</c:v>
                </c:pt>
                <c:pt idx="19">
                  <c:v>1923</c:v>
                </c:pt>
                <c:pt idx="20">
                  <c:v>1924</c:v>
                </c:pt>
                <c:pt idx="21">
                  <c:v>1925</c:v>
                </c:pt>
                <c:pt idx="22">
                  <c:v>1926</c:v>
                </c:pt>
                <c:pt idx="23">
                  <c:v>1927</c:v>
                </c:pt>
                <c:pt idx="24">
                  <c:v>1928</c:v>
                </c:pt>
                <c:pt idx="25">
                  <c:v>1929</c:v>
                </c:pt>
                <c:pt idx="26">
                  <c:v>1930</c:v>
                </c:pt>
                <c:pt idx="27">
                  <c:v>1931</c:v>
                </c:pt>
                <c:pt idx="28">
                  <c:v>1932</c:v>
                </c:pt>
                <c:pt idx="29">
                  <c:v>1933</c:v>
                </c:pt>
                <c:pt idx="30">
                  <c:v>1934</c:v>
                </c:pt>
                <c:pt idx="31">
                  <c:v>1935</c:v>
                </c:pt>
                <c:pt idx="32">
                  <c:v>1936</c:v>
                </c:pt>
                <c:pt idx="33">
                  <c:v>1937</c:v>
                </c:pt>
                <c:pt idx="34">
                  <c:v>1938</c:v>
                </c:pt>
                <c:pt idx="35">
                  <c:v>1939</c:v>
                </c:pt>
                <c:pt idx="36">
                  <c:v>1940</c:v>
                </c:pt>
                <c:pt idx="37">
                  <c:v>1941</c:v>
                </c:pt>
                <c:pt idx="38">
                  <c:v>1942</c:v>
                </c:pt>
                <c:pt idx="39">
                  <c:v>1943</c:v>
                </c:pt>
                <c:pt idx="40">
                  <c:v>1944</c:v>
                </c:pt>
                <c:pt idx="41">
                  <c:v>1945</c:v>
                </c:pt>
                <c:pt idx="42">
                  <c:v>1946</c:v>
                </c:pt>
                <c:pt idx="43">
                  <c:v>1947</c:v>
                </c:pt>
                <c:pt idx="44">
                  <c:v>1948</c:v>
                </c:pt>
                <c:pt idx="45">
                  <c:v>1949</c:v>
                </c:pt>
                <c:pt idx="46">
                  <c:v>1950</c:v>
                </c:pt>
                <c:pt idx="47">
                  <c:v>1951</c:v>
                </c:pt>
                <c:pt idx="48">
                  <c:v>1952</c:v>
                </c:pt>
                <c:pt idx="49">
                  <c:v>1953</c:v>
                </c:pt>
                <c:pt idx="50">
                  <c:v>1954</c:v>
                </c:pt>
                <c:pt idx="51">
                  <c:v>1955</c:v>
                </c:pt>
                <c:pt idx="52">
                  <c:v>1956</c:v>
                </c:pt>
                <c:pt idx="53">
                  <c:v>1957</c:v>
                </c:pt>
                <c:pt idx="54">
                  <c:v>1958</c:v>
                </c:pt>
                <c:pt idx="55">
                  <c:v>1959</c:v>
                </c:pt>
                <c:pt idx="56">
                  <c:v>1960</c:v>
                </c:pt>
                <c:pt idx="57">
                  <c:v>1961</c:v>
                </c:pt>
                <c:pt idx="58">
                  <c:v>1962</c:v>
                </c:pt>
                <c:pt idx="59">
                  <c:v>1963</c:v>
                </c:pt>
                <c:pt idx="60">
                  <c:v>1964</c:v>
                </c:pt>
                <c:pt idx="61">
                  <c:v>1965</c:v>
                </c:pt>
                <c:pt idx="62">
                  <c:v>1966</c:v>
                </c:pt>
                <c:pt idx="63">
                  <c:v>1967</c:v>
                </c:pt>
                <c:pt idx="64">
                  <c:v>1968</c:v>
                </c:pt>
                <c:pt idx="65">
                  <c:v>1969</c:v>
                </c:pt>
                <c:pt idx="66">
                  <c:v>1970</c:v>
                </c:pt>
                <c:pt idx="67">
                  <c:v>1971</c:v>
                </c:pt>
                <c:pt idx="68">
                  <c:v>1972</c:v>
                </c:pt>
                <c:pt idx="69">
                  <c:v>1973</c:v>
                </c:pt>
                <c:pt idx="70">
                  <c:v>1974</c:v>
                </c:pt>
                <c:pt idx="71">
                  <c:v>1975</c:v>
                </c:pt>
                <c:pt idx="72">
                  <c:v>1976</c:v>
                </c:pt>
                <c:pt idx="73">
                  <c:v>1977</c:v>
                </c:pt>
                <c:pt idx="74">
                  <c:v>1978</c:v>
                </c:pt>
                <c:pt idx="75">
                  <c:v>1979</c:v>
                </c:pt>
                <c:pt idx="76">
                  <c:v>1980</c:v>
                </c:pt>
                <c:pt idx="77">
                  <c:v>1981</c:v>
                </c:pt>
                <c:pt idx="78">
                  <c:v>1982</c:v>
                </c:pt>
                <c:pt idx="79">
                  <c:v>1983</c:v>
                </c:pt>
                <c:pt idx="80">
                  <c:v>1984</c:v>
                </c:pt>
                <c:pt idx="81">
                  <c:v>1985</c:v>
                </c:pt>
                <c:pt idx="82">
                  <c:v>1986</c:v>
                </c:pt>
                <c:pt idx="83">
                  <c:v>1987</c:v>
                </c:pt>
                <c:pt idx="84">
                  <c:v>1988</c:v>
                </c:pt>
                <c:pt idx="85">
                  <c:v>1989</c:v>
                </c:pt>
                <c:pt idx="86">
                  <c:v>1990</c:v>
                </c:pt>
                <c:pt idx="87">
                  <c:v>1991</c:v>
                </c:pt>
                <c:pt idx="88">
                  <c:v>1992</c:v>
                </c:pt>
                <c:pt idx="89">
                  <c:v>1993</c:v>
                </c:pt>
                <c:pt idx="90">
                  <c:v>1994</c:v>
                </c:pt>
                <c:pt idx="91">
                  <c:v>1995</c:v>
                </c:pt>
                <c:pt idx="92">
                  <c:v>1996</c:v>
                </c:pt>
                <c:pt idx="93">
                  <c:v>1997</c:v>
                </c:pt>
                <c:pt idx="94">
                  <c:v>1998</c:v>
                </c:pt>
                <c:pt idx="95">
                  <c:v>1999</c:v>
                </c:pt>
                <c:pt idx="96">
                  <c:v>2000</c:v>
                </c:pt>
                <c:pt idx="97">
                  <c:v>2001</c:v>
                </c:pt>
                <c:pt idx="98">
                  <c:v>2002</c:v>
                </c:pt>
                <c:pt idx="99">
                  <c:v>2003</c:v>
                </c:pt>
                <c:pt idx="100">
                  <c:v>2004</c:v>
                </c:pt>
                <c:pt idx="101">
                  <c:v>2005</c:v>
                </c:pt>
                <c:pt idx="102">
                  <c:v>2006</c:v>
                </c:pt>
                <c:pt idx="103">
                  <c:v>2007</c:v>
                </c:pt>
                <c:pt idx="104">
                  <c:v>2008</c:v>
                </c:pt>
                <c:pt idx="105">
                  <c:v>2009</c:v>
                </c:pt>
                <c:pt idx="106">
                  <c:v>2010</c:v>
                </c:pt>
                <c:pt idx="107">
                  <c:v>2011</c:v>
                </c:pt>
                <c:pt idx="108">
                  <c:v>2012</c:v>
                </c:pt>
                <c:pt idx="109">
                  <c:v>2013</c:v>
                </c:pt>
                <c:pt idx="110">
                  <c:v>2014</c:v>
                </c:pt>
                <c:pt idx="111">
                  <c:v>2015</c:v>
                </c:pt>
                <c:pt idx="112">
                  <c:v>2016</c:v>
                </c:pt>
                <c:pt idx="113">
                  <c:v>2017</c:v>
                </c:pt>
                <c:pt idx="114">
                  <c:v>2018</c:v>
                </c:pt>
                <c:pt idx="115">
                  <c:v>2019</c:v>
                </c:pt>
              </c:numCache>
            </c:numRef>
          </c:cat>
          <c:val>
            <c:numRef>
              <c:f>Diarios!$E$378:$DP$378</c:f>
              <c:numCache>
                <c:formatCode>0</c:formatCode>
                <c:ptCount val="116"/>
                <c:pt idx="0">
                  <c:v>65.946917469700111</c:v>
                </c:pt>
                <c:pt idx="1">
                  <c:v>367.54143801764525</c:v>
                </c:pt>
                <c:pt idx="2">
                  <c:v>-23.072260612491675</c:v>
                </c:pt>
                <c:pt idx="3">
                  <c:v>-72.159931845368419</c:v>
                </c:pt>
                <c:pt idx="4">
                  <c:v>133.01815034641243</c:v>
                </c:pt>
                <c:pt idx="5">
                  <c:v>-10.858561982354729</c:v>
                </c:pt>
                <c:pt idx="6">
                  <c:v>-137.61472636591637</c:v>
                </c:pt>
                <c:pt idx="7">
                  <c:v>6.8208900724397949</c:v>
                </c:pt>
                <c:pt idx="8">
                  <c:v>101.0455476066864</c:v>
                </c:pt>
                <c:pt idx="9">
                  <c:v>175.85102705874118</c:v>
                </c:pt>
                <c:pt idx="10">
                  <c:v>27.571575003946634</c:v>
                </c:pt>
                <c:pt idx="11">
                  <c:v>-83.417466091943766</c:v>
                </c:pt>
                <c:pt idx="12">
                  <c:v>-64.601027735779383</c:v>
                </c:pt>
                <c:pt idx="13">
                  <c:v>-65.844863352217715</c:v>
                </c:pt>
                <c:pt idx="14">
                  <c:v>-68.946233215231416</c:v>
                </c:pt>
                <c:pt idx="15">
                  <c:v>30.262259935453528</c:v>
                </c:pt>
                <c:pt idx="16">
                  <c:v>220.9003421272343</c:v>
                </c:pt>
                <c:pt idx="17">
                  <c:v>197.48390377106995</c:v>
                </c:pt>
                <c:pt idx="18">
                  <c:v>61.631848976549406</c:v>
                </c:pt>
                <c:pt idx="19">
                  <c:v>69.37431472997406</c:v>
                </c:pt>
                <c:pt idx="20">
                  <c:v>-84.420205817971151</c:v>
                </c:pt>
                <c:pt idx="21">
                  <c:v>-103.50239759879307</c:v>
                </c:pt>
                <c:pt idx="22">
                  <c:v>22.00993116833024</c:v>
                </c:pt>
                <c:pt idx="23">
                  <c:v>-111.35171266728622</c:v>
                </c:pt>
                <c:pt idx="24">
                  <c:v>-60.680479790573884</c:v>
                </c:pt>
                <c:pt idx="25">
                  <c:v>25.429109250522004</c:v>
                </c:pt>
                <c:pt idx="26">
                  <c:v>20.37431472997406</c:v>
                </c:pt>
                <c:pt idx="27">
                  <c:v>195.71404075737127</c:v>
                </c:pt>
                <c:pt idx="28">
                  <c:v>142.39075308613843</c:v>
                </c:pt>
                <c:pt idx="29">
                  <c:v>58.28938322312473</c:v>
                </c:pt>
                <c:pt idx="30">
                  <c:v>-107.19006883166978</c:v>
                </c:pt>
                <c:pt idx="31">
                  <c:v>59.714040757371322</c:v>
                </c:pt>
                <c:pt idx="32">
                  <c:v>-134.7681510234506</c:v>
                </c:pt>
                <c:pt idx="33">
                  <c:v>-175.36267157139579</c:v>
                </c:pt>
                <c:pt idx="34">
                  <c:v>-223.50901358554603</c:v>
                </c:pt>
                <c:pt idx="35">
                  <c:v>-92.921575680984859</c:v>
                </c:pt>
                <c:pt idx="36">
                  <c:v>69.508561305316505</c:v>
                </c:pt>
                <c:pt idx="37">
                  <c:v>-91.159931845368419</c:v>
                </c:pt>
                <c:pt idx="38">
                  <c:v>26.623629798467221</c:v>
                </c:pt>
                <c:pt idx="39">
                  <c:v>-53.869520886464272</c:v>
                </c:pt>
                <c:pt idx="40">
                  <c:v>-219.60941387777459</c:v>
                </c:pt>
                <c:pt idx="41">
                  <c:v>-121.23116472208073</c:v>
                </c:pt>
                <c:pt idx="42">
                  <c:v>20.555136647782263</c:v>
                </c:pt>
                <c:pt idx="43">
                  <c:v>18.908561305316539</c:v>
                </c:pt>
                <c:pt idx="44">
                  <c:v>-236.23938390016292</c:v>
                </c:pt>
                <c:pt idx="45">
                  <c:v>-127.48321951660128</c:v>
                </c:pt>
                <c:pt idx="46">
                  <c:v>-33.883219516601287</c:v>
                </c:pt>
                <c:pt idx="47">
                  <c:v>-82.587329105642368</c:v>
                </c:pt>
                <c:pt idx="48">
                  <c:v>-25.724315407012227</c:v>
                </c:pt>
                <c:pt idx="49">
                  <c:v>-91.025685270025946</c:v>
                </c:pt>
                <c:pt idx="50">
                  <c:v>-9.4421236261903232</c:v>
                </c:pt>
                <c:pt idx="51">
                  <c:v>-182.09965787276568</c:v>
                </c:pt>
                <c:pt idx="52">
                  <c:v>84.859246236823367</c:v>
                </c:pt>
                <c:pt idx="53">
                  <c:v>65.577054456001463</c:v>
                </c:pt>
                <c:pt idx="54">
                  <c:v>86.188013360111029</c:v>
                </c:pt>
                <c:pt idx="55">
                  <c:v>158.50034212723432</c:v>
                </c:pt>
                <c:pt idx="56">
                  <c:v>34.930479113535682</c:v>
                </c:pt>
                <c:pt idx="57">
                  <c:v>16.314040757371345</c:v>
                </c:pt>
                <c:pt idx="58">
                  <c:v>-179.74253006906252</c:v>
                </c:pt>
                <c:pt idx="59">
                  <c:v>-96.93801403714923</c:v>
                </c:pt>
                <c:pt idx="60">
                  <c:v>-203.21472636591636</c:v>
                </c:pt>
                <c:pt idx="61">
                  <c:v>-1.0147263659163741</c:v>
                </c:pt>
                <c:pt idx="62">
                  <c:v>-73.233904448108149</c:v>
                </c:pt>
                <c:pt idx="63">
                  <c:v>-223.55571688224933</c:v>
                </c:pt>
                <c:pt idx="64">
                  <c:v>-234.32705513303964</c:v>
                </c:pt>
                <c:pt idx="65">
                  <c:v>-142.22568527002593</c:v>
                </c:pt>
                <c:pt idx="66">
                  <c:v>-251.42568527002595</c:v>
                </c:pt>
                <c:pt idx="67">
                  <c:v>-95.444863352217737</c:v>
                </c:pt>
                <c:pt idx="68">
                  <c:v>-193.37363047550539</c:v>
                </c:pt>
                <c:pt idx="69">
                  <c:v>-147.62294554399855</c:v>
                </c:pt>
                <c:pt idx="70">
                  <c:v>76.431848976549418</c:v>
                </c:pt>
                <c:pt idx="71">
                  <c:v>-32.705137324820441</c:v>
                </c:pt>
                <c:pt idx="72">
                  <c:v>-27.258561982354706</c:v>
                </c:pt>
                <c:pt idx="73">
                  <c:v>71.711301031343908</c:v>
                </c:pt>
                <c:pt idx="74">
                  <c:v>-1.5297948590670671</c:v>
                </c:pt>
                <c:pt idx="75">
                  <c:v>192.71404075737132</c:v>
                </c:pt>
                <c:pt idx="76">
                  <c:v>144.02636952449461</c:v>
                </c:pt>
                <c:pt idx="77">
                  <c:v>67.130479113535728</c:v>
                </c:pt>
                <c:pt idx="78">
                  <c:v>236.84554760668635</c:v>
                </c:pt>
                <c:pt idx="79">
                  <c:v>315.94965719572753</c:v>
                </c:pt>
                <c:pt idx="80">
                  <c:v>78.349657195727502</c:v>
                </c:pt>
                <c:pt idx="81">
                  <c:v>195.24006815463162</c:v>
                </c:pt>
                <c:pt idx="82">
                  <c:v>-31.694178420710898</c:v>
                </c:pt>
                <c:pt idx="83">
                  <c:v>69.330479113535716</c:v>
                </c:pt>
                <c:pt idx="84">
                  <c:v>133.57431472997405</c:v>
                </c:pt>
                <c:pt idx="85">
                  <c:v>166.47568459298776</c:v>
                </c:pt>
                <c:pt idx="86">
                  <c:v>39.481164045042533</c:v>
                </c:pt>
                <c:pt idx="87">
                  <c:v>19.196232538193215</c:v>
                </c:pt>
                <c:pt idx="88">
                  <c:v>238.1469174697001</c:v>
                </c:pt>
                <c:pt idx="89">
                  <c:v>40.001711990248054</c:v>
                </c:pt>
                <c:pt idx="90">
                  <c:v>-53.683219516601298</c:v>
                </c:pt>
                <c:pt idx="91">
                  <c:v>167.51678048339869</c:v>
                </c:pt>
                <c:pt idx="92">
                  <c:v>32.516780483398691</c:v>
                </c:pt>
                <c:pt idx="93">
                  <c:v>131.07842431901514</c:v>
                </c:pt>
                <c:pt idx="94">
                  <c:v>173.87294486696038</c:v>
                </c:pt>
                <c:pt idx="95">
                  <c:v>-21.480479790573895</c:v>
                </c:pt>
                <c:pt idx="96">
                  <c:v>-58.370890749478008</c:v>
                </c:pt>
                <c:pt idx="97">
                  <c:v>-90.01198663988896</c:v>
                </c:pt>
                <c:pt idx="98">
                  <c:v>-50.258561982354706</c:v>
                </c:pt>
                <c:pt idx="99">
                  <c:v>-48.455822256327338</c:v>
                </c:pt>
                <c:pt idx="100">
                  <c:v>-30.02294554399856</c:v>
                </c:pt>
                <c:pt idx="101">
                  <c:v>-99.499657872765681</c:v>
                </c:pt>
                <c:pt idx="102">
                  <c:v>-35.683219516601298</c:v>
                </c:pt>
                <c:pt idx="103">
                  <c:v>-17.855822256327315</c:v>
                </c:pt>
                <c:pt idx="104">
                  <c:v>-19.642123626190312</c:v>
                </c:pt>
                <c:pt idx="105">
                  <c:v>-143.43664417413552</c:v>
                </c:pt>
                <c:pt idx="106">
                  <c:v>-53.477740064546481</c:v>
                </c:pt>
                <c:pt idx="107">
                  <c:v>20.705821579289136</c:v>
                </c:pt>
                <c:pt idx="108">
                  <c:v>-96.513356502902667</c:v>
                </c:pt>
                <c:pt idx="109">
                  <c:v>-68.198288009751963</c:v>
                </c:pt>
                <c:pt idx="110">
                  <c:v>126.28390377106996</c:v>
                </c:pt>
                <c:pt idx="111">
                  <c:v>88.837328428604167</c:v>
                </c:pt>
                <c:pt idx="112">
                  <c:v>132.73595856559052</c:v>
                </c:pt>
                <c:pt idx="113">
                  <c:v>-26.332534585094436</c:v>
                </c:pt>
                <c:pt idx="114">
                  <c:v>165.41541062038499</c:v>
                </c:pt>
                <c:pt idx="115">
                  <c:v>55.90308185326171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44164416"/>
        <c:axId val="144164808"/>
      </c:barChart>
      <c:catAx>
        <c:axId val="144164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/>
                  <a:t>A</a:t>
                </a:r>
                <a:r>
                  <a:rPr lang="es-PY" dirty="0" smtClean="0"/>
                  <a:t>ño</a:t>
                </a:r>
                <a:endParaRPr lang="es-PY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4808"/>
        <c:crossesAt val="-300"/>
        <c:auto val="1"/>
        <c:lblAlgn val="ctr"/>
        <c:lblOffset val="100"/>
        <c:noMultiLvlLbl val="0"/>
      </c:catAx>
      <c:valAx>
        <c:axId val="14416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cm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441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PY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9050"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Total!$R$13:$R$16</c:f>
              <c:strCache>
                <c:ptCount val="4"/>
                <c:pt idx="0">
                  <c:v>1980-1989</c:v>
                </c:pt>
                <c:pt idx="1">
                  <c:v>1990-1999</c:v>
                </c:pt>
                <c:pt idx="2">
                  <c:v>2000-2009</c:v>
                </c:pt>
                <c:pt idx="3">
                  <c:v>2010-2019</c:v>
                </c:pt>
              </c:strCache>
            </c:strRef>
          </c:cat>
          <c:val>
            <c:numRef>
              <c:f>Total!$S$13:$S$16</c:f>
              <c:numCache>
                <c:formatCode>0.0</c:formatCode>
                <c:ptCount val="4"/>
                <c:pt idx="0">
                  <c:v>1.0551515151515152</c:v>
                </c:pt>
                <c:pt idx="1">
                  <c:v>1.5216783216783216</c:v>
                </c:pt>
                <c:pt idx="2">
                  <c:v>2.1153846153846154</c:v>
                </c:pt>
                <c:pt idx="3">
                  <c:v>2.9357142857142859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5569464"/>
        <c:axId val="145572600"/>
      </c:barChart>
      <c:catAx>
        <c:axId val="145569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D</a:t>
                </a:r>
                <a:r>
                  <a:rPr lang="en-US" dirty="0" err="1" smtClean="0"/>
                  <a:t>écada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043282191352101"/>
              <c:y val="0.916380892497893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72600"/>
        <c:crosses val="autoZero"/>
        <c:auto val="1"/>
        <c:lblAlgn val="ctr"/>
        <c:lblOffset val="100"/>
        <c:noMultiLvlLbl val="0"/>
      </c:catAx>
      <c:valAx>
        <c:axId val="145572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Cantidad media de olas de calor al año</a:t>
                </a:r>
              </a:p>
            </c:rich>
          </c:tx>
          <c:layout>
            <c:manualLayout>
              <c:xMode val="edge"/>
              <c:yMode val="edge"/>
              <c:x val="1.7156925506262938E-2"/>
              <c:y val="0.109969623136607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1"/>
        <c:majorTickMark val="in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6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 sz="1200"/>
      </a:pPr>
      <a:endParaRPr lang="es-PY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86215883853685E-2"/>
          <c:y val="4.8434987123500861E-2"/>
          <c:w val="0.88697484689413819"/>
          <c:h val="0.779260540091346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6350">
              <a:solidFill>
                <a:srgbClr val="FFFF00"/>
              </a:solidFill>
            </a:ln>
            <a:effectLst/>
          </c:spPr>
          <c:invertIfNegative val="0"/>
          <c:dLbls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exp"/>
            <c:dispRSqr val="0"/>
            <c:dispEq val="0"/>
          </c:trendline>
          <c:cat>
            <c:numRef>
              <c:f>Total!$A$4:$A$43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Total!$P$4:$P$43</c:f>
              <c:numCache>
                <c:formatCode>0.0</c:formatCode>
                <c:ptCount val="40"/>
                <c:pt idx="0">
                  <c:v>1</c:v>
                </c:pt>
                <c:pt idx="1">
                  <c:v>0.16666666666666666</c:v>
                </c:pt>
                <c:pt idx="2">
                  <c:v>0.5</c:v>
                </c:pt>
                <c:pt idx="3">
                  <c:v>0.16666666666666666</c:v>
                </c:pt>
                <c:pt idx="4">
                  <c:v>2.2000000000000002</c:v>
                </c:pt>
                <c:pt idx="5">
                  <c:v>2</c:v>
                </c:pt>
                <c:pt idx="6">
                  <c:v>1.3</c:v>
                </c:pt>
                <c:pt idx="7">
                  <c:v>0.2</c:v>
                </c:pt>
                <c:pt idx="8">
                  <c:v>2.2000000000000002</c:v>
                </c:pt>
                <c:pt idx="9">
                  <c:v>0.81818181818181823</c:v>
                </c:pt>
                <c:pt idx="10">
                  <c:v>2.6363636363636362</c:v>
                </c:pt>
                <c:pt idx="11">
                  <c:v>0.90909090909090906</c:v>
                </c:pt>
                <c:pt idx="12">
                  <c:v>0.36363636363636365</c:v>
                </c:pt>
                <c:pt idx="13">
                  <c:v>0.91666666666666663</c:v>
                </c:pt>
                <c:pt idx="14">
                  <c:v>2.1538461538461537</c:v>
                </c:pt>
                <c:pt idx="15">
                  <c:v>0.75</c:v>
                </c:pt>
                <c:pt idx="16">
                  <c:v>1.3333333333333333</c:v>
                </c:pt>
                <c:pt idx="17">
                  <c:v>3.0769230769230771</c:v>
                </c:pt>
                <c:pt idx="18">
                  <c:v>1.5384615384615385</c:v>
                </c:pt>
                <c:pt idx="19">
                  <c:v>1.5384615384615385</c:v>
                </c:pt>
                <c:pt idx="20">
                  <c:v>1.6923076923076923</c:v>
                </c:pt>
                <c:pt idx="21">
                  <c:v>2.4615384615384617</c:v>
                </c:pt>
                <c:pt idx="22">
                  <c:v>4.8461538461538458</c:v>
                </c:pt>
                <c:pt idx="23">
                  <c:v>1.4615384615384615</c:v>
                </c:pt>
                <c:pt idx="24">
                  <c:v>0.92307692307692313</c:v>
                </c:pt>
                <c:pt idx="25">
                  <c:v>0.69230769230769229</c:v>
                </c:pt>
                <c:pt idx="26">
                  <c:v>2.0769230769230771</c:v>
                </c:pt>
                <c:pt idx="27">
                  <c:v>2.6428571428571428</c:v>
                </c:pt>
                <c:pt idx="28">
                  <c:v>1.2857142857142858</c:v>
                </c:pt>
                <c:pt idx="29">
                  <c:v>3.0714285714285716</c:v>
                </c:pt>
                <c:pt idx="30">
                  <c:v>2.6428571428571428</c:v>
                </c:pt>
                <c:pt idx="31">
                  <c:v>1</c:v>
                </c:pt>
                <c:pt idx="32">
                  <c:v>5.2142857142857144</c:v>
                </c:pt>
                <c:pt idx="33">
                  <c:v>1.5714285714285714</c:v>
                </c:pt>
                <c:pt idx="34">
                  <c:v>3.2857142857142856</c:v>
                </c:pt>
                <c:pt idx="35">
                  <c:v>2.6428571428571428</c:v>
                </c:pt>
                <c:pt idx="36">
                  <c:v>3.0714285714285716</c:v>
                </c:pt>
                <c:pt idx="37">
                  <c:v>2.8571428571428572</c:v>
                </c:pt>
                <c:pt idx="38">
                  <c:v>1.1428571428571428</c:v>
                </c:pt>
                <c:pt idx="39">
                  <c:v>5.9285714285714288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5570248"/>
        <c:axId val="145565152"/>
      </c:barChart>
      <c:catAx>
        <c:axId val="145570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A</a:t>
                </a:r>
                <a:r>
                  <a:rPr lang="en-US" dirty="0" err="1" smtClean="0"/>
                  <a:t>ño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1562505735734088"/>
              <c:y val="0.91920029000657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65152"/>
        <c:crosses val="autoZero"/>
        <c:auto val="1"/>
        <c:lblAlgn val="ctr"/>
        <c:lblOffset val="100"/>
        <c:noMultiLvlLbl val="0"/>
      </c:catAx>
      <c:valAx>
        <c:axId val="14556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Cantidad de olas de calor al año</a:t>
                </a:r>
              </a:p>
            </c:rich>
          </c:tx>
          <c:layout>
            <c:manualLayout>
              <c:xMode val="edge"/>
              <c:yMode val="edge"/>
              <c:x val="1.191074502429953E-2"/>
              <c:y val="0.180841157363551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0"/>
        <c:majorTickMark val="in"/>
        <c:minorTickMark val="in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7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 sz="1200"/>
      </a:pPr>
      <a:endParaRPr lang="es-PY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81706950810258E-2"/>
          <c:y val="6.0185185185185182E-2"/>
          <c:w val="0.90105705070448283"/>
          <c:h val="0.6909558180227471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numRef>
              <c:f>Sequías!$A$2:$A$61</c:f>
              <c:numCache>
                <c:formatCode>General</c:formatCode>
                <c:ptCount val="60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</c:numCache>
            </c:numRef>
          </c:cat>
          <c:val>
            <c:numRef>
              <c:f>Sequías!$B$2:$B$61</c:f>
              <c:numCache>
                <c:formatCode>General</c:formatCode>
                <c:ptCount val="60"/>
                <c:pt idx="0">
                  <c:v>1.5</c:v>
                </c:pt>
                <c:pt idx="2">
                  <c:v>2</c:v>
                </c:pt>
                <c:pt idx="6">
                  <c:v>1.5</c:v>
                </c:pt>
                <c:pt idx="7">
                  <c:v>2</c:v>
                </c:pt>
                <c:pt idx="8">
                  <c:v>1.5</c:v>
                </c:pt>
                <c:pt idx="9">
                  <c:v>1.5</c:v>
                </c:pt>
                <c:pt idx="10">
                  <c:v>2</c:v>
                </c:pt>
                <c:pt idx="11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2</c:v>
                </c:pt>
                <c:pt idx="21">
                  <c:v>1.5</c:v>
                </c:pt>
                <c:pt idx="25">
                  <c:v>2</c:v>
                </c:pt>
                <c:pt idx="28">
                  <c:v>2</c:v>
                </c:pt>
                <c:pt idx="29">
                  <c:v>1.5</c:v>
                </c:pt>
                <c:pt idx="33">
                  <c:v>1.5</c:v>
                </c:pt>
                <c:pt idx="35">
                  <c:v>1.5</c:v>
                </c:pt>
                <c:pt idx="39">
                  <c:v>1.5</c:v>
                </c:pt>
                <c:pt idx="43">
                  <c:v>1.5</c:v>
                </c:pt>
                <c:pt idx="44">
                  <c:v>1.5</c:v>
                </c:pt>
                <c:pt idx="48">
                  <c:v>2</c:v>
                </c:pt>
                <c:pt idx="49">
                  <c:v>2</c:v>
                </c:pt>
                <c:pt idx="50">
                  <c:v>1.5</c:v>
                </c:pt>
                <c:pt idx="52">
                  <c:v>1.5</c:v>
                </c:pt>
                <c:pt idx="53">
                  <c:v>1.5</c:v>
                </c:pt>
                <c:pt idx="58">
                  <c:v>2</c:v>
                </c:pt>
                <c:pt idx="5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45569856"/>
        <c:axId val="145571816"/>
      </c:barChart>
      <c:catAx>
        <c:axId val="145569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</a:t>
                </a:r>
              </a:p>
            </c:rich>
          </c:tx>
          <c:layout>
            <c:manualLayout>
              <c:xMode val="edge"/>
              <c:yMode val="edge"/>
              <c:x val="0.50791055332642809"/>
              <c:y val="0.88146321049459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71816"/>
        <c:crosses val="autoZero"/>
        <c:auto val="1"/>
        <c:lblAlgn val="ctr"/>
        <c:lblOffset val="100"/>
        <c:noMultiLvlLbl val="0"/>
      </c:catAx>
      <c:valAx>
        <c:axId val="145571816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err="1" smtClean="0"/>
                  <a:t>Valores</a:t>
                </a:r>
                <a:r>
                  <a:rPr lang="en-US" sz="1200" baseline="0" dirty="0" smtClean="0"/>
                  <a:t> </a:t>
                </a:r>
                <a:r>
                  <a:rPr lang="en-US" sz="1200" baseline="0" dirty="0" err="1" smtClean="0"/>
                  <a:t>negativos</a:t>
                </a:r>
                <a:r>
                  <a:rPr lang="en-US" sz="1200" baseline="0" dirty="0" smtClean="0"/>
                  <a:t> de </a:t>
                </a:r>
                <a:r>
                  <a:rPr lang="en-US" sz="1200" dirty="0" smtClean="0"/>
                  <a:t>(SPI-3</a:t>
                </a:r>
                <a:r>
                  <a:rPr lang="en-US" sz="1200" dirty="0"/>
                  <a:t>)</a:t>
                </a:r>
              </a:p>
            </c:rich>
          </c:tx>
          <c:layout>
            <c:manualLayout>
              <c:xMode val="edge"/>
              <c:yMode val="edge"/>
              <c:x val="8.4033748654981349E-3"/>
              <c:y val="0.184913601382027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698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9315708772527"/>
          <c:y val="5.2847212676968992E-2"/>
          <c:w val="0.83370919474670557"/>
          <c:h val="0.75905348178111154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altura_con!$B$61:$B$91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altura_con!$BF$61:$BF$91</c:f>
              <c:numCache>
                <c:formatCode>General</c:formatCode>
                <c:ptCount val="31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261</c:v>
                </c:pt>
                <c:pt idx="4">
                  <c:v>262</c:v>
                </c:pt>
                <c:pt idx="5">
                  <c:v>262</c:v>
                </c:pt>
                <c:pt idx="6">
                  <c:v>260</c:v>
                </c:pt>
                <c:pt idx="7">
                  <c:v>260</c:v>
                </c:pt>
                <c:pt idx="8">
                  <c:v>260</c:v>
                </c:pt>
                <c:pt idx="9">
                  <c:v>260</c:v>
                </c:pt>
                <c:pt idx="10">
                  <c:v>261</c:v>
                </c:pt>
                <c:pt idx="11">
                  <c:v>265</c:v>
                </c:pt>
                <c:pt idx="12">
                  <c:v>270</c:v>
                </c:pt>
                <c:pt idx="13">
                  <c:v>279</c:v>
                </c:pt>
                <c:pt idx="14">
                  <c:v>286</c:v>
                </c:pt>
                <c:pt idx="15">
                  <c:v>302</c:v>
                </c:pt>
                <c:pt idx="16">
                  <c:v>367</c:v>
                </c:pt>
                <c:pt idx="17">
                  <c:v>410</c:v>
                </c:pt>
                <c:pt idx="18">
                  <c:v>460</c:v>
                </c:pt>
                <c:pt idx="19">
                  <c:v>508</c:v>
                </c:pt>
                <c:pt idx="20">
                  <c:v>569</c:v>
                </c:pt>
                <c:pt idx="21">
                  <c:v>620</c:v>
                </c:pt>
                <c:pt idx="22">
                  <c:v>660</c:v>
                </c:pt>
                <c:pt idx="23">
                  <c:v>695</c:v>
                </c:pt>
                <c:pt idx="24">
                  <c:v>710</c:v>
                </c:pt>
                <c:pt idx="25">
                  <c:v>717</c:v>
                </c:pt>
                <c:pt idx="26">
                  <c:v>720</c:v>
                </c:pt>
                <c:pt idx="27">
                  <c:v>718</c:v>
                </c:pt>
                <c:pt idx="28">
                  <c:v>716</c:v>
                </c:pt>
                <c:pt idx="29">
                  <c:v>710</c:v>
                </c:pt>
                <c:pt idx="30">
                  <c:v>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89-4412-8BD5-A1FA77F93751}"/>
            </c:ext>
          </c:extLst>
        </c:ser>
        <c:ser>
          <c:idx val="1"/>
          <c:order val="1"/>
          <c:spPr>
            <a:ln w="254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altura_con!$B$61:$B$91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altura_con!$BM$61:$BM$91</c:f>
              <c:numCache>
                <c:formatCode>0</c:formatCode>
                <c:ptCount val="31"/>
                <c:pt idx="0">
                  <c:v>329.29545454545456</c:v>
                </c:pt>
                <c:pt idx="1">
                  <c:v>329.86363636363637</c:v>
                </c:pt>
                <c:pt idx="2">
                  <c:v>329.54545454545456</c:v>
                </c:pt>
                <c:pt idx="3">
                  <c:v>329.79545454545456</c:v>
                </c:pt>
                <c:pt idx="4">
                  <c:v>329.36363636363637</c:v>
                </c:pt>
                <c:pt idx="5">
                  <c:v>329.40909090909093</c:v>
                </c:pt>
                <c:pt idx="6">
                  <c:v>329.09090909090907</c:v>
                </c:pt>
                <c:pt idx="7">
                  <c:v>329.11363636363637</c:v>
                </c:pt>
                <c:pt idx="8">
                  <c:v>328.84090909090907</c:v>
                </c:pt>
                <c:pt idx="9">
                  <c:v>330.69767441860466</c:v>
                </c:pt>
                <c:pt idx="10">
                  <c:v>331.23255813953489</c:v>
                </c:pt>
                <c:pt idx="11">
                  <c:v>332.23255813953489</c:v>
                </c:pt>
                <c:pt idx="12">
                  <c:v>333.13953488372096</c:v>
                </c:pt>
                <c:pt idx="13">
                  <c:v>334</c:v>
                </c:pt>
                <c:pt idx="14">
                  <c:v>335.13953488372096</c:v>
                </c:pt>
                <c:pt idx="15">
                  <c:v>337.27906976744185</c:v>
                </c:pt>
                <c:pt idx="16">
                  <c:v>335.97727272727275</c:v>
                </c:pt>
                <c:pt idx="17">
                  <c:v>338.06818181818181</c:v>
                </c:pt>
                <c:pt idx="18">
                  <c:v>338.88636363636363</c:v>
                </c:pt>
                <c:pt idx="19">
                  <c:v>339.79545454545456</c:v>
                </c:pt>
                <c:pt idx="20">
                  <c:v>340.29545454545456</c:v>
                </c:pt>
                <c:pt idx="21">
                  <c:v>340.86363636363637</c:v>
                </c:pt>
                <c:pt idx="22">
                  <c:v>343.41860465116281</c:v>
                </c:pt>
                <c:pt idx="23">
                  <c:v>342.56818181818181</c:v>
                </c:pt>
                <c:pt idx="24">
                  <c:v>343.59090909090907</c:v>
                </c:pt>
                <c:pt idx="25">
                  <c:v>345.47727272727275</c:v>
                </c:pt>
                <c:pt idx="26">
                  <c:v>346.95454545454544</c:v>
                </c:pt>
                <c:pt idx="27">
                  <c:v>348.29545454545456</c:v>
                </c:pt>
                <c:pt idx="28">
                  <c:v>349.56818181818181</c:v>
                </c:pt>
                <c:pt idx="29">
                  <c:v>350.52272727272725</c:v>
                </c:pt>
                <c:pt idx="30">
                  <c:v>350.36363636363637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F89-4412-8BD5-A1FA77F93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570640"/>
        <c:axId val="145571032"/>
      </c:lineChart>
      <c:catAx>
        <c:axId val="145570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b="1"/>
                  <a:t>Marzo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71032"/>
        <c:crosses val="autoZero"/>
        <c:auto val="1"/>
        <c:lblAlgn val="ctr"/>
        <c:lblOffset val="100"/>
        <c:noMultiLvlLbl val="0"/>
      </c:catAx>
      <c:valAx>
        <c:axId val="145571032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b="1"/>
                  <a:t>Altura Hidrométrica en cm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70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Normal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Diarios!$DS$3:$DS$367</c:f>
              <c:numCache>
                <c:formatCode>0</c:formatCode>
                <c:ptCount val="365"/>
                <c:pt idx="0">
                  <c:v>251.7017543859649</c:v>
                </c:pt>
                <c:pt idx="1">
                  <c:v>251.91228070175438</c:v>
                </c:pt>
                <c:pt idx="2">
                  <c:v>251.28070175438597</c:v>
                </c:pt>
                <c:pt idx="3">
                  <c:v>250.99122807017545</c:v>
                </c:pt>
                <c:pt idx="4">
                  <c:v>250.89473684210526</c:v>
                </c:pt>
                <c:pt idx="5">
                  <c:v>251.16666666666666</c:v>
                </c:pt>
                <c:pt idx="6">
                  <c:v>251.2280701754386</c:v>
                </c:pt>
                <c:pt idx="7">
                  <c:v>251.60526315789474</c:v>
                </c:pt>
                <c:pt idx="8">
                  <c:v>252.07017543859649</c:v>
                </c:pt>
                <c:pt idx="9">
                  <c:v>253.10526315789474</c:v>
                </c:pt>
                <c:pt idx="10">
                  <c:v>253.80701754385964</c:v>
                </c:pt>
                <c:pt idx="11">
                  <c:v>254.16666666666666</c:v>
                </c:pt>
                <c:pt idx="12">
                  <c:v>254.47368421052633</c:v>
                </c:pt>
                <c:pt idx="13">
                  <c:v>254.2719298245614</c:v>
                </c:pt>
                <c:pt idx="14">
                  <c:v>254.28070175438597</c:v>
                </c:pt>
                <c:pt idx="15">
                  <c:v>254.49122807017545</c:v>
                </c:pt>
                <c:pt idx="16">
                  <c:v>254.92105263157896</c:v>
                </c:pt>
                <c:pt idx="17">
                  <c:v>255.14035087719299</c:v>
                </c:pt>
                <c:pt idx="18">
                  <c:v>255.30701754385964</c:v>
                </c:pt>
                <c:pt idx="19">
                  <c:v>255.54385964912279</c:v>
                </c:pt>
                <c:pt idx="20">
                  <c:v>255.76315789473685</c:v>
                </c:pt>
                <c:pt idx="21">
                  <c:v>256.56140350877195</c:v>
                </c:pt>
                <c:pt idx="22">
                  <c:v>256.43859649122805</c:v>
                </c:pt>
                <c:pt idx="23">
                  <c:v>257.07017543859649</c:v>
                </c:pt>
                <c:pt idx="24">
                  <c:v>257.58771929824559</c:v>
                </c:pt>
                <c:pt idx="25">
                  <c:v>257.77192982456143</c:v>
                </c:pt>
                <c:pt idx="26">
                  <c:v>258.0263157894737</c:v>
                </c:pt>
                <c:pt idx="27">
                  <c:v>257.78070175438597</c:v>
                </c:pt>
                <c:pt idx="28">
                  <c:v>258.14912280701753</c:v>
                </c:pt>
                <c:pt idx="29">
                  <c:v>258.38596491228071</c:v>
                </c:pt>
                <c:pt idx="30">
                  <c:v>259</c:v>
                </c:pt>
                <c:pt idx="31">
                  <c:v>259.39473684210526</c:v>
                </c:pt>
                <c:pt idx="32">
                  <c:v>260.24561403508773</c:v>
                </c:pt>
                <c:pt idx="33">
                  <c:v>260.90350877192981</c:v>
                </c:pt>
                <c:pt idx="34">
                  <c:v>262.07894736842104</c:v>
                </c:pt>
                <c:pt idx="35">
                  <c:v>261.51754385964909</c:v>
                </c:pt>
                <c:pt idx="36">
                  <c:v>261.79824561403507</c:v>
                </c:pt>
                <c:pt idx="37">
                  <c:v>262.43859649122805</c:v>
                </c:pt>
                <c:pt idx="38">
                  <c:v>263.18421052631578</c:v>
                </c:pt>
                <c:pt idx="39">
                  <c:v>263.60526315789474</c:v>
                </c:pt>
                <c:pt idx="40">
                  <c:v>263.89473684210526</c:v>
                </c:pt>
                <c:pt idx="41">
                  <c:v>264.16666666666669</c:v>
                </c:pt>
                <c:pt idx="42">
                  <c:v>264.25438596491227</c:v>
                </c:pt>
                <c:pt idx="43">
                  <c:v>264.45614035087721</c:v>
                </c:pt>
                <c:pt idx="44">
                  <c:v>265.18421052631578</c:v>
                </c:pt>
                <c:pt idx="45">
                  <c:v>265.83333333333331</c:v>
                </c:pt>
                <c:pt idx="46">
                  <c:v>267.19298245614033</c:v>
                </c:pt>
                <c:pt idx="47">
                  <c:v>268.55263157894734</c:v>
                </c:pt>
                <c:pt idx="48">
                  <c:v>269.57017543859649</c:v>
                </c:pt>
                <c:pt idx="49">
                  <c:v>270.60526315789474</c:v>
                </c:pt>
                <c:pt idx="50">
                  <c:v>271.92105263157896</c:v>
                </c:pt>
                <c:pt idx="51">
                  <c:v>273.34210526315792</c:v>
                </c:pt>
                <c:pt idx="52">
                  <c:v>274.95614035087721</c:v>
                </c:pt>
                <c:pt idx="53">
                  <c:v>275.58771929824559</c:v>
                </c:pt>
                <c:pt idx="54">
                  <c:v>277.14912280701753</c:v>
                </c:pt>
                <c:pt idx="55">
                  <c:v>278.32456140350877</c:v>
                </c:pt>
                <c:pt idx="56">
                  <c:v>279.33333333333331</c:v>
                </c:pt>
                <c:pt idx="57">
                  <c:v>280.95614035087721</c:v>
                </c:pt>
                <c:pt idx="58">
                  <c:v>282.36842105263156</c:v>
                </c:pt>
                <c:pt idx="59">
                  <c:v>284.16666666666669</c:v>
                </c:pt>
                <c:pt idx="60">
                  <c:v>285.31578947368422</c:v>
                </c:pt>
                <c:pt idx="61">
                  <c:v>286.0263157894737</c:v>
                </c:pt>
                <c:pt idx="62">
                  <c:v>287.14912280701753</c:v>
                </c:pt>
                <c:pt idx="63">
                  <c:v>287.9736842105263</c:v>
                </c:pt>
                <c:pt idx="64">
                  <c:v>288.14912280701753</c:v>
                </c:pt>
                <c:pt idx="65">
                  <c:v>289.12280701754383</c:v>
                </c:pt>
                <c:pt idx="66">
                  <c:v>289.62280701754383</c:v>
                </c:pt>
                <c:pt idx="67">
                  <c:v>289.90350877192981</c:v>
                </c:pt>
                <c:pt idx="68">
                  <c:v>290.12280701754383</c:v>
                </c:pt>
                <c:pt idx="69">
                  <c:v>290.10526315789474</c:v>
                </c:pt>
                <c:pt idx="70">
                  <c:v>290.13157894736844</c:v>
                </c:pt>
                <c:pt idx="71">
                  <c:v>290.40350877192981</c:v>
                </c:pt>
                <c:pt idx="72">
                  <c:v>291.31578947368422</c:v>
                </c:pt>
                <c:pt idx="73">
                  <c:v>291.71929824561403</c:v>
                </c:pt>
                <c:pt idx="74">
                  <c:v>292.00877192982455</c:v>
                </c:pt>
                <c:pt idx="75">
                  <c:v>292.37719298245617</c:v>
                </c:pt>
                <c:pt idx="76">
                  <c:v>292.75438596491227</c:v>
                </c:pt>
                <c:pt idx="77">
                  <c:v>293.70175438596493</c:v>
                </c:pt>
                <c:pt idx="78">
                  <c:v>294.43859649122805</c:v>
                </c:pt>
                <c:pt idx="79">
                  <c:v>295.28070175438597</c:v>
                </c:pt>
                <c:pt idx="80">
                  <c:v>295.86842105263156</c:v>
                </c:pt>
                <c:pt idx="81">
                  <c:v>296.66666666666669</c:v>
                </c:pt>
                <c:pt idx="82">
                  <c:v>298</c:v>
                </c:pt>
                <c:pt idx="83">
                  <c:v>298.54385964912279</c:v>
                </c:pt>
                <c:pt idx="84">
                  <c:v>299.34210526315792</c:v>
                </c:pt>
                <c:pt idx="85">
                  <c:v>300.46491228070175</c:v>
                </c:pt>
                <c:pt idx="86">
                  <c:v>301.41228070175441</c:v>
                </c:pt>
                <c:pt idx="87">
                  <c:v>302.77192982456143</c:v>
                </c:pt>
                <c:pt idx="88">
                  <c:v>303.94736842105266</c:v>
                </c:pt>
                <c:pt idx="89">
                  <c:v>305.31578947368422</c:v>
                </c:pt>
                <c:pt idx="90">
                  <c:v>307.48245614035091</c:v>
                </c:pt>
                <c:pt idx="91">
                  <c:v>308.86842105263156</c:v>
                </c:pt>
                <c:pt idx="92">
                  <c:v>310.80701754385967</c:v>
                </c:pt>
                <c:pt idx="93">
                  <c:v>312.32456140350877</c:v>
                </c:pt>
                <c:pt idx="94">
                  <c:v>314.19298245614033</c:v>
                </c:pt>
                <c:pt idx="95">
                  <c:v>315.23684210526318</c:v>
                </c:pt>
                <c:pt idx="96">
                  <c:v>316.83333333333331</c:v>
                </c:pt>
                <c:pt idx="97">
                  <c:v>318.53508771929825</c:v>
                </c:pt>
                <c:pt idx="98">
                  <c:v>320.00877192982455</c:v>
                </c:pt>
                <c:pt idx="99">
                  <c:v>322.14912280701753</c:v>
                </c:pt>
                <c:pt idx="100">
                  <c:v>323.49122807017545</c:v>
                </c:pt>
                <c:pt idx="101">
                  <c:v>324.80701754385967</c:v>
                </c:pt>
                <c:pt idx="102">
                  <c:v>326.78070175438597</c:v>
                </c:pt>
                <c:pt idx="103">
                  <c:v>328.56140350877195</c:v>
                </c:pt>
                <c:pt idx="104">
                  <c:v>330.17543859649123</c:v>
                </c:pt>
                <c:pt idx="105">
                  <c:v>332.07894736842104</c:v>
                </c:pt>
                <c:pt idx="106">
                  <c:v>334.01754385964909</c:v>
                </c:pt>
                <c:pt idx="107">
                  <c:v>336.60526315789474</c:v>
                </c:pt>
                <c:pt idx="108">
                  <c:v>338.59649122807019</c:v>
                </c:pt>
                <c:pt idx="109">
                  <c:v>341</c:v>
                </c:pt>
                <c:pt idx="110">
                  <c:v>343.10526315789474</c:v>
                </c:pt>
                <c:pt idx="111">
                  <c:v>345.57894736842104</c:v>
                </c:pt>
                <c:pt idx="112">
                  <c:v>347.72807017543857</c:v>
                </c:pt>
                <c:pt idx="113">
                  <c:v>349.85964912280701</c:v>
                </c:pt>
                <c:pt idx="114">
                  <c:v>351.55263157894734</c:v>
                </c:pt>
                <c:pt idx="115">
                  <c:v>353.91228070175441</c:v>
                </c:pt>
                <c:pt idx="116">
                  <c:v>356.24561403508773</c:v>
                </c:pt>
                <c:pt idx="117">
                  <c:v>357.9736842105263</c:v>
                </c:pt>
                <c:pt idx="118">
                  <c:v>360.10526315789474</c:v>
                </c:pt>
                <c:pt idx="119">
                  <c:v>362.14912280701753</c:v>
                </c:pt>
                <c:pt idx="120">
                  <c:v>364.04385964912279</c:v>
                </c:pt>
                <c:pt idx="121">
                  <c:v>365.80701754385967</c:v>
                </c:pt>
                <c:pt idx="122">
                  <c:v>367.94736842105266</c:v>
                </c:pt>
                <c:pt idx="123">
                  <c:v>369.88596491228071</c:v>
                </c:pt>
                <c:pt idx="124">
                  <c:v>371.74561403508773</c:v>
                </c:pt>
                <c:pt idx="125">
                  <c:v>373.60526315789474</c:v>
                </c:pt>
                <c:pt idx="126">
                  <c:v>375.17543859649123</c:v>
                </c:pt>
                <c:pt idx="127">
                  <c:v>376.51754385964909</c:v>
                </c:pt>
                <c:pt idx="128">
                  <c:v>378.18421052631578</c:v>
                </c:pt>
                <c:pt idx="129">
                  <c:v>380.85964912280701</c:v>
                </c:pt>
                <c:pt idx="130">
                  <c:v>382.34210526315792</c:v>
                </c:pt>
                <c:pt idx="131">
                  <c:v>384.21929824561403</c:v>
                </c:pt>
                <c:pt idx="132">
                  <c:v>385.91228070175441</c:v>
                </c:pt>
                <c:pt idx="133">
                  <c:v>388.16666666666669</c:v>
                </c:pt>
                <c:pt idx="134">
                  <c:v>390</c:v>
                </c:pt>
                <c:pt idx="135">
                  <c:v>392.26315789473682</c:v>
                </c:pt>
                <c:pt idx="136">
                  <c:v>394.33333333333331</c:v>
                </c:pt>
                <c:pt idx="137">
                  <c:v>396.54385964912279</c:v>
                </c:pt>
                <c:pt idx="138">
                  <c:v>398.28947368421052</c:v>
                </c:pt>
                <c:pt idx="139">
                  <c:v>399.77192982456143</c:v>
                </c:pt>
                <c:pt idx="140">
                  <c:v>401.34210526315792</c:v>
                </c:pt>
                <c:pt idx="141">
                  <c:v>403.23684210526318</c:v>
                </c:pt>
                <c:pt idx="142">
                  <c:v>404.88596491228071</c:v>
                </c:pt>
                <c:pt idx="143">
                  <c:v>406.99122807017545</c:v>
                </c:pt>
                <c:pt idx="144">
                  <c:v>409.32456140350877</c:v>
                </c:pt>
                <c:pt idx="145">
                  <c:v>410.75438596491227</c:v>
                </c:pt>
                <c:pt idx="146">
                  <c:v>412.32456140350877</c:v>
                </c:pt>
                <c:pt idx="147">
                  <c:v>413.45614035087721</c:v>
                </c:pt>
                <c:pt idx="148">
                  <c:v>414.76315789473682</c:v>
                </c:pt>
                <c:pt idx="149">
                  <c:v>415.93070175438595</c:v>
                </c:pt>
                <c:pt idx="150">
                  <c:v>417.31578947368422</c:v>
                </c:pt>
                <c:pt idx="151">
                  <c:v>418.42105263157896</c:v>
                </c:pt>
                <c:pt idx="152">
                  <c:v>419.48245614035091</c:v>
                </c:pt>
                <c:pt idx="153">
                  <c:v>420.58771929824559</c:v>
                </c:pt>
                <c:pt idx="154">
                  <c:v>422.11403508771929</c:v>
                </c:pt>
                <c:pt idx="155">
                  <c:v>422.43859649122805</c:v>
                </c:pt>
                <c:pt idx="156">
                  <c:v>423.71929824561403</c:v>
                </c:pt>
                <c:pt idx="157">
                  <c:v>424.44736842105266</c:v>
                </c:pt>
                <c:pt idx="158">
                  <c:v>424.78070175438597</c:v>
                </c:pt>
                <c:pt idx="159">
                  <c:v>425.42982456140351</c:v>
                </c:pt>
                <c:pt idx="160">
                  <c:v>426.51754385964909</c:v>
                </c:pt>
                <c:pt idx="161">
                  <c:v>427.31578947368422</c:v>
                </c:pt>
                <c:pt idx="162">
                  <c:v>427.75438596491227</c:v>
                </c:pt>
                <c:pt idx="163">
                  <c:v>427.88596491228071</c:v>
                </c:pt>
                <c:pt idx="164">
                  <c:v>428.08771929824559</c:v>
                </c:pt>
                <c:pt idx="165">
                  <c:v>428.33333333333331</c:v>
                </c:pt>
                <c:pt idx="166">
                  <c:v>428.29824561403507</c:v>
                </c:pt>
                <c:pt idx="167">
                  <c:v>428.23684210526318</c:v>
                </c:pt>
                <c:pt idx="168">
                  <c:v>428.21929824561403</c:v>
                </c:pt>
                <c:pt idx="169">
                  <c:v>427.85964912280701</c:v>
                </c:pt>
                <c:pt idx="170">
                  <c:v>427.22807017543857</c:v>
                </c:pt>
                <c:pt idx="171">
                  <c:v>426.30701754385967</c:v>
                </c:pt>
                <c:pt idx="172">
                  <c:v>425.41228070175441</c:v>
                </c:pt>
                <c:pt idx="173">
                  <c:v>424.64912280701753</c:v>
                </c:pt>
                <c:pt idx="174">
                  <c:v>423.86842105263156</c:v>
                </c:pt>
                <c:pt idx="175">
                  <c:v>422.62280701754383</c:v>
                </c:pt>
                <c:pt idx="176">
                  <c:v>421.12280701754383</c:v>
                </c:pt>
                <c:pt idx="177">
                  <c:v>419.40350877192981</c:v>
                </c:pt>
                <c:pt idx="178">
                  <c:v>418.33333333333331</c:v>
                </c:pt>
                <c:pt idx="179">
                  <c:v>417.04385964912279</c:v>
                </c:pt>
                <c:pt idx="180">
                  <c:v>415.41228070175441</c:v>
                </c:pt>
                <c:pt idx="181">
                  <c:v>414.46491228070175</c:v>
                </c:pt>
                <c:pt idx="182">
                  <c:v>412.85087719298247</c:v>
                </c:pt>
                <c:pt idx="183">
                  <c:v>411.80701754385967</c:v>
                </c:pt>
                <c:pt idx="184">
                  <c:v>410.08771929824559</c:v>
                </c:pt>
                <c:pt idx="185">
                  <c:v>408.9736842105263</c:v>
                </c:pt>
                <c:pt idx="186">
                  <c:v>407.37719298245617</c:v>
                </c:pt>
                <c:pt idx="187">
                  <c:v>405.77192982456143</c:v>
                </c:pt>
                <c:pt idx="188">
                  <c:v>404.28947368421052</c:v>
                </c:pt>
                <c:pt idx="189">
                  <c:v>402.85964912280701</c:v>
                </c:pt>
                <c:pt idx="190">
                  <c:v>400.71052631578948</c:v>
                </c:pt>
                <c:pt idx="191">
                  <c:v>399.21052631578948</c:v>
                </c:pt>
                <c:pt idx="192">
                  <c:v>397.5263157894737</c:v>
                </c:pt>
                <c:pt idx="193">
                  <c:v>395.86842105263156</c:v>
                </c:pt>
                <c:pt idx="194">
                  <c:v>394.19298245614033</c:v>
                </c:pt>
                <c:pt idx="195">
                  <c:v>392.28947368421052</c:v>
                </c:pt>
                <c:pt idx="196">
                  <c:v>390.78070175438597</c:v>
                </c:pt>
                <c:pt idx="197">
                  <c:v>388.84210526315792</c:v>
                </c:pt>
                <c:pt idx="198">
                  <c:v>387.08771929824559</c:v>
                </c:pt>
                <c:pt idx="199">
                  <c:v>385.44736842105266</c:v>
                </c:pt>
                <c:pt idx="200">
                  <c:v>383.84210526315792</c:v>
                </c:pt>
                <c:pt idx="201">
                  <c:v>382.03508771929825</c:v>
                </c:pt>
                <c:pt idx="202">
                  <c:v>380.20175438596493</c:v>
                </c:pt>
                <c:pt idx="203">
                  <c:v>378.59649122807019</c:v>
                </c:pt>
                <c:pt idx="204">
                  <c:v>376.84210526315792</c:v>
                </c:pt>
                <c:pt idx="205">
                  <c:v>375.14912280701753</c:v>
                </c:pt>
                <c:pt idx="206">
                  <c:v>373.39473684210526</c:v>
                </c:pt>
                <c:pt idx="207">
                  <c:v>371.82456140350877</c:v>
                </c:pt>
                <c:pt idx="208">
                  <c:v>370.41228070175441</c:v>
                </c:pt>
                <c:pt idx="209">
                  <c:v>368.56140350877195</c:v>
                </c:pt>
                <c:pt idx="210">
                  <c:v>367.12280701754383</c:v>
                </c:pt>
                <c:pt idx="211">
                  <c:v>365.14912280701753</c:v>
                </c:pt>
                <c:pt idx="212">
                  <c:v>363.75438596491227</c:v>
                </c:pt>
                <c:pt idx="213">
                  <c:v>362.17543859649123</c:v>
                </c:pt>
                <c:pt idx="214">
                  <c:v>360.38596491228071</c:v>
                </c:pt>
                <c:pt idx="215">
                  <c:v>358.90350877192981</c:v>
                </c:pt>
                <c:pt idx="216">
                  <c:v>357.48245614035091</c:v>
                </c:pt>
                <c:pt idx="217">
                  <c:v>355.87719298245617</c:v>
                </c:pt>
                <c:pt idx="218">
                  <c:v>354.28070175438597</c:v>
                </c:pt>
                <c:pt idx="219">
                  <c:v>352.57894736842104</c:v>
                </c:pt>
                <c:pt idx="220">
                  <c:v>351.28947368421052</c:v>
                </c:pt>
                <c:pt idx="221">
                  <c:v>349.92105263157896</c:v>
                </c:pt>
                <c:pt idx="222">
                  <c:v>348.5263157894737</c:v>
                </c:pt>
                <c:pt idx="223">
                  <c:v>346.74561403508773</c:v>
                </c:pt>
                <c:pt idx="224">
                  <c:v>344.99122807017545</c:v>
                </c:pt>
                <c:pt idx="225">
                  <c:v>343.66666666666669</c:v>
                </c:pt>
                <c:pt idx="226">
                  <c:v>342.34210526315792</c:v>
                </c:pt>
                <c:pt idx="227">
                  <c:v>340.85087719298247</c:v>
                </c:pt>
                <c:pt idx="228">
                  <c:v>339.26315789473682</c:v>
                </c:pt>
                <c:pt idx="229">
                  <c:v>337.84210526315792</c:v>
                </c:pt>
                <c:pt idx="230">
                  <c:v>336.49122807017545</c:v>
                </c:pt>
                <c:pt idx="231">
                  <c:v>334.80701754385967</c:v>
                </c:pt>
                <c:pt idx="232">
                  <c:v>333.34210526315792</c:v>
                </c:pt>
                <c:pt idx="233">
                  <c:v>331.65789473684208</c:v>
                </c:pt>
                <c:pt idx="234">
                  <c:v>330.00877192982455</c:v>
                </c:pt>
                <c:pt idx="235">
                  <c:v>328.39473684210526</c:v>
                </c:pt>
                <c:pt idx="236">
                  <c:v>326.95614035087721</c:v>
                </c:pt>
                <c:pt idx="237">
                  <c:v>325.58771929824559</c:v>
                </c:pt>
                <c:pt idx="238">
                  <c:v>324.22807017543857</c:v>
                </c:pt>
                <c:pt idx="239">
                  <c:v>322.87719298245617</c:v>
                </c:pt>
                <c:pt idx="240">
                  <c:v>321.80701754385967</c:v>
                </c:pt>
                <c:pt idx="241">
                  <c:v>320.28947368421052</c:v>
                </c:pt>
                <c:pt idx="242">
                  <c:v>319.10526315789474</c:v>
                </c:pt>
                <c:pt idx="243">
                  <c:v>318.31578947368422</c:v>
                </c:pt>
                <c:pt idx="244">
                  <c:v>315.77192982456143</c:v>
                </c:pt>
                <c:pt idx="245">
                  <c:v>314.08771929824559</c:v>
                </c:pt>
                <c:pt idx="246">
                  <c:v>312.42982456140351</c:v>
                </c:pt>
                <c:pt idx="247">
                  <c:v>310.79824561403507</c:v>
                </c:pt>
                <c:pt idx="248">
                  <c:v>309.13157894736844</c:v>
                </c:pt>
                <c:pt idx="249">
                  <c:v>307.68421052631578</c:v>
                </c:pt>
                <c:pt idx="250">
                  <c:v>306.23684210526318</c:v>
                </c:pt>
                <c:pt idx="251">
                  <c:v>304.67543859649123</c:v>
                </c:pt>
                <c:pt idx="252">
                  <c:v>303.10526315789474</c:v>
                </c:pt>
                <c:pt idx="253">
                  <c:v>301.77192982456143</c:v>
                </c:pt>
                <c:pt idx="254">
                  <c:v>300.46491228070175</c:v>
                </c:pt>
                <c:pt idx="255">
                  <c:v>299.15789473684208</c:v>
                </c:pt>
                <c:pt idx="256">
                  <c:v>300.23008849557522</c:v>
                </c:pt>
                <c:pt idx="257">
                  <c:v>299.34513274336285</c:v>
                </c:pt>
                <c:pt idx="258">
                  <c:v>295.38596491228071</c:v>
                </c:pt>
                <c:pt idx="259">
                  <c:v>296.73451327433628</c:v>
                </c:pt>
                <c:pt idx="260">
                  <c:v>293.12280701754383</c:v>
                </c:pt>
                <c:pt idx="261">
                  <c:v>291.89473684210526</c:v>
                </c:pt>
                <c:pt idx="262">
                  <c:v>290.74561403508773</c:v>
                </c:pt>
                <c:pt idx="263">
                  <c:v>289.42982456140351</c:v>
                </c:pt>
                <c:pt idx="264">
                  <c:v>288</c:v>
                </c:pt>
                <c:pt idx="265">
                  <c:v>286.59649122807019</c:v>
                </c:pt>
                <c:pt idx="266">
                  <c:v>285.42105263157896</c:v>
                </c:pt>
                <c:pt idx="267">
                  <c:v>284.17543859649123</c:v>
                </c:pt>
                <c:pt idx="268">
                  <c:v>282.53508771929825</c:v>
                </c:pt>
                <c:pt idx="269">
                  <c:v>281.42105263157896</c:v>
                </c:pt>
                <c:pt idx="270">
                  <c:v>280.45614035087721</c:v>
                </c:pt>
                <c:pt idx="271">
                  <c:v>279.39473684210526</c:v>
                </c:pt>
                <c:pt idx="272">
                  <c:v>280.46902654867256</c:v>
                </c:pt>
                <c:pt idx="273">
                  <c:v>277.71052631578948</c:v>
                </c:pt>
                <c:pt idx="274">
                  <c:v>277.88596491228071</c:v>
                </c:pt>
                <c:pt idx="275">
                  <c:v>278.40350877192981</c:v>
                </c:pt>
                <c:pt idx="276">
                  <c:v>278.14912280701753</c:v>
                </c:pt>
                <c:pt idx="277">
                  <c:v>277.78070175438597</c:v>
                </c:pt>
                <c:pt idx="278">
                  <c:v>277.67543859649123</c:v>
                </c:pt>
                <c:pt idx="279">
                  <c:v>277.30701754385967</c:v>
                </c:pt>
                <c:pt idx="280">
                  <c:v>276.56140350877195</c:v>
                </c:pt>
                <c:pt idx="281">
                  <c:v>276.20175438596493</c:v>
                </c:pt>
                <c:pt idx="282">
                  <c:v>275.57894736842104</c:v>
                </c:pt>
                <c:pt idx="283">
                  <c:v>275.4736842105263</c:v>
                </c:pt>
                <c:pt idx="284">
                  <c:v>274.84210526315792</c:v>
                </c:pt>
                <c:pt idx="285">
                  <c:v>274.04385964912279</c:v>
                </c:pt>
                <c:pt idx="286">
                  <c:v>273.5263157894737</c:v>
                </c:pt>
                <c:pt idx="287">
                  <c:v>273.10526315789474</c:v>
                </c:pt>
                <c:pt idx="288">
                  <c:v>272.78947368421052</c:v>
                </c:pt>
                <c:pt idx="289">
                  <c:v>272.30701754385967</c:v>
                </c:pt>
                <c:pt idx="290">
                  <c:v>271.40350877192981</c:v>
                </c:pt>
                <c:pt idx="291">
                  <c:v>271.23684210526318</c:v>
                </c:pt>
                <c:pt idx="292">
                  <c:v>273.24778761061947</c:v>
                </c:pt>
                <c:pt idx="293">
                  <c:v>270.42982456140351</c:v>
                </c:pt>
                <c:pt idx="294">
                  <c:v>270.44736842105266</c:v>
                </c:pt>
                <c:pt idx="295">
                  <c:v>270.35087719298247</c:v>
                </c:pt>
                <c:pt idx="296">
                  <c:v>270.39473684210526</c:v>
                </c:pt>
                <c:pt idx="297">
                  <c:v>270.45614035087721</c:v>
                </c:pt>
                <c:pt idx="298">
                  <c:v>270.26315789473682</c:v>
                </c:pt>
                <c:pt idx="299">
                  <c:v>270.35087719298247</c:v>
                </c:pt>
                <c:pt idx="300">
                  <c:v>270.07894736842104</c:v>
                </c:pt>
                <c:pt idx="301">
                  <c:v>269.22807017543857</c:v>
                </c:pt>
                <c:pt idx="302">
                  <c:v>268.32456140350877</c:v>
                </c:pt>
                <c:pt idx="303">
                  <c:v>266.93859649122805</c:v>
                </c:pt>
                <c:pt idx="304">
                  <c:v>268.81415929203541</c:v>
                </c:pt>
                <c:pt idx="305">
                  <c:v>267.79646017699116</c:v>
                </c:pt>
                <c:pt idx="306">
                  <c:v>264.80701754385967</c:v>
                </c:pt>
                <c:pt idx="307">
                  <c:v>264.09649122807019</c:v>
                </c:pt>
                <c:pt idx="308">
                  <c:v>264.29824561403507</c:v>
                </c:pt>
                <c:pt idx="309">
                  <c:v>264.0263157894737</c:v>
                </c:pt>
                <c:pt idx="310">
                  <c:v>263.82456140350877</c:v>
                </c:pt>
                <c:pt idx="311">
                  <c:v>263.80701754385967</c:v>
                </c:pt>
                <c:pt idx="312">
                  <c:v>264.14035087719299</c:v>
                </c:pt>
                <c:pt idx="313">
                  <c:v>264.59649122807019</c:v>
                </c:pt>
                <c:pt idx="314">
                  <c:v>265.22807017543857</c:v>
                </c:pt>
                <c:pt idx="315">
                  <c:v>265.59649122807019</c:v>
                </c:pt>
                <c:pt idx="316">
                  <c:v>265.28070175438597</c:v>
                </c:pt>
                <c:pt idx="317">
                  <c:v>265.41228070175441</c:v>
                </c:pt>
                <c:pt idx="318">
                  <c:v>265.5</c:v>
                </c:pt>
                <c:pt idx="319">
                  <c:v>264.92105263157896</c:v>
                </c:pt>
                <c:pt idx="320">
                  <c:v>264.14912280701753</c:v>
                </c:pt>
                <c:pt idx="321">
                  <c:v>263.60526315789474</c:v>
                </c:pt>
                <c:pt idx="322">
                  <c:v>263.17543859649123</c:v>
                </c:pt>
                <c:pt idx="323">
                  <c:v>263.28070175438597</c:v>
                </c:pt>
                <c:pt idx="324">
                  <c:v>262.74561403508773</c:v>
                </c:pt>
                <c:pt idx="325">
                  <c:v>262.90350877192981</c:v>
                </c:pt>
                <c:pt idx="326">
                  <c:v>262.17543859649123</c:v>
                </c:pt>
                <c:pt idx="327">
                  <c:v>261.87719298245617</c:v>
                </c:pt>
                <c:pt idx="328">
                  <c:v>262.03508771929825</c:v>
                </c:pt>
                <c:pt idx="329">
                  <c:v>261.95614035087721</c:v>
                </c:pt>
                <c:pt idx="330">
                  <c:v>262.03508771929825</c:v>
                </c:pt>
                <c:pt idx="331">
                  <c:v>262.28947368421052</c:v>
                </c:pt>
                <c:pt idx="332">
                  <c:v>263</c:v>
                </c:pt>
                <c:pt idx="333">
                  <c:v>263.5</c:v>
                </c:pt>
                <c:pt idx="334">
                  <c:v>263.88596491228071</c:v>
                </c:pt>
                <c:pt idx="335">
                  <c:v>264.0263157894737</c:v>
                </c:pt>
                <c:pt idx="336">
                  <c:v>264.40350877192981</c:v>
                </c:pt>
                <c:pt idx="337">
                  <c:v>264.37719298245617</c:v>
                </c:pt>
                <c:pt idx="338">
                  <c:v>264.26315789473682</c:v>
                </c:pt>
                <c:pt idx="339">
                  <c:v>264.28947368421052</c:v>
                </c:pt>
                <c:pt idx="340">
                  <c:v>264.34210526315792</c:v>
                </c:pt>
                <c:pt idx="341">
                  <c:v>264.26315789473682</c:v>
                </c:pt>
                <c:pt idx="342">
                  <c:v>263.94736842105266</c:v>
                </c:pt>
                <c:pt idx="343">
                  <c:v>264.07017543859649</c:v>
                </c:pt>
                <c:pt idx="344">
                  <c:v>263.58771929824559</c:v>
                </c:pt>
                <c:pt idx="345">
                  <c:v>263.29824561403507</c:v>
                </c:pt>
                <c:pt idx="346">
                  <c:v>263.14912280701753</c:v>
                </c:pt>
                <c:pt idx="347">
                  <c:v>263.29824561403507</c:v>
                </c:pt>
                <c:pt idx="348">
                  <c:v>263.35964912280701</c:v>
                </c:pt>
                <c:pt idx="349">
                  <c:v>263.16666666666669</c:v>
                </c:pt>
                <c:pt idx="350">
                  <c:v>262.35087719298247</c:v>
                </c:pt>
                <c:pt idx="351">
                  <c:v>261.79824561403507</c:v>
                </c:pt>
                <c:pt idx="352">
                  <c:v>261.56140350877195</c:v>
                </c:pt>
                <c:pt idx="353">
                  <c:v>260.77192982456143</c:v>
                </c:pt>
                <c:pt idx="354">
                  <c:v>260.46491228070175</c:v>
                </c:pt>
                <c:pt idx="355">
                  <c:v>260.58771929824559</c:v>
                </c:pt>
                <c:pt idx="356">
                  <c:v>258.91228070175441</c:v>
                </c:pt>
                <c:pt idx="357">
                  <c:v>257.71929824561403</c:v>
                </c:pt>
                <c:pt idx="358">
                  <c:v>257.04385964912279</c:v>
                </c:pt>
                <c:pt idx="359">
                  <c:v>254.97368421052633</c:v>
                </c:pt>
                <c:pt idx="360">
                  <c:v>253.14912280701753</c:v>
                </c:pt>
                <c:pt idx="361">
                  <c:v>252.24561403508773</c:v>
                </c:pt>
                <c:pt idx="362">
                  <c:v>251.26315789473685</c:v>
                </c:pt>
                <c:pt idx="363">
                  <c:v>250.26315789473685</c:v>
                </c:pt>
                <c:pt idx="364">
                  <c:v>249.80701754385964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177-4C0C-A6B0-8ADCC5ADC24C}"/>
            </c:ext>
          </c:extLst>
        </c:ser>
        <c:ser>
          <c:idx val="0"/>
          <c:order val="1"/>
          <c:tx>
            <c:v>Altura hidrométrica 2019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Diarios!$C$3:$C$367</c:f>
              <c:numCache>
                <c:formatCode>General</c:formatCode>
                <c:ptCount val="365"/>
                <c:pt idx="0" formatCode="d\-mmm">
                  <c:v>41640</c:v>
                </c:pt>
                <c:pt idx="14" formatCode="d\-mmm">
                  <c:v>41654</c:v>
                </c:pt>
                <c:pt idx="31" formatCode="d\-mmm">
                  <c:v>41671</c:v>
                </c:pt>
                <c:pt idx="45" formatCode="d\-mmm">
                  <c:v>41685</c:v>
                </c:pt>
                <c:pt idx="59" formatCode="d\-mmm">
                  <c:v>41699</c:v>
                </c:pt>
                <c:pt idx="73" formatCode="d\-mmm">
                  <c:v>41713</c:v>
                </c:pt>
                <c:pt idx="90" formatCode="d\-mmm">
                  <c:v>41730</c:v>
                </c:pt>
                <c:pt idx="104" formatCode="d\-mmm">
                  <c:v>41744</c:v>
                </c:pt>
                <c:pt idx="120" formatCode="d\-mmm">
                  <c:v>41760</c:v>
                </c:pt>
                <c:pt idx="134" formatCode="d\-mmm">
                  <c:v>41774</c:v>
                </c:pt>
                <c:pt idx="151" formatCode="d\-mmm">
                  <c:v>41791</c:v>
                </c:pt>
                <c:pt idx="165" formatCode="d\-mmm">
                  <c:v>41805</c:v>
                </c:pt>
                <c:pt idx="181" formatCode="d\-mmm">
                  <c:v>41821</c:v>
                </c:pt>
                <c:pt idx="195" formatCode="d\-mmm">
                  <c:v>41835</c:v>
                </c:pt>
                <c:pt idx="212" formatCode="d\-mmm">
                  <c:v>41852</c:v>
                </c:pt>
                <c:pt idx="226" formatCode="d\-mmm">
                  <c:v>41866</c:v>
                </c:pt>
                <c:pt idx="243" formatCode="d\-mmm">
                  <c:v>41883</c:v>
                </c:pt>
                <c:pt idx="257" formatCode="d\-mmm">
                  <c:v>41897</c:v>
                </c:pt>
                <c:pt idx="273" formatCode="d\-mmm">
                  <c:v>41913</c:v>
                </c:pt>
                <c:pt idx="287" formatCode="d\-mmm">
                  <c:v>41927</c:v>
                </c:pt>
                <c:pt idx="304" formatCode="d\-mmm">
                  <c:v>41944</c:v>
                </c:pt>
                <c:pt idx="318" formatCode="d\-mmm">
                  <c:v>41958</c:v>
                </c:pt>
                <c:pt idx="334" formatCode="d\-mmm">
                  <c:v>41974</c:v>
                </c:pt>
                <c:pt idx="348" formatCode="d\-mmm">
                  <c:v>41988</c:v>
                </c:pt>
                <c:pt idx="364" formatCode="d\-mmm">
                  <c:v>42004</c:v>
                </c:pt>
              </c:numCache>
            </c:numRef>
          </c:cat>
          <c:val>
            <c:numRef>
              <c:f>Diarios!$DP$3:$DP$367</c:f>
              <c:numCache>
                <c:formatCode>0</c:formatCode>
                <c:ptCount val="365"/>
                <c:pt idx="0">
                  <c:v>440.00000000000006</c:v>
                </c:pt>
                <c:pt idx="1">
                  <c:v>430</c:v>
                </c:pt>
                <c:pt idx="2">
                  <c:v>420</c:v>
                </c:pt>
                <c:pt idx="3">
                  <c:v>416</c:v>
                </c:pt>
                <c:pt idx="4">
                  <c:v>412</c:v>
                </c:pt>
                <c:pt idx="5">
                  <c:v>409</c:v>
                </c:pt>
                <c:pt idx="6">
                  <c:v>412</c:v>
                </c:pt>
                <c:pt idx="7">
                  <c:v>411.00000000000006</c:v>
                </c:pt>
                <c:pt idx="8">
                  <c:v>415.00000000000006</c:v>
                </c:pt>
                <c:pt idx="9">
                  <c:v>417</c:v>
                </c:pt>
                <c:pt idx="10">
                  <c:v>420</c:v>
                </c:pt>
                <c:pt idx="11">
                  <c:v>422</c:v>
                </c:pt>
                <c:pt idx="12">
                  <c:v>424</c:v>
                </c:pt>
                <c:pt idx="13">
                  <c:v>426</c:v>
                </c:pt>
                <c:pt idx="14">
                  <c:v>426</c:v>
                </c:pt>
                <c:pt idx="15">
                  <c:v>426.99999999999994</c:v>
                </c:pt>
                <c:pt idx="16">
                  <c:v>425</c:v>
                </c:pt>
                <c:pt idx="17">
                  <c:v>419.00000000000006</c:v>
                </c:pt>
                <c:pt idx="18">
                  <c:v>412</c:v>
                </c:pt>
                <c:pt idx="19">
                  <c:v>403</c:v>
                </c:pt>
                <c:pt idx="20">
                  <c:v>396</c:v>
                </c:pt>
                <c:pt idx="21">
                  <c:v>386</c:v>
                </c:pt>
                <c:pt idx="22">
                  <c:v>370</c:v>
                </c:pt>
                <c:pt idx="23">
                  <c:v>355</c:v>
                </c:pt>
                <c:pt idx="24">
                  <c:v>342</c:v>
                </c:pt>
                <c:pt idx="25">
                  <c:v>328</c:v>
                </c:pt>
                <c:pt idx="26">
                  <c:v>315</c:v>
                </c:pt>
                <c:pt idx="27">
                  <c:v>304</c:v>
                </c:pt>
                <c:pt idx="28">
                  <c:v>290</c:v>
                </c:pt>
                <c:pt idx="29">
                  <c:v>280</c:v>
                </c:pt>
                <c:pt idx="30">
                  <c:v>270</c:v>
                </c:pt>
                <c:pt idx="31">
                  <c:v>267</c:v>
                </c:pt>
                <c:pt idx="32">
                  <c:v>254</c:v>
                </c:pt>
                <c:pt idx="33">
                  <c:v>250</c:v>
                </c:pt>
                <c:pt idx="34">
                  <c:v>248</c:v>
                </c:pt>
                <c:pt idx="35">
                  <c:v>246</c:v>
                </c:pt>
                <c:pt idx="36">
                  <c:v>234</c:v>
                </c:pt>
                <c:pt idx="37">
                  <c:v>229.99999999999997</c:v>
                </c:pt>
                <c:pt idx="38">
                  <c:v>225</c:v>
                </c:pt>
                <c:pt idx="39">
                  <c:v>218.00000000000003</c:v>
                </c:pt>
                <c:pt idx="40">
                  <c:v>213</c:v>
                </c:pt>
                <c:pt idx="41">
                  <c:v>210</c:v>
                </c:pt>
                <c:pt idx="42">
                  <c:v>208</c:v>
                </c:pt>
                <c:pt idx="43">
                  <c:v>220.00000000000003</c:v>
                </c:pt>
                <c:pt idx="44">
                  <c:v>231.99999999999997</c:v>
                </c:pt>
                <c:pt idx="45">
                  <c:v>250</c:v>
                </c:pt>
                <c:pt idx="46">
                  <c:v>254</c:v>
                </c:pt>
                <c:pt idx="47">
                  <c:v>264</c:v>
                </c:pt>
                <c:pt idx="48">
                  <c:v>262</c:v>
                </c:pt>
                <c:pt idx="49">
                  <c:v>263</c:v>
                </c:pt>
                <c:pt idx="50">
                  <c:v>262</c:v>
                </c:pt>
                <c:pt idx="51">
                  <c:v>259</c:v>
                </c:pt>
                <c:pt idx="52">
                  <c:v>254</c:v>
                </c:pt>
                <c:pt idx="53">
                  <c:v>250</c:v>
                </c:pt>
                <c:pt idx="54">
                  <c:v>245.00000000000003</c:v>
                </c:pt>
                <c:pt idx="55">
                  <c:v>236</c:v>
                </c:pt>
                <c:pt idx="56">
                  <c:v>236</c:v>
                </c:pt>
                <c:pt idx="57">
                  <c:v>235</c:v>
                </c:pt>
                <c:pt idx="58">
                  <c:v>231.99999999999997</c:v>
                </c:pt>
                <c:pt idx="59">
                  <c:v>229.99999999999997</c:v>
                </c:pt>
                <c:pt idx="60">
                  <c:v>229.99999999999997</c:v>
                </c:pt>
                <c:pt idx="61">
                  <c:v>227.99999999999997</c:v>
                </c:pt>
                <c:pt idx="62">
                  <c:v>225</c:v>
                </c:pt>
                <c:pt idx="63">
                  <c:v>227</c:v>
                </c:pt>
                <c:pt idx="64">
                  <c:v>227.99999999999997</c:v>
                </c:pt>
                <c:pt idx="65">
                  <c:v>229.99999999999997</c:v>
                </c:pt>
                <c:pt idx="66">
                  <c:v>227.99999999999997</c:v>
                </c:pt>
                <c:pt idx="67">
                  <c:v>229</c:v>
                </c:pt>
                <c:pt idx="68">
                  <c:v>227</c:v>
                </c:pt>
                <c:pt idx="69">
                  <c:v>225.99999999999997</c:v>
                </c:pt>
                <c:pt idx="70">
                  <c:v>223</c:v>
                </c:pt>
                <c:pt idx="71">
                  <c:v>229.99999999999997</c:v>
                </c:pt>
                <c:pt idx="72">
                  <c:v>237</c:v>
                </c:pt>
                <c:pt idx="73">
                  <c:v>244</c:v>
                </c:pt>
                <c:pt idx="74">
                  <c:v>296</c:v>
                </c:pt>
                <c:pt idx="75">
                  <c:v>305</c:v>
                </c:pt>
                <c:pt idx="76">
                  <c:v>352</c:v>
                </c:pt>
                <c:pt idx="77">
                  <c:v>375</c:v>
                </c:pt>
                <c:pt idx="78">
                  <c:v>395</c:v>
                </c:pt>
                <c:pt idx="79">
                  <c:v>413.99999999999994</c:v>
                </c:pt>
                <c:pt idx="80">
                  <c:v>430</c:v>
                </c:pt>
                <c:pt idx="81">
                  <c:v>440.00000000000006</c:v>
                </c:pt>
                <c:pt idx="82">
                  <c:v>455</c:v>
                </c:pt>
                <c:pt idx="83">
                  <c:v>475</c:v>
                </c:pt>
                <c:pt idx="84">
                  <c:v>490</c:v>
                </c:pt>
                <c:pt idx="85">
                  <c:v>495</c:v>
                </c:pt>
                <c:pt idx="86">
                  <c:v>509.99999999999994</c:v>
                </c:pt>
                <c:pt idx="87">
                  <c:v>526</c:v>
                </c:pt>
                <c:pt idx="88">
                  <c:v>543</c:v>
                </c:pt>
                <c:pt idx="89">
                  <c:v>558</c:v>
                </c:pt>
                <c:pt idx="90">
                  <c:v>571</c:v>
                </c:pt>
                <c:pt idx="91">
                  <c:v>587</c:v>
                </c:pt>
                <c:pt idx="92">
                  <c:v>600</c:v>
                </c:pt>
                <c:pt idx="93">
                  <c:v>608</c:v>
                </c:pt>
                <c:pt idx="94">
                  <c:v>623</c:v>
                </c:pt>
                <c:pt idx="95">
                  <c:v>633</c:v>
                </c:pt>
                <c:pt idx="96">
                  <c:v>648</c:v>
                </c:pt>
                <c:pt idx="97">
                  <c:v>659</c:v>
                </c:pt>
                <c:pt idx="98">
                  <c:v>668</c:v>
                </c:pt>
                <c:pt idx="99">
                  <c:v>675</c:v>
                </c:pt>
                <c:pt idx="100">
                  <c:v>680</c:v>
                </c:pt>
                <c:pt idx="101">
                  <c:v>685</c:v>
                </c:pt>
                <c:pt idx="102">
                  <c:v>690</c:v>
                </c:pt>
                <c:pt idx="103">
                  <c:v>692</c:v>
                </c:pt>
                <c:pt idx="104">
                  <c:v>695</c:v>
                </c:pt>
                <c:pt idx="105">
                  <c:v>695</c:v>
                </c:pt>
                <c:pt idx="106">
                  <c:v>698</c:v>
                </c:pt>
                <c:pt idx="107">
                  <c:v>695</c:v>
                </c:pt>
                <c:pt idx="108">
                  <c:v>695</c:v>
                </c:pt>
                <c:pt idx="109">
                  <c:v>692</c:v>
                </c:pt>
                <c:pt idx="110">
                  <c:v>690</c:v>
                </c:pt>
                <c:pt idx="111">
                  <c:v>689</c:v>
                </c:pt>
                <c:pt idx="112">
                  <c:v>686</c:v>
                </c:pt>
                <c:pt idx="113">
                  <c:v>680</c:v>
                </c:pt>
                <c:pt idx="114">
                  <c:v>677</c:v>
                </c:pt>
                <c:pt idx="115">
                  <c:v>675</c:v>
                </c:pt>
                <c:pt idx="116">
                  <c:v>670</c:v>
                </c:pt>
                <c:pt idx="117">
                  <c:v>670</c:v>
                </c:pt>
                <c:pt idx="118">
                  <c:v>669</c:v>
                </c:pt>
                <c:pt idx="119">
                  <c:v>665</c:v>
                </c:pt>
                <c:pt idx="120">
                  <c:v>666</c:v>
                </c:pt>
                <c:pt idx="121">
                  <c:v>665</c:v>
                </c:pt>
                <c:pt idx="122">
                  <c:v>665</c:v>
                </c:pt>
                <c:pt idx="123">
                  <c:v>665</c:v>
                </c:pt>
                <c:pt idx="124">
                  <c:v>669</c:v>
                </c:pt>
                <c:pt idx="125">
                  <c:v>670</c:v>
                </c:pt>
                <c:pt idx="126">
                  <c:v>674</c:v>
                </c:pt>
                <c:pt idx="127">
                  <c:v>675</c:v>
                </c:pt>
                <c:pt idx="128">
                  <c:v>675</c:v>
                </c:pt>
                <c:pt idx="129">
                  <c:v>678</c:v>
                </c:pt>
                <c:pt idx="130">
                  <c:v>695</c:v>
                </c:pt>
                <c:pt idx="131">
                  <c:v>698</c:v>
                </c:pt>
                <c:pt idx="132">
                  <c:v>700</c:v>
                </c:pt>
                <c:pt idx="133">
                  <c:v>705</c:v>
                </c:pt>
                <c:pt idx="134">
                  <c:v>710</c:v>
                </c:pt>
                <c:pt idx="135">
                  <c:v>715</c:v>
                </c:pt>
                <c:pt idx="136">
                  <c:v>720</c:v>
                </c:pt>
                <c:pt idx="137">
                  <c:v>723</c:v>
                </c:pt>
                <c:pt idx="138">
                  <c:v>725</c:v>
                </c:pt>
                <c:pt idx="139">
                  <c:v>730</c:v>
                </c:pt>
                <c:pt idx="140">
                  <c:v>734</c:v>
                </c:pt>
                <c:pt idx="141">
                  <c:v>740</c:v>
                </c:pt>
                <c:pt idx="142">
                  <c:v>745</c:v>
                </c:pt>
                <c:pt idx="143">
                  <c:v>749</c:v>
                </c:pt>
                <c:pt idx="144">
                  <c:v>752</c:v>
                </c:pt>
                <c:pt idx="145">
                  <c:v>754</c:v>
                </c:pt>
                <c:pt idx="146">
                  <c:v>756</c:v>
                </c:pt>
                <c:pt idx="147">
                  <c:v>758</c:v>
                </c:pt>
                <c:pt idx="148">
                  <c:v>758</c:v>
                </c:pt>
                <c:pt idx="149">
                  <c:v>756</c:v>
                </c:pt>
                <c:pt idx="150">
                  <c:v>753</c:v>
                </c:pt>
                <c:pt idx="151">
                  <c:v>753</c:v>
                </c:pt>
                <c:pt idx="152">
                  <c:v>750</c:v>
                </c:pt>
                <c:pt idx="153">
                  <c:v>748</c:v>
                </c:pt>
                <c:pt idx="154">
                  <c:v>744</c:v>
                </c:pt>
                <c:pt idx="155">
                  <c:v>740</c:v>
                </c:pt>
                <c:pt idx="156">
                  <c:v>736</c:v>
                </c:pt>
                <c:pt idx="157">
                  <c:v>730</c:v>
                </c:pt>
                <c:pt idx="158">
                  <c:v>726</c:v>
                </c:pt>
                <c:pt idx="159">
                  <c:v>722</c:v>
                </c:pt>
                <c:pt idx="160">
                  <c:v>718</c:v>
                </c:pt>
                <c:pt idx="161">
                  <c:v>712</c:v>
                </c:pt>
                <c:pt idx="162">
                  <c:v>709</c:v>
                </c:pt>
                <c:pt idx="163">
                  <c:v>702</c:v>
                </c:pt>
                <c:pt idx="164">
                  <c:v>696</c:v>
                </c:pt>
                <c:pt idx="165">
                  <c:v>692</c:v>
                </c:pt>
                <c:pt idx="166">
                  <c:v>686</c:v>
                </c:pt>
                <c:pt idx="167">
                  <c:v>680</c:v>
                </c:pt>
                <c:pt idx="168">
                  <c:v>675</c:v>
                </c:pt>
                <c:pt idx="169">
                  <c:v>668</c:v>
                </c:pt>
                <c:pt idx="170">
                  <c:v>662</c:v>
                </c:pt>
                <c:pt idx="171">
                  <c:v>655</c:v>
                </c:pt>
                <c:pt idx="172">
                  <c:v>649</c:v>
                </c:pt>
                <c:pt idx="173">
                  <c:v>642</c:v>
                </c:pt>
                <c:pt idx="174">
                  <c:v>634</c:v>
                </c:pt>
                <c:pt idx="175">
                  <c:v>627</c:v>
                </c:pt>
                <c:pt idx="176">
                  <c:v>620</c:v>
                </c:pt>
                <c:pt idx="177">
                  <c:v>612</c:v>
                </c:pt>
                <c:pt idx="178">
                  <c:v>603</c:v>
                </c:pt>
                <c:pt idx="179">
                  <c:v>598</c:v>
                </c:pt>
                <c:pt idx="180">
                  <c:v>594</c:v>
                </c:pt>
                <c:pt idx="181">
                  <c:v>588</c:v>
                </c:pt>
                <c:pt idx="182">
                  <c:v>582</c:v>
                </c:pt>
                <c:pt idx="183">
                  <c:v>573</c:v>
                </c:pt>
                <c:pt idx="184">
                  <c:v>566</c:v>
                </c:pt>
                <c:pt idx="185">
                  <c:v>558</c:v>
                </c:pt>
                <c:pt idx="186">
                  <c:v>554</c:v>
                </c:pt>
                <c:pt idx="187">
                  <c:v>542</c:v>
                </c:pt>
                <c:pt idx="188">
                  <c:v>534</c:v>
                </c:pt>
                <c:pt idx="189">
                  <c:v>528</c:v>
                </c:pt>
                <c:pt idx="190">
                  <c:v>520</c:v>
                </c:pt>
                <c:pt idx="191">
                  <c:v>512</c:v>
                </c:pt>
                <c:pt idx="192">
                  <c:v>507</c:v>
                </c:pt>
                <c:pt idx="193">
                  <c:v>499</c:v>
                </c:pt>
                <c:pt idx="194">
                  <c:v>493</c:v>
                </c:pt>
                <c:pt idx="195">
                  <c:v>488</c:v>
                </c:pt>
                <c:pt idx="196">
                  <c:v>480.99999999999994</c:v>
                </c:pt>
                <c:pt idx="197">
                  <c:v>472</c:v>
                </c:pt>
                <c:pt idx="198">
                  <c:v>468</c:v>
                </c:pt>
                <c:pt idx="199">
                  <c:v>463</c:v>
                </c:pt>
                <c:pt idx="200">
                  <c:v>458</c:v>
                </c:pt>
                <c:pt idx="201">
                  <c:v>450</c:v>
                </c:pt>
                <c:pt idx="202">
                  <c:v>445</c:v>
                </c:pt>
                <c:pt idx="203">
                  <c:v>442</c:v>
                </c:pt>
                <c:pt idx="204">
                  <c:v>437</c:v>
                </c:pt>
                <c:pt idx="205">
                  <c:v>433</c:v>
                </c:pt>
                <c:pt idx="206">
                  <c:v>430</c:v>
                </c:pt>
                <c:pt idx="207">
                  <c:v>428</c:v>
                </c:pt>
                <c:pt idx="208">
                  <c:v>424</c:v>
                </c:pt>
                <c:pt idx="209">
                  <c:v>420</c:v>
                </c:pt>
                <c:pt idx="210">
                  <c:v>417</c:v>
                </c:pt>
                <c:pt idx="211">
                  <c:v>411.00000000000006</c:v>
                </c:pt>
                <c:pt idx="212">
                  <c:v>408</c:v>
                </c:pt>
                <c:pt idx="213">
                  <c:v>405</c:v>
                </c:pt>
                <c:pt idx="214">
                  <c:v>397</c:v>
                </c:pt>
                <c:pt idx="215">
                  <c:v>392</c:v>
                </c:pt>
                <c:pt idx="216">
                  <c:v>387</c:v>
                </c:pt>
                <c:pt idx="217">
                  <c:v>380</c:v>
                </c:pt>
                <c:pt idx="218">
                  <c:v>374</c:v>
                </c:pt>
                <c:pt idx="219">
                  <c:v>368</c:v>
                </c:pt>
                <c:pt idx="220">
                  <c:v>362</c:v>
                </c:pt>
                <c:pt idx="221">
                  <c:v>359</c:v>
                </c:pt>
                <c:pt idx="222">
                  <c:v>355</c:v>
                </c:pt>
                <c:pt idx="223">
                  <c:v>350</c:v>
                </c:pt>
                <c:pt idx="224">
                  <c:v>346</c:v>
                </c:pt>
                <c:pt idx="225">
                  <c:v>341</c:v>
                </c:pt>
                <c:pt idx="226">
                  <c:v>335</c:v>
                </c:pt>
                <c:pt idx="227">
                  <c:v>328</c:v>
                </c:pt>
                <c:pt idx="228">
                  <c:v>324</c:v>
                </c:pt>
                <c:pt idx="229">
                  <c:v>318</c:v>
                </c:pt>
                <c:pt idx="230">
                  <c:v>317</c:v>
                </c:pt>
                <c:pt idx="231">
                  <c:v>312</c:v>
                </c:pt>
                <c:pt idx="232">
                  <c:v>307</c:v>
                </c:pt>
                <c:pt idx="233">
                  <c:v>302</c:v>
                </c:pt>
                <c:pt idx="234">
                  <c:v>300</c:v>
                </c:pt>
                <c:pt idx="235">
                  <c:v>295</c:v>
                </c:pt>
                <c:pt idx="236">
                  <c:v>291</c:v>
                </c:pt>
                <c:pt idx="237">
                  <c:v>287</c:v>
                </c:pt>
                <c:pt idx="238">
                  <c:v>283</c:v>
                </c:pt>
                <c:pt idx="239">
                  <c:v>279</c:v>
                </c:pt>
                <c:pt idx="240">
                  <c:v>275</c:v>
                </c:pt>
                <c:pt idx="241">
                  <c:v>272</c:v>
                </c:pt>
                <c:pt idx="242">
                  <c:v>271</c:v>
                </c:pt>
                <c:pt idx="243">
                  <c:v>270</c:v>
                </c:pt>
                <c:pt idx="244">
                  <c:v>267</c:v>
                </c:pt>
                <c:pt idx="245">
                  <c:v>264</c:v>
                </c:pt>
                <c:pt idx="246">
                  <c:v>261</c:v>
                </c:pt>
                <c:pt idx="247">
                  <c:v>258</c:v>
                </c:pt>
                <c:pt idx="248">
                  <c:v>257</c:v>
                </c:pt>
                <c:pt idx="249">
                  <c:v>254.99999999999997</c:v>
                </c:pt>
                <c:pt idx="250">
                  <c:v>250</c:v>
                </c:pt>
                <c:pt idx="251">
                  <c:v>248</c:v>
                </c:pt>
                <c:pt idx="252">
                  <c:v>246</c:v>
                </c:pt>
                <c:pt idx="253">
                  <c:v>244</c:v>
                </c:pt>
                <c:pt idx="254">
                  <c:v>241</c:v>
                </c:pt>
                <c:pt idx="255">
                  <c:v>240</c:v>
                </c:pt>
                <c:pt idx="256">
                  <c:v>236</c:v>
                </c:pt>
                <c:pt idx="257">
                  <c:v>231</c:v>
                </c:pt>
                <c:pt idx="258">
                  <c:v>227</c:v>
                </c:pt>
                <c:pt idx="259">
                  <c:v>224.00000000000003</c:v>
                </c:pt>
                <c:pt idx="260">
                  <c:v>222.00000000000003</c:v>
                </c:pt>
                <c:pt idx="261">
                  <c:v>219</c:v>
                </c:pt>
                <c:pt idx="262">
                  <c:v>216</c:v>
                </c:pt>
                <c:pt idx="263">
                  <c:v>214</c:v>
                </c:pt>
                <c:pt idx="264">
                  <c:v>210</c:v>
                </c:pt>
                <c:pt idx="265">
                  <c:v>204.99999999999997</c:v>
                </c:pt>
                <c:pt idx="266">
                  <c:v>202.99999999999997</c:v>
                </c:pt>
                <c:pt idx="267">
                  <c:v>200</c:v>
                </c:pt>
                <c:pt idx="268">
                  <c:v>197</c:v>
                </c:pt>
                <c:pt idx="269">
                  <c:v>192</c:v>
                </c:pt>
                <c:pt idx="270">
                  <c:v>190</c:v>
                </c:pt>
                <c:pt idx="271">
                  <c:v>186</c:v>
                </c:pt>
                <c:pt idx="272">
                  <c:v>180</c:v>
                </c:pt>
                <c:pt idx="273">
                  <c:v>174</c:v>
                </c:pt>
                <c:pt idx="274">
                  <c:v>172</c:v>
                </c:pt>
                <c:pt idx="275">
                  <c:v>170</c:v>
                </c:pt>
                <c:pt idx="276">
                  <c:v>167</c:v>
                </c:pt>
                <c:pt idx="277">
                  <c:v>165</c:v>
                </c:pt>
                <c:pt idx="278">
                  <c:v>165</c:v>
                </c:pt>
                <c:pt idx="279">
                  <c:v>164</c:v>
                </c:pt>
                <c:pt idx="280">
                  <c:v>161</c:v>
                </c:pt>
                <c:pt idx="281">
                  <c:v>158</c:v>
                </c:pt>
                <c:pt idx="282">
                  <c:v>157</c:v>
                </c:pt>
                <c:pt idx="283">
                  <c:v>155</c:v>
                </c:pt>
                <c:pt idx="284">
                  <c:v>152</c:v>
                </c:pt>
                <c:pt idx="285">
                  <c:v>150</c:v>
                </c:pt>
                <c:pt idx="286">
                  <c:v>147</c:v>
                </c:pt>
                <c:pt idx="287">
                  <c:v>144</c:v>
                </c:pt>
                <c:pt idx="288">
                  <c:v>141</c:v>
                </c:pt>
                <c:pt idx="289">
                  <c:v>136</c:v>
                </c:pt>
                <c:pt idx="290">
                  <c:v>134</c:v>
                </c:pt>
                <c:pt idx="291">
                  <c:v>131</c:v>
                </c:pt>
                <c:pt idx="292">
                  <c:v>127</c:v>
                </c:pt>
                <c:pt idx="293">
                  <c:v>124</c:v>
                </c:pt>
                <c:pt idx="294">
                  <c:v>122</c:v>
                </c:pt>
                <c:pt idx="295">
                  <c:v>120</c:v>
                </c:pt>
                <c:pt idx="296">
                  <c:v>115.99999999999999</c:v>
                </c:pt>
                <c:pt idx="297">
                  <c:v>105</c:v>
                </c:pt>
                <c:pt idx="298">
                  <c:v>105</c:v>
                </c:pt>
                <c:pt idx="299">
                  <c:v>101</c:v>
                </c:pt>
                <c:pt idx="300">
                  <c:v>101</c:v>
                </c:pt>
                <c:pt idx="301">
                  <c:v>101</c:v>
                </c:pt>
                <c:pt idx="302">
                  <c:v>95</c:v>
                </c:pt>
                <c:pt idx="303">
                  <c:v>88</c:v>
                </c:pt>
                <c:pt idx="304">
                  <c:v>83</c:v>
                </c:pt>
                <c:pt idx="305">
                  <c:v>82</c:v>
                </c:pt>
                <c:pt idx="306">
                  <c:v>80</c:v>
                </c:pt>
                <c:pt idx="307">
                  <c:v>78</c:v>
                </c:pt>
                <c:pt idx="308">
                  <c:v>75</c:v>
                </c:pt>
                <c:pt idx="309">
                  <c:v>75</c:v>
                </c:pt>
                <c:pt idx="310">
                  <c:v>72</c:v>
                </c:pt>
                <c:pt idx="311">
                  <c:v>78</c:v>
                </c:pt>
                <c:pt idx="312">
                  <c:v>78</c:v>
                </c:pt>
                <c:pt idx="313">
                  <c:v>76</c:v>
                </c:pt>
                <c:pt idx="314">
                  <c:v>73</c:v>
                </c:pt>
                <c:pt idx="315">
                  <c:v>76</c:v>
                </c:pt>
                <c:pt idx="316">
                  <c:v>81</c:v>
                </c:pt>
                <c:pt idx="317">
                  <c:v>81</c:v>
                </c:pt>
                <c:pt idx="318">
                  <c:v>85</c:v>
                </c:pt>
                <c:pt idx="319">
                  <c:v>88</c:v>
                </c:pt>
                <c:pt idx="320">
                  <c:v>89</c:v>
                </c:pt>
                <c:pt idx="321">
                  <c:v>88</c:v>
                </c:pt>
                <c:pt idx="322">
                  <c:v>87</c:v>
                </c:pt>
                <c:pt idx="323">
                  <c:v>88</c:v>
                </c:pt>
                <c:pt idx="324">
                  <c:v>87</c:v>
                </c:pt>
                <c:pt idx="325">
                  <c:v>87</c:v>
                </c:pt>
                <c:pt idx="326">
                  <c:v>84</c:v>
                </c:pt>
                <c:pt idx="327">
                  <c:v>81</c:v>
                </c:pt>
                <c:pt idx="328">
                  <c:v>75</c:v>
                </c:pt>
                <c:pt idx="329">
                  <c:v>68</c:v>
                </c:pt>
                <c:pt idx="330">
                  <c:v>68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74</c:v>
                </c:pt>
                <c:pt idx="335">
                  <c:v>76</c:v>
                </c:pt>
                <c:pt idx="336">
                  <c:v>79</c:v>
                </c:pt>
                <c:pt idx="337">
                  <c:v>79</c:v>
                </c:pt>
                <c:pt idx="338">
                  <c:v>86</c:v>
                </c:pt>
                <c:pt idx="339">
                  <c:v>91</c:v>
                </c:pt>
                <c:pt idx="340">
                  <c:v>96</c:v>
                </c:pt>
                <c:pt idx="341">
                  <c:v>100</c:v>
                </c:pt>
                <c:pt idx="342">
                  <c:v>100</c:v>
                </c:pt>
                <c:pt idx="343">
                  <c:v>108</c:v>
                </c:pt>
                <c:pt idx="344">
                  <c:v>114</c:v>
                </c:pt>
                <c:pt idx="345">
                  <c:v>118</c:v>
                </c:pt>
                <c:pt idx="346">
                  <c:v>126</c:v>
                </c:pt>
                <c:pt idx="347">
                  <c:v>126</c:v>
                </c:pt>
                <c:pt idx="348">
                  <c:v>127</c:v>
                </c:pt>
                <c:pt idx="349">
                  <c:v>130</c:v>
                </c:pt>
                <c:pt idx="350">
                  <c:v>150</c:v>
                </c:pt>
                <c:pt idx="351">
                  <c:v>175</c:v>
                </c:pt>
                <c:pt idx="352">
                  <c:v>202</c:v>
                </c:pt>
                <c:pt idx="353">
                  <c:v>220</c:v>
                </c:pt>
                <c:pt idx="354">
                  <c:v>245</c:v>
                </c:pt>
                <c:pt idx="355">
                  <c:v>273</c:v>
                </c:pt>
                <c:pt idx="356">
                  <c:v>290</c:v>
                </c:pt>
                <c:pt idx="357">
                  <c:v>300</c:v>
                </c:pt>
                <c:pt idx="358">
                  <c:v>319</c:v>
                </c:pt>
                <c:pt idx="359">
                  <c:v>326</c:v>
                </c:pt>
                <c:pt idx="360">
                  <c:v>332</c:v>
                </c:pt>
                <c:pt idx="361">
                  <c:v>334</c:v>
                </c:pt>
                <c:pt idx="362">
                  <c:v>336</c:v>
                </c:pt>
                <c:pt idx="363">
                  <c:v>336</c:v>
                </c:pt>
                <c:pt idx="364">
                  <c:v>332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177-4C0C-A6B0-8ADCC5ADC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566720"/>
        <c:axId val="145571424"/>
      </c:lineChart>
      <c:catAx>
        <c:axId val="145566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Día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d\-mmm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71424"/>
        <c:crosses val="autoZero"/>
        <c:auto val="0"/>
        <c:lblAlgn val="ctr"/>
        <c:lblOffset val="100"/>
        <c:noMultiLvlLbl val="0"/>
      </c:catAx>
      <c:valAx>
        <c:axId val="14557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Altura Hidrométrica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6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4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B93-4DE9-B9AA-BBC9F707F8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0070C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'Primavera 2019'!$A$34:$A$83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'Primavera 2019'!$Y$34:$Y$83</c:f>
              <c:numCache>
                <c:formatCode>0.0</c:formatCode>
                <c:ptCount val="50"/>
                <c:pt idx="0">
                  <c:v>22.691666666666666</c:v>
                </c:pt>
                <c:pt idx="1">
                  <c:v>22.874999999999996</c:v>
                </c:pt>
                <c:pt idx="2">
                  <c:v>23.159999999999997</c:v>
                </c:pt>
                <c:pt idx="3">
                  <c:v>22.521666666666665</c:v>
                </c:pt>
                <c:pt idx="4">
                  <c:v>22.226666666666667</c:v>
                </c:pt>
                <c:pt idx="5">
                  <c:v>22.474242424242423</c:v>
                </c:pt>
                <c:pt idx="6">
                  <c:v>22.40909090909091</c:v>
                </c:pt>
                <c:pt idx="7">
                  <c:v>24.133333333333336</c:v>
                </c:pt>
                <c:pt idx="8">
                  <c:v>23.859090909090909</c:v>
                </c:pt>
                <c:pt idx="9">
                  <c:v>22.968181818181815</c:v>
                </c:pt>
                <c:pt idx="10">
                  <c:v>22.189393939393941</c:v>
                </c:pt>
                <c:pt idx="11">
                  <c:v>22.827272727272724</c:v>
                </c:pt>
                <c:pt idx="12">
                  <c:v>23.246969696969696</c:v>
                </c:pt>
                <c:pt idx="13">
                  <c:v>22.203030303030303</c:v>
                </c:pt>
                <c:pt idx="14">
                  <c:v>24.057575757575759</c:v>
                </c:pt>
                <c:pt idx="15">
                  <c:v>24.101515151515152</c:v>
                </c:pt>
                <c:pt idx="16">
                  <c:v>21.231818181818184</c:v>
                </c:pt>
                <c:pt idx="17">
                  <c:v>21.003030303030304</c:v>
                </c:pt>
                <c:pt idx="18">
                  <c:v>21.236363636363635</c:v>
                </c:pt>
                <c:pt idx="19">
                  <c:v>22.577272727272721</c:v>
                </c:pt>
                <c:pt idx="20">
                  <c:v>23.631818181818176</c:v>
                </c:pt>
                <c:pt idx="21">
                  <c:v>23.689393939393938</c:v>
                </c:pt>
                <c:pt idx="22">
                  <c:v>22.501515151515154</c:v>
                </c:pt>
                <c:pt idx="23">
                  <c:v>23.327272727272724</c:v>
                </c:pt>
                <c:pt idx="24">
                  <c:v>24.454545454545453</c:v>
                </c:pt>
                <c:pt idx="25">
                  <c:v>23.793939393939397</c:v>
                </c:pt>
                <c:pt idx="26">
                  <c:v>23.16060606060606</c:v>
                </c:pt>
                <c:pt idx="27">
                  <c:v>24.677272727272733</c:v>
                </c:pt>
                <c:pt idx="28">
                  <c:v>23.186363636363637</c:v>
                </c:pt>
                <c:pt idx="29">
                  <c:v>24.25151515151515</c:v>
                </c:pt>
                <c:pt idx="30">
                  <c:v>23.737878787878788</c:v>
                </c:pt>
                <c:pt idx="31">
                  <c:v>24.107575757575763</c:v>
                </c:pt>
                <c:pt idx="32">
                  <c:v>24.637878787878787</c:v>
                </c:pt>
                <c:pt idx="33">
                  <c:v>24.296969696969697</c:v>
                </c:pt>
                <c:pt idx="34">
                  <c:v>23.780303030303035</c:v>
                </c:pt>
                <c:pt idx="35">
                  <c:v>22.61212121212121</c:v>
                </c:pt>
                <c:pt idx="36">
                  <c:v>24.066666666666666</c:v>
                </c:pt>
                <c:pt idx="37">
                  <c:v>25.204999999999998</c:v>
                </c:pt>
                <c:pt idx="38">
                  <c:v>23.858333333333334</c:v>
                </c:pt>
                <c:pt idx="39">
                  <c:v>24.756281746031743</c:v>
                </c:pt>
                <c:pt idx="40">
                  <c:v>23.035</c:v>
                </c:pt>
                <c:pt idx="41">
                  <c:v>24.113333333333333</c:v>
                </c:pt>
                <c:pt idx="42">
                  <c:v>25.35</c:v>
                </c:pt>
                <c:pt idx="43">
                  <c:v>24.156666666666666</c:v>
                </c:pt>
                <c:pt idx="44">
                  <c:v>25.658333333333339</c:v>
                </c:pt>
                <c:pt idx="45">
                  <c:v>24.726666666666667</c:v>
                </c:pt>
                <c:pt idx="46">
                  <c:v>23.448333333333331</c:v>
                </c:pt>
                <c:pt idx="47">
                  <c:v>24.556666666666665</c:v>
                </c:pt>
                <c:pt idx="48">
                  <c:v>24.54</c:v>
                </c:pt>
                <c:pt idx="49">
                  <c:v>25.973333333333336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B93-4DE9-B9AA-BBC9F707F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565544"/>
        <c:axId val="145567896"/>
      </c:lineChart>
      <c:catAx>
        <c:axId val="1455655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67896"/>
        <c:crosses val="autoZero"/>
        <c:auto val="1"/>
        <c:lblAlgn val="ctr"/>
        <c:lblOffset val="100"/>
        <c:noMultiLvlLbl val="0"/>
      </c:catAx>
      <c:valAx>
        <c:axId val="14556789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b="1"/>
                  <a:t>°C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6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Tmax_med!$A$19:$A$82</c:f>
              <c:strCache>
                <c:ptCount val="64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  <c:pt idx="62">
                  <c:v>2018</c:v>
                </c:pt>
                <c:pt idx="63">
                  <c:v>2019</c:v>
                </c:pt>
              </c:strCache>
            </c:strRef>
          </c:cat>
          <c:val>
            <c:numRef>
              <c:f>Tmax_med!$AT$19:$AT$82</c:f>
              <c:numCache>
                <c:formatCode>0.0</c:formatCode>
                <c:ptCount val="64"/>
                <c:pt idx="0">
                  <c:v>21.0625</c:v>
                </c:pt>
                <c:pt idx="1">
                  <c:v>21.833333333333329</c:v>
                </c:pt>
                <c:pt idx="2">
                  <c:v>21.970833333333331</c:v>
                </c:pt>
                <c:pt idx="3">
                  <c:v>22.045833333333338</c:v>
                </c:pt>
                <c:pt idx="4">
                  <c:v>21.641666666666666</c:v>
                </c:pt>
                <c:pt idx="5">
                  <c:v>22.516666666666666</c:v>
                </c:pt>
                <c:pt idx="6">
                  <c:v>20.875</c:v>
                </c:pt>
                <c:pt idx="7">
                  <c:v>22.858333333333338</c:v>
                </c:pt>
                <c:pt idx="8">
                  <c:v>21.50416666666667</c:v>
                </c:pt>
                <c:pt idx="9">
                  <c:v>21.691666666666666</c:v>
                </c:pt>
                <c:pt idx="10">
                  <c:v>21.925000000000001</c:v>
                </c:pt>
                <c:pt idx="11">
                  <c:v>22.479166666666671</c:v>
                </c:pt>
                <c:pt idx="12">
                  <c:v>22.029166666666669</c:v>
                </c:pt>
                <c:pt idx="13">
                  <c:v>22.162500000000001</c:v>
                </c:pt>
                <c:pt idx="14">
                  <c:v>22.504166666666666</c:v>
                </c:pt>
                <c:pt idx="15">
                  <c:v>21.695833333333333</c:v>
                </c:pt>
                <c:pt idx="16">
                  <c:v>22.608333333333334</c:v>
                </c:pt>
                <c:pt idx="17">
                  <c:v>22.333333333333329</c:v>
                </c:pt>
                <c:pt idx="18">
                  <c:v>22.054166666666664</c:v>
                </c:pt>
                <c:pt idx="19">
                  <c:v>22.070833333333333</c:v>
                </c:pt>
                <c:pt idx="20">
                  <c:v>21.6</c:v>
                </c:pt>
                <c:pt idx="21">
                  <c:v>23.370833333333334</c:v>
                </c:pt>
                <c:pt idx="22">
                  <c:v>22.641666666666666</c:v>
                </c:pt>
                <c:pt idx="23">
                  <c:v>22.15</c:v>
                </c:pt>
                <c:pt idx="24">
                  <c:v>22.425000000000001</c:v>
                </c:pt>
                <c:pt idx="25">
                  <c:v>22.641666666666666</c:v>
                </c:pt>
                <c:pt idx="26">
                  <c:v>22.787500000000001</c:v>
                </c:pt>
                <c:pt idx="27">
                  <c:v>21.783333333333335</c:v>
                </c:pt>
                <c:pt idx="28">
                  <c:v>22.5</c:v>
                </c:pt>
                <c:pt idx="29">
                  <c:v>22.912500000000001</c:v>
                </c:pt>
                <c:pt idx="30">
                  <c:v>22.995833333333337</c:v>
                </c:pt>
                <c:pt idx="31">
                  <c:v>22.016666666666666</c:v>
                </c:pt>
                <c:pt idx="32">
                  <c:v>21.916666666666664</c:v>
                </c:pt>
                <c:pt idx="33">
                  <c:v>21.837499999999999</c:v>
                </c:pt>
                <c:pt idx="34">
                  <c:v>22.1</c:v>
                </c:pt>
                <c:pt idx="35">
                  <c:v>22.595833333333331</c:v>
                </c:pt>
                <c:pt idx="36">
                  <c:v>21.787500000000001</c:v>
                </c:pt>
                <c:pt idx="37">
                  <c:v>22.183333333333334</c:v>
                </c:pt>
                <c:pt idx="38">
                  <c:v>23.099999999999994</c:v>
                </c:pt>
                <c:pt idx="39">
                  <c:v>22.700000000000003</c:v>
                </c:pt>
                <c:pt idx="40">
                  <c:v>22.175000000000004</c:v>
                </c:pt>
                <c:pt idx="41">
                  <c:v>23.274999999999999</c:v>
                </c:pt>
                <c:pt idx="42">
                  <c:v>22.349999999999998</c:v>
                </c:pt>
                <c:pt idx="43">
                  <c:v>22.549999999999997</c:v>
                </c:pt>
                <c:pt idx="44">
                  <c:v>22.287500000000001</c:v>
                </c:pt>
                <c:pt idx="45">
                  <c:v>22.716666666666669</c:v>
                </c:pt>
                <c:pt idx="46">
                  <c:v>22.866666666666664</c:v>
                </c:pt>
                <c:pt idx="47">
                  <c:v>22.416666666666664</c:v>
                </c:pt>
                <c:pt idx="48">
                  <c:v>22.625</c:v>
                </c:pt>
                <c:pt idx="49">
                  <c:v>23.162500000000001</c:v>
                </c:pt>
                <c:pt idx="50">
                  <c:v>23.608333333333334</c:v>
                </c:pt>
                <c:pt idx="51">
                  <c:v>22.887500000000003</c:v>
                </c:pt>
                <c:pt idx="52">
                  <c:v>22.962500000000002</c:v>
                </c:pt>
                <c:pt idx="53">
                  <c:v>23.049999999999997</c:v>
                </c:pt>
                <c:pt idx="54">
                  <c:v>22.679166666666667</c:v>
                </c:pt>
                <c:pt idx="55">
                  <c:v>22.891666666666666</c:v>
                </c:pt>
                <c:pt idx="56">
                  <c:v>23.745833333333337</c:v>
                </c:pt>
                <c:pt idx="57">
                  <c:v>22.575000000000003</c:v>
                </c:pt>
                <c:pt idx="58">
                  <c:v>23.845833333333335</c:v>
                </c:pt>
                <c:pt idx="59">
                  <c:v>23.904166666666665</c:v>
                </c:pt>
                <c:pt idx="60">
                  <c:v>22.691666666666666</c:v>
                </c:pt>
                <c:pt idx="61">
                  <c:v>23.829166666666673</c:v>
                </c:pt>
                <c:pt idx="62">
                  <c:v>23.270833333333329</c:v>
                </c:pt>
                <c:pt idx="63">
                  <c:v>23.958333333333329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00152"/>
        <c:axId val="142600936"/>
      </c:lineChart>
      <c:catAx>
        <c:axId val="142600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600936"/>
        <c:crosses val="autoZero"/>
        <c:auto val="1"/>
        <c:lblAlgn val="ctr"/>
        <c:lblOffset val="100"/>
        <c:noMultiLvlLbl val="0"/>
      </c:catAx>
      <c:valAx>
        <c:axId val="142600936"/>
        <c:scaling>
          <c:orientation val="minMax"/>
          <c:min val="2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Grado Celsius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1"/>
        <c:majorTickMark val="in"/>
        <c:minorTickMark val="in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600152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2966274323894"/>
          <c:y val="4.8192771084337352E-2"/>
          <c:w val="0.85595199294820035"/>
          <c:h val="0.7483603706163235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3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48"/>
              <c:layout>
                <c:manualLayout>
                  <c:x val="3.6292323760564738E-3"/>
                  <c:y val="-0.224899440280808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5210D7-9D20-499F-A37F-F0AF7549162D}" type="VALUE">
                      <a:rPr lang="en-US" sz="1200" b="1"/>
                      <a:pPr>
                        <a:defRPr/>
                      </a:pPr>
                      <a:t>[VALOR]</a:t>
                    </a:fld>
                    <a:endParaRPr lang="es-P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246798171865391E-2"/>
                      <c:h val="7.891566265060240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'Primavera 2019'!$A$35:$A$83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'Primavera 2019'!$Z$35:$Z$83</c:f>
              <c:numCache>
                <c:formatCode>0.0</c:formatCode>
                <c:ptCount val="49"/>
                <c:pt idx="0">
                  <c:v>-0.36750000000000327</c:v>
                </c:pt>
                <c:pt idx="1">
                  <c:v>4.0833333333331723E-2</c:v>
                </c:pt>
                <c:pt idx="2">
                  <c:v>-0.53833333333333044</c:v>
                </c:pt>
                <c:pt idx="3">
                  <c:v>-0.86000000000000298</c:v>
                </c:pt>
                <c:pt idx="4">
                  <c:v>-0.634848484848483</c:v>
                </c:pt>
                <c:pt idx="5">
                  <c:v>-0.66818181818181799</c:v>
                </c:pt>
                <c:pt idx="6">
                  <c:v>1.0022727272727288</c:v>
                </c:pt>
                <c:pt idx="7">
                  <c:v>0.78409090909091006</c:v>
                </c:pt>
                <c:pt idx="8">
                  <c:v>-8.7121212121211045E-2</c:v>
                </c:pt>
                <c:pt idx="9">
                  <c:v>-0.86969696969696741</c:v>
                </c:pt>
                <c:pt idx="10">
                  <c:v>-0.19772727272727408</c:v>
                </c:pt>
                <c:pt idx="11">
                  <c:v>0.14469696969696599</c:v>
                </c:pt>
                <c:pt idx="12">
                  <c:v>-0.8969696969696912</c:v>
                </c:pt>
                <c:pt idx="13">
                  <c:v>0.94696969696969902</c:v>
                </c:pt>
                <c:pt idx="14">
                  <c:v>1.0310606060606098</c:v>
                </c:pt>
                <c:pt idx="15">
                  <c:v>-1.8674242424242387</c:v>
                </c:pt>
                <c:pt idx="16">
                  <c:v>-2.0598484848484837</c:v>
                </c:pt>
                <c:pt idx="17">
                  <c:v>-1.8462121212121225</c:v>
                </c:pt>
                <c:pt idx="18">
                  <c:v>-0.44848484848485271</c:v>
                </c:pt>
                <c:pt idx="19">
                  <c:v>0.60681818181817704</c:v>
                </c:pt>
                <c:pt idx="20">
                  <c:v>0.57045454545454177</c:v>
                </c:pt>
                <c:pt idx="21">
                  <c:v>-0.57196969696969546</c:v>
                </c:pt>
                <c:pt idx="22">
                  <c:v>0.27575757575757365</c:v>
                </c:pt>
                <c:pt idx="23">
                  <c:v>1.288636363636364</c:v>
                </c:pt>
                <c:pt idx="24">
                  <c:v>0.67045454545454675</c:v>
                </c:pt>
                <c:pt idx="25">
                  <c:v>8.9393939393939803E-2</c:v>
                </c:pt>
                <c:pt idx="26">
                  <c:v>1.5257575757575772</c:v>
                </c:pt>
                <c:pt idx="27">
                  <c:v>0.10909090909090935</c:v>
                </c:pt>
                <c:pt idx="28">
                  <c:v>1.0393939393939391</c:v>
                </c:pt>
                <c:pt idx="29">
                  <c:v>0.66363636363636402</c:v>
                </c:pt>
                <c:pt idx="30">
                  <c:v>1.0265151515151523</c:v>
                </c:pt>
                <c:pt idx="31">
                  <c:v>1.5886363636363647</c:v>
                </c:pt>
                <c:pt idx="32">
                  <c:v>1.211363636363636</c:v>
                </c:pt>
                <c:pt idx="33">
                  <c:v>0.63333333333333641</c:v>
                </c:pt>
                <c:pt idx="34">
                  <c:v>-0.43333333333333002</c:v>
                </c:pt>
                <c:pt idx="35">
                  <c:v>0.9583333333333357</c:v>
                </c:pt>
                <c:pt idx="36">
                  <c:v>2.0741666666666667</c:v>
                </c:pt>
                <c:pt idx="37">
                  <c:v>0.79666666666666686</c:v>
                </c:pt>
                <c:pt idx="38">
                  <c:v>1.75544841269841</c:v>
                </c:pt>
                <c:pt idx="39">
                  <c:v>-9.1666666666665009E-2</c:v>
                </c:pt>
                <c:pt idx="40">
                  <c:v>1.0199999999999996</c:v>
                </c:pt>
                <c:pt idx="41">
                  <c:v>2.2183333333333337</c:v>
                </c:pt>
                <c:pt idx="42">
                  <c:v>1.0541666666666671</c:v>
                </c:pt>
                <c:pt idx="43">
                  <c:v>2.5383333333333375</c:v>
                </c:pt>
                <c:pt idx="44">
                  <c:v>1.5933333333333337</c:v>
                </c:pt>
                <c:pt idx="45">
                  <c:v>0.36499999999999844</c:v>
                </c:pt>
                <c:pt idx="46">
                  <c:v>1.44166666666667</c:v>
                </c:pt>
                <c:pt idx="47">
                  <c:v>1.3816666666666677</c:v>
                </c:pt>
                <c:pt idx="48">
                  <c:v>2.8816666666666677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5567504"/>
        <c:axId val="220958520"/>
      </c:barChart>
      <c:catAx>
        <c:axId val="145567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20958520"/>
        <c:crossesAt val="-3"/>
        <c:auto val="1"/>
        <c:lblAlgn val="ctr"/>
        <c:lblOffset val="100"/>
        <c:noMultiLvlLbl val="0"/>
      </c:catAx>
      <c:valAx>
        <c:axId val="220958520"/>
        <c:scaling>
          <c:orientation val="minMax"/>
          <c:min val="-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grado celsius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1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556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Normal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Diarios!$DS$3:$DS$367</c:f>
              <c:numCache>
                <c:formatCode>0</c:formatCode>
                <c:ptCount val="365"/>
                <c:pt idx="0">
                  <c:v>251.7017543859649</c:v>
                </c:pt>
                <c:pt idx="1">
                  <c:v>251.91228070175438</c:v>
                </c:pt>
                <c:pt idx="2">
                  <c:v>251.28070175438597</c:v>
                </c:pt>
                <c:pt idx="3">
                  <c:v>250.99122807017545</c:v>
                </c:pt>
                <c:pt idx="4">
                  <c:v>250.89473684210526</c:v>
                </c:pt>
                <c:pt idx="5">
                  <c:v>251.16666666666666</c:v>
                </c:pt>
                <c:pt idx="6">
                  <c:v>251.2280701754386</c:v>
                </c:pt>
                <c:pt idx="7">
                  <c:v>251.60526315789474</c:v>
                </c:pt>
                <c:pt idx="8">
                  <c:v>252.07017543859649</c:v>
                </c:pt>
                <c:pt idx="9">
                  <c:v>253.10526315789474</c:v>
                </c:pt>
                <c:pt idx="10">
                  <c:v>253.80701754385964</c:v>
                </c:pt>
                <c:pt idx="11">
                  <c:v>254.16666666666666</c:v>
                </c:pt>
                <c:pt idx="12">
                  <c:v>254.47368421052633</c:v>
                </c:pt>
                <c:pt idx="13">
                  <c:v>254.2719298245614</c:v>
                </c:pt>
                <c:pt idx="14">
                  <c:v>254.28070175438597</c:v>
                </c:pt>
                <c:pt idx="15">
                  <c:v>254.49122807017545</c:v>
                </c:pt>
                <c:pt idx="16">
                  <c:v>254.92105263157896</c:v>
                </c:pt>
                <c:pt idx="17">
                  <c:v>255.14035087719299</c:v>
                </c:pt>
                <c:pt idx="18">
                  <c:v>255.30701754385964</c:v>
                </c:pt>
                <c:pt idx="19">
                  <c:v>255.54385964912279</c:v>
                </c:pt>
                <c:pt idx="20">
                  <c:v>255.76315789473685</c:v>
                </c:pt>
                <c:pt idx="21">
                  <c:v>256.56140350877195</c:v>
                </c:pt>
                <c:pt idx="22">
                  <c:v>256.43859649122805</c:v>
                </c:pt>
                <c:pt idx="23">
                  <c:v>257.07017543859649</c:v>
                </c:pt>
                <c:pt idx="24">
                  <c:v>257.58771929824559</c:v>
                </c:pt>
                <c:pt idx="25">
                  <c:v>257.77192982456143</c:v>
                </c:pt>
                <c:pt idx="26">
                  <c:v>258.0263157894737</c:v>
                </c:pt>
                <c:pt idx="27">
                  <c:v>257.78070175438597</c:v>
                </c:pt>
                <c:pt idx="28">
                  <c:v>258.14912280701753</c:v>
                </c:pt>
                <c:pt idx="29">
                  <c:v>258.38596491228071</c:v>
                </c:pt>
                <c:pt idx="30">
                  <c:v>259</c:v>
                </c:pt>
                <c:pt idx="31">
                  <c:v>259.39473684210526</c:v>
                </c:pt>
                <c:pt idx="32">
                  <c:v>260.24561403508773</c:v>
                </c:pt>
                <c:pt idx="33">
                  <c:v>260.90350877192981</c:v>
                </c:pt>
                <c:pt idx="34">
                  <c:v>262.07894736842104</c:v>
                </c:pt>
                <c:pt idx="35">
                  <c:v>261.51754385964909</c:v>
                </c:pt>
                <c:pt idx="36">
                  <c:v>261.79824561403507</c:v>
                </c:pt>
                <c:pt idx="37">
                  <c:v>262.43859649122805</c:v>
                </c:pt>
                <c:pt idx="38">
                  <c:v>263.18421052631578</c:v>
                </c:pt>
                <c:pt idx="39">
                  <c:v>263.60526315789474</c:v>
                </c:pt>
                <c:pt idx="40">
                  <c:v>263.89473684210526</c:v>
                </c:pt>
                <c:pt idx="41">
                  <c:v>264.16666666666669</c:v>
                </c:pt>
                <c:pt idx="42">
                  <c:v>264.25438596491227</c:v>
                </c:pt>
                <c:pt idx="43">
                  <c:v>264.45614035087721</c:v>
                </c:pt>
                <c:pt idx="44">
                  <c:v>265.18421052631578</c:v>
                </c:pt>
                <c:pt idx="45">
                  <c:v>265.83333333333331</c:v>
                </c:pt>
                <c:pt idx="46">
                  <c:v>267.19298245614033</c:v>
                </c:pt>
                <c:pt idx="47">
                  <c:v>268.55263157894734</c:v>
                </c:pt>
                <c:pt idx="48">
                  <c:v>269.57017543859649</c:v>
                </c:pt>
                <c:pt idx="49">
                  <c:v>270.60526315789474</c:v>
                </c:pt>
                <c:pt idx="50">
                  <c:v>271.92105263157896</c:v>
                </c:pt>
                <c:pt idx="51">
                  <c:v>273.34210526315792</c:v>
                </c:pt>
                <c:pt idx="52">
                  <c:v>274.95614035087721</c:v>
                </c:pt>
                <c:pt idx="53">
                  <c:v>275.58771929824559</c:v>
                </c:pt>
                <c:pt idx="54">
                  <c:v>277.14912280701753</c:v>
                </c:pt>
                <c:pt idx="55">
                  <c:v>278.32456140350877</c:v>
                </c:pt>
                <c:pt idx="56">
                  <c:v>279.33333333333331</c:v>
                </c:pt>
                <c:pt idx="57">
                  <c:v>280.95614035087721</c:v>
                </c:pt>
                <c:pt idx="58">
                  <c:v>282.36842105263156</c:v>
                </c:pt>
                <c:pt idx="59">
                  <c:v>284.16666666666669</c:v>
                </c:pt>
                <c:pt idx="60">
                  <c:v>285.31578947368422</c:v>
                </c:pt>
                <c:pt idx="61">
                  <c:v>286.0263157894737</c:v>
                </c:pt>
                <c:pt idx="62">
                  <c:v>287.14912280701753</c:v>
                </c:pt>
                <c:pt idx="63">
                  <c:v>287.9736842105263</c:v>
                </c:pt>
                <c:pt idx="64">
                  <c:v>288.14912280701753</c:v>
                </c:pt>
                <c:pt idx="65">
                  <c:v>289.12280701754383</c:v>
                </c:pt>
                <c:pt idx="66">
                  <c:v>289.62280701754383</c:v>
                </c:pt>
                <c:pt idx="67">
                  <c:v>289.90350877192981</c:v>
                </c:pt>
                <c:pt idx="68">
                  <c:v>290.12280701754383</c:v>
                </c:pt>
                <c:pt idx="69">
                  <c:v>290.10526315789474</c:v>
                </c:pt>
                <c:pt idx="70">
                  <c:v>290.13157894736844</c:v>
                </c:pt>
                <c:pt idx="71">
                  <c:v>290.40350877192981</c:v>
                </c:pt>
                <c:pt idx="72">
                  <c:v>291.31578947368422</c:v>
                </c:pt>
                <c:pt idx="73">
                  <c:v>291.71929824561403</c:v>
                </c:pt>
                <c:pt idx="74">
                  <c:v>292.00877192982455</c:v>
                </c:pt>
                <c:pt idx="75">
                  <c:v>292.37719298245617</c:v>
                </c:pt>
                <c:pt idx="76">
                  <c:v>292.75438596491227</c:v>
                </c:pt>
                <c:pt idx="77">
                  <c:v>293.70175438596493</c:v>
                </c:pt>
                <c:pt idx="78">
                  <c:v>294.43859649122805</c:v>
                </c:pt>
                <c:pt idx="79">
                  <c:v>295.28070175438597</c:v>
                </c:pt>
                <c:pt idx="80">
                  <c:v>295.86842105263156</c:v>
                </c:pt>
                <c:pt idx="81">
                  <c:v>296.66666666666669</c:v>
                </c:pt>
                <c:pt idx="82">
                  <c:v>298</c:v>
                </c:pt>
                <c:pt idx="83">
                  <c:v>298.54385964912279</c:v>
                </c:pt>
                <c:pt idx="84">
                  <c:v>299.34210526315792</c:v>
                </c:pt>
                <c:pt idx="85">
                  <c:v>300.46491228070175</c:v>
                </c:pt>
                <c:pt idx="86">
                  <c:v>301.41228070175441</c:v>
                </c:pt>
                <c:pt idx="87">
                  <c:v>302.77192982456143</c:v>
                </c:pt>
                <c:pt idx="88">
                  <c:v>303.94736842105266</c:v>
                </c:pt>
                <c:pt idx="89">
                  <c:v>305.31578947368422</c:v>
                </c:pt>
                <c:pt idx="90">
                  <c:v>307.48245614035091</c:v>
                </c:pt>
                <c:pt idx="91">
                  <c:v>308.86842105263156</c:v>
                </c:pt>
                <c:pt idx="92">
                  <c:v>310.80701754385967</c:v>
                </c:pt>
                <c:pt idx="93">
                  <c:v>312.32456140350877</c:v>
                </c:pt>
                <c:pt idx="94">
                  <c:v>314.19298245614033</c:v>
                </c:pt>
                <c:pt idx="95">
                  <c:v>315.23684210526318</c:v>
                </c:pt>
                <c:pt idx="96">
                  <c:v>316.83333333333331</c:v>
                </c:pt>
                <c:pt idx="97">
                  <c:v>318.53508771929825</c:v>
                </c:pt>
                <c:pt idx="98">
                  <c:v>320.00877192982455</c:v>
                </c:pt>
                <c:pt idx="99">
                  <c:v>322.14912280701753</c:v>
                </c:pt>
                <c:pt idx="100">
                  <c:v>323.49122807017545</c:v>
                </c:pt>
                <c:pt idx="101">
                  <c:v>324.80701754385967</c:v>
                </c:pt>
                <c:pt idx="102">
                  <c:v>326.78070175438597</c:v>
                </c:pt>
                <c:pt idx="103">
                  <c:v>328.56140350877195</c:v>
                </c:pt>
                <c:pt idx="104">
                  <c:v>330.17543859649123</c:v>
                </c:pt>
                <c:pt idx="105">
                  <c:v>332.07894736842104</c:v>
                </c:pt>
                <c:pt idx="106">
                  <c:v>334.01754385964909</c:v>
                </c:pt>
                <c:pt idx="107">
                  <c:v>336.60526315789474</c:v>
                </c:pt>
                <c:pt idx="108">
                  <c:v>338.59649122807019</c:v>
                </c:pt>
                <c:pt idx="109">
                  <c:v>341</c:v>
                </c:pt>
                <c:pt idx="110">
                  <c:v>343.10526315789474</c:v>
                </c:pt>
                <c:pt idx="111">
                  <c:v>345.57894736842104</c:v>
                </c:pt>
                <c:pt idx="112">
                  <c:v>347.72807017543857</c:v>
                </c:pt>
                <c:pt idx="113">
                  <c:v>349.85964912280701</c:v>
                </c:pt>
                <c:pt idx="114">
                  <c:v>351.55263157894734</c:v>
                </c:pt>
                <c:pt idx="115">
                  <c:v>353.91228070175441</c:v>
                </c:pt>
                <c:pt idx="116">
                  <c:v>356.24561403508773</c:v>
                </c:pt>
                <c:pt idx="117">
                  <c:v>357.9736842105263</c:v>
                </c:pt>
                <c:pt idx="118">
                  <c:v>360.10526315789474</c:v>
                </c:pt>
                <c:pt idx="119">
                  <c:v>362.14912280701753</c:v>
                </c:pt>
                <c:pt idx="120">
                  <c:v>364.04385964912279</c:v>
                </c:pt>
                <c:pt idx="121">
                  <c:v>365.80701754385967</c:v>
                </c:pt>
                <c:pt idx="122">
                  <c:v>367.94736842105266</c:v>
                </c:pt>
                <c:pt idx="123">
                  <c:v>369.88596491228071</c:v>
                </c:pt>
                <c:pt idx="124">
                  <c:v>371.74561403508773</c:v>
                </c:pt>
                <c:pt idx="125">
                  <c:v>373.60526315789474</c:v>
                </c:pt>
                <c:pt idx="126">
                  <c:v>375.17543859649123</c:v>
                </c:pt>
                <c:pt idx="127">
                  <c:v>376.51754385964909</c:v>
                </c:pt>
                <c:pt idx="128">
                  <c:v>378.18421052631578</c:v>
                </c:pt>
                <c:pt idx="129">
                  <c:v>380.85964912280701</c:v>
                </c:pt>
                <c:pt idx="130">
                  <c:v>382.34210526315792</c:v>
                </c:pt>
                <c:pt idx="131">
                  <c:v>384.21929824561403</c:v>
                </c:pt>
                <c:pt idx="132">
                  <c:v>385.91228070175441</c:v>
                </c:pt>
                <c:pt idx="133">
                  <c:v>388.16666666666669</c:v>
                </c:pt>
                <c:pt idx="134">
                  <c:v>390</c:v>
                </c:pt>
                <c:pt idx="135">
                  <c:v>392.26315789473682</c:v>
                </c:pt>
                <c:pt idx="136">
                  <c:v>394.33333333333331</c:v>
                </c:pt>
                <c:pt idx="137">
                  <c:v>396.54385964912279</c:v>
                </c:pt>
                <c:pt idx="138">
                  <c:v>398.28947368421052</c:v>
                </c:pt>
                <c:pt idx="139">
                  <c:v>399.77192982456143</c:v>
                </c:pt>
                <c:pt idx="140">
                  <c:v>401.34210526315792</c:v>
                </c:pt>
                <c:pt idx="141">
                  <c:v>403.23684210526318</c:v>
                </c:pt>
                <c:pt idx="142">
                  <c:v>404.88596491228071</c:v>
                </c:pt>
                <c:pt idx="143">
                  <c:v>406.99122807017545</c:v>
                </c:pt>
                <c:pt idx="144">
                  <c:v>409.32456140350877</c:v>
                </c:pt>
                <c:pt idx="145">
                  <c:v>410.75438596491227</c:v>
                </c:pt>
                <c:pt idx="146">
                  <c:v>412.32456140350877</c:v>
                </c:pt>
                <c:pt idx="147">
                  <c:v>413.45614035087721</c:v>
                </c:pt>
                <c:pt idx="148">
                  <c:v>414.76315789473682</c:v>
                </c:pt>
                <c:pt idx="149">
                  <c:v>415.93070175438595</c:v>
                </c:pt>
                <c:pt idx="150">
                  <c:v>417.31578947368422</c:v>
                </c:pt>
                <c:pt idx="151">
                  <c:v>418.42105263157896</c:v>
                </c:pt>
                <c:pt idx="152">
                  <c:v>419.48245614035091</c:v>
                </c:pt>
                <c:pt idx="153">
                  <c:v>420.58771929824559</c:v>
                </c:pt>
                <c:pt idx="154">
                  <c:v>422.11403508771929</c:v>
                </c:pt>
                <c:pt idx="155">
                  <c:v>422.43859649122805</c:v>
                </c:pt>
                <c:pt idx="156">
                  <c:v>423.71929824561403</c:v>
                </c:pt>
                <c:pt idx="157">
                  <c:v>424.44736842105266</c:v>
                </c:pt>
                <c:pt idx="158">
                  <c:v>424.78070175438597</c:v>
                </c:pt>
                <c:pt idx="159">
                  <c:v>425.42982456140351</c:v>
                </c:pt>
                <c:pt idx="160">
                  <c:v>426.51754385964909</c:v>
                </c:pt>
                <c:pt idx="161">
                  <c:v>427.31578947368422</c:v>
                </c:pt>
                <c:pt idx="162">
                  <c:v>427.75438596491227</c:v>
                </c:pt>
                <c:pt idx="163">
                  <c:v>427.88596491228071</c:v>
                </c:pt>
                <c:pt idx="164">
                  <c:v>428.08771929824559</c:v>
                </c:pt>
                <c:pt idx="165">
                  <c:v>428.33333333333331</c:v>
                </c:pt>
                <c:pt idx="166">
                  <c:v>428.29824561403507</c:v>
                </c:pt>
                <c:pt idx="167">
                  <c:v>428.23684210526318</c:v>
                </c:pt>
                <c:pt idx="168">
                  <c:v>428.21929824561403</c:v>
                </c:pt>
                <c:pt idx="169">
                  <c:v>427.85964912280701</c:v>
                </c:pt>
                <c:pt idx="170">
                  <c:v>427.22807017543857</c:v>
                </c:pt>
                <c:pt idx="171">
                  <c:v>426.30701754385967</c:v>
                </c:pt>
                <c:pt idx="172">
                  <c:v>425.41228070175441</c:v>
                </c:pt>
                <c:pt idx="173">
                  <c:v>424.64912280701753</c:v>
                </c:pt>
                <c:pt idx="174">
                  <c:v>423.86842105263156</c:v>
                </c:pt>
                <c:pt idx="175">
                  <c:v>422.62280701754383</c:v>
                </c:pt>
                <c:pt idx="176">
                  <c:v>421.12280701754383</c:v>
                </c:pt>
                <c:pt idx="177">
                  <c:v>419.40350877192981</c:v>
                </c:pt>
                <c:pt idx="178">
                  <c:v>418.33333333333331</c:v>
                </c:pt>
                <c:pt idx="179">
                  <c:v>417.04385964912279</c:v>
                </c:pt>
                <c:pt idx="180">
                  <c:v>415.41228070175441</c:v>
                </c:pt>
                <c:pt idx="181">
                  <c:v>414.46491228070175</c:v>
                </c:pt>
                <c:pt idx="182">
                  <c:v>412.85087719298247</c:v>
                </c:pt>
                <c:pt idx="183">
                  <c:v>411.80701754385967</c:v>
                </c:pt>
                <c:pt idx="184">
                  <c:v>410.08771929824559</c:v>
                </c:pt>
                <c:pt idx="185">
                  <c:v>408.9736842105263</c:v>
                </c:pt>
                <c:pt idx="186">
                  <c:v>407.37719298245617</c:v>
                </c:pt>
                <c:pt idx="187">
                  <c:v>405.77192982456143</c:v>
                </c:pt>
                <c:pt idx="188">
                  <c:v>404.28947368421052</c:v>
                </c:pt>
                <c:pt idx="189">
                  <c:v>402.85964912280701</c:v>
                </c:pt>
                <c:pt idx="190">
                  <c:v>400.71052631578948</c:v>
                </c:pt>
                <c:pt idx="191">
                  <c:v>399.21052631578948</c:v>
                </c:pt>
                <c:pt idx="192">
                  <c:v>397.5263157894737</c:v>
                </c:pt>
                <c:pt idx="193">
                  <c:v>395.86842105263156</c:v>
                </c:pt>
                <c:pt idx="194">
                  <c:v>394.19298245614033</c:v>
                </c:pt>
                <c:pt idx="195">
                  <c:v>392.28947368421052</c:v>
                </c:pt>
                <c:pt idx="196">
                  <c:v>390.78070175438597</c:v>
                </c:pt>
                <c:pt idx="197">
                  <c:v>388.84210526315792</c:v>
                </c:pt>
                <c:pt idx="198">
                  <c:v>387.08771929824559</c:v>
                </c:pt>
                <c:pt idx="199">
                  <c:v>385.44736842105266</c:v>
                </c:pt>
                <c:pt idx="200">
                  <c:v>383.84210526315792</c:v>
                </c:pt>
                <c:pt idx="201">
                  <c:v>382.03508771929825</c:v>
                </c:pt>
                <c:pt idx="202">
                  <c:v>380.20175438596493</c:v>
                </c:pt>
                <c:pt idx="203">
                  <c:v>378.59649122807019</c:v>
                </c:pt>
                <c:pt idx="204">
                  <c:v>376.84210526315792</c:v>
                </c:pt>
                <c:pt idx="205">
                  <c:v>375.14912280701753</c:v>
                </c:pt>
                <c:pt idx="206">
                  <c:v>373.39473684210526</c:v>
                </c:pt>
                <c:pt idx="207">
                  <c:v>371.82456140350877</c:v>
                </c:pt>
                <c:pt idx="208">
                  <c:v>370.41228070175441</c:v>
                </c:pt>
                <c:pt idx="209">
                  <c:v>368.56140350877195</c:v>
                </c:pt>
                <c:pt idx="210">
                  <c:v>367.12280701754383</c:v>
                </c:pt>
                <c:pt idx="211">
                  <c:v>365.14912280701753</c:v>
                </c:pt>
                <c:pt idx="212">
                  <c:v>363.75438596491227</c:v>
                </c:pt>
                <c:pt idx="213">
                  <c:v>362.17543859649123</c:v>
                </c:pt>
                <c:pt idx="214">
                  <c:v>360.38596491228071</c:v>
                </c:pt>
                <c:pt idx="215">
                  <c:v>358.90350877192981</c:v>
                </c:pt>
                <c:pt idx="216">
                  <c:v>357.48245614035091</c:v>
                </c:pt>
                <c:pt idx="217">
                  <c:v>355.87719298245617</c:v>
                </c:pt>
                <c:pt idx="218">
                  <c:v>354.28070175438597</c:v>
                </c:pt>
                <c:pt idx="219">
                  <c:v>352.57894736842104</c:v>
                </c:pt>
                <c:pt idx="220">
                  <c:v>351.28947368421052</c:v>
                </c:pt>
                <c:pt idx="221">
                  <c:v>349.92105263157896</c:v>
                </c:pt>
                <c:pt idx="222">
                  <c:v>348.5263157894737</c:v>
                </c:pt>
                <c:pt idx="223">
                  <c:v>346.74561403508773</c:v>
                </c:pt>
                <c:pt idx="224">
                  <c:v>344.99122807017545</c:v>
                </c:pt>
                <c:pt idx="225">
                  <c:v>343.66666666666669</c:v>
                </c:pt>
                <c:pt idx="226">
                  <c:v>342.34210526315792</c:v>
                </c:pt>
                <c:pt idx="227">
                  <c:v>340.85087719298247</c:v>
                </c:pt>
                <c:pt idx="228">
                  <c:v>339.26315789473682</c:v>
                </c:pt>
                <c:pt idx="229">
                  <c:v>337.84210526315792</c:v>
                </c:pt>
                <c:pt idx="230">
                  <c:v>336.49122807017545</c:v>
                </c:pt>
                <c:pt idx="231">
                  <c:v>334.80701754385967</c:v>
                </c:pt>
                <c:pt idx="232">
                  <c:v>333.34210526315792</c:v>
                </c:pt>
                <c:pt idx="233">
                  <c:v>331.65789473684208</c:v>
                </c:pt>
                <c:pt idx="234">
                  <c:v>330.00877192982455</c:v>
                </c:pt>
                <c:pt idx="235">
                  <c:v>328.39473684210526</c:v>
                </c:pt>
                <c:pt idx="236">
                  <c:v>326.95614035087721</c:v>
                </c:pt>
                <c:pt idx="237">
                  <c:v>325.58771929824559</c:v>
                </c:pt>
                <c:pt idx="238">
                  <c:v>324.22807017543857</c:v>
                </c:pt>
                <c:pt idx="239">
                  <c:v>322.87719298245617</c:v>
                </c:pt>
                <c:pt idx="240">
                  <c:v>321.80701754385967</c:v>
                </c:pt>
                <c:pt idx="241">
                  <c:v>320.28947368421052</c:v>
                </c:pt>
                <c:pt idx="242">
                  <c:v>319.10526315789474</c:v>
                </c:pt>
                <c:pt idx="243">
                  <c:v>318.31578947368422</c:v>
                </c:pt>
                <c:pt idx="244">
                  <c:v>315.77192982456143</c:v>
                </c:pt>
                <c:pt idx="245">
                  <c:v>314.08771929824559</c:v>
                </c:pt>
                <c:pt idx="246">
                  <c:v>312.42982456140351</c:v>
                </c:pt>
                <c:pt idx="247">
                  <c:v>310.79824561403507</c:v>
                </c:pt>
                <c:pt idx="248">
                  <c:v>309.13157894736844</c:v>
                </c:pt>
                <c:pt idx="249">
                  <c:v>307.68421052631578</c:v>
                </c:pt>
                <c:pt idx="250">
                  <c:v>306.23684210526318</c:v>
                </c:pt>
                <c:pt idx="251">
                  <c:v>304.67543859649123</c:v>
                </c:pt>
                <c:pt idx="252">
                  <c:v>303.10526315789474</c:v>
                </c:pt>
                <c:pt idx="253">
                  <c:v>301.77192982456143</c:v>
                </c:pt>
                <c:pt idx="254">
                  <c:v>300.46491228070175</c:v>
                </c:pt>
                <c:pt idx="255">
                  <c:v>299.15789473684208</c:v>
                </c:pt>
                <c:pt idx="256">
                  <c:v>300.23008849557522</c:v>
                </c:pt>
                <c:pt idx="257">
                  <c:v>299.34513274336285</c:v>
                </c:pt>
                <c:pt idx="258">
                  <c:v>295.38596491228071</c:v>
                </c:pt>
                <c:pt idx="259">
                  <c:v>296.73451327433628</c:v>
                </c:pt>
                <c:pt idx="260">
                  <c:v>293.12280701754383</c:v>
                </c:pt>
                <c:pt idx="261">
                  <c:v>291.89473684210526</c:v>
                </c:pt>
                <c:pt idx="262">
                  <c:v>290.74561403508773</c:v>
                </c:pt>
                <c:pt idx="263">
                  <c:v>289.42982456140351</c:v>
                </c:pt>
                <c:pt idx="264">
                  <c:v>288</c:v>
                </c:pt>
                <c:pt idx="265">
                  <c:v>286.59649122807019</c:v>
                </c:pt>
                <c:pt idx="266">
                  <c:v>285.42105263157896</c:v>
                </c:pt>
                <c:pt idx="267">
                  <c:v>284.17543859649123</c:v>
                </c:pt>
                <c:pt idx="268">
                  <c:v>282.53508771929825</c:v>
                </c:pt>
                <c:pt idx="269">
                  <c:v>281.42105263157896</c:v>
                </c:pt>
                <c:pt idx="270">
                  <c:v>280.45614035087721</c:v>
                </c:pt>
                <c:pt idx="271">
                  <c:v>279.39473684210526</c:v>
                </c:pt>
                <c:pt idx="272">
                  <c:v>280.46902654867256</c:v>
                </c:pt>
                <c:pt idx="273">
                  <c:v>277.71052631578948</c:v>
                </c:pt>
                <c:pt idx="274">
                  <c:v>277.88596491228071</c:v>
                </c:pt>
                <c:pt idx="275">
                  <c:v>278.40350877192981</c:v>
                </c:pt>
                <c:pt idx="276">
                  <c:v>278.14912280701753</c:v>
                </c:pt>
                <c:pt idx="277">
                  <c:v>277.78070175438597</c:v>
                </c:pt>
                <c:pt idx="278">
                  <c:v>277.67543859649123</c:v>
                </c:pt>
                <c:pt idx="279">
                  <c:v>277.30701754385967</c:v>
                </c:pt>
                <c:pt idx="280">
                  <c:v>276.56140350877195</c:v>
                </c:pt>
                <c:pt idx="281">
                  <c:v>276.20175438596493</c:v>
                </c:pt>
                <c:pt idx="282">
                  <c:v>275.57894736842104</c:v>
                </c:pt>
                <c:pt idx="283">
                  <c:v>275.4736842105263</c:v>
                </c:pt>
                <c:pt idx="284">
                  <c:v>274.84210526315792</c:v>
                </c:pt>
                <c:pt idx="285">
                  <c:v>274.04385964912279</c:v>
                </c:pt>
                <c:pt idx="286">
                  <c:v>273.5263157894737</c:v>
                </c:pt>
                <c:pt idx="287">
                  <c:v>273.10526315789474</c:v>
                </c:pt>
                <c:pt idx="288">
                  <c:v>272.78947368421052</c:v>
                </c:pt>
                <c:pt idx="289">
                  <c:v>272.30701754385967</c:v>
                </c:pt>
                <c:pt idx="290">
                  <c:v>271.40350877192981</c:v>
                </c:pt>
                <c:pt idx="291">
                  <c:v>271.23684210526318</c:v>
                </c:pt>
                <c:pt idx="292">
                  <c:v>273.24778761061947</c:v>
                </c:pt>
                <c:pt idx="293">
                  <c:v>270.42982456140351</c:v>
                </c:pt>
                <c:pt idx="294">
                  <c:v>270.44736842105266</c:v>
                </c:pt>
                <c:pt idx="295">
                  <c:v>270.35087719298247</c:v>
                </c:pt>
                <c:pt idx="296">
                  <c:v>270.39473684210526</c:v>
                </c:pt>
                <c:pt idx="297">
                  <c:v>270.45614035087721</c:v>
                </c:pt>
                <c:pt idx="298">
                  <c:v>270.26315789473682</c:v>
                </c:pt>
                <c:pt idx="299">
                  <c:v>270.35087719298247</c:v>
                </c:pt>
                <c:pt idx="300">
                  <c:v>270.07894736842104</c:v>
                </c:pt>
                <c:pt idx="301">
                  <c:v>269.22807017543857</c:v>
                </c:pt>
                <c:pt idx="302">
                  <c:v>268.32456140350877</c:v>
                </c:pt>
                <c:pt idx="303">
                  <c:v>266.93859649122805</c:v>
                </c:pt>
                <c:pt idx="304">
                  <c:v>268.81415929203541</c:v>
                </c:pt>
                <c:pt idx="305">
                  <c:v>267.79646017699116</c:v>
                </c:pt>
                <c:pt idx="306">
                  <c:v>264.80701754385967</c:v>
                </c:pt>
                <c:pt idx="307">
                  <c:v>264.09649122807019</c:v>
                </c:pt>
                <c:pt idx="308">
                  <c:v>264.29824561403507</c:v>
                </c:pt>
                <c:pt idx="309">
                  <c:v>264.0263157894737</c:v>
                </c:pt>
                <c:pt idx="310">
                  <c:v>263.82456140350877</c:v>
                </c:pt>
                <c:pt idx="311">
                  <c:v>263.80701754385967</c:v>
                </c:pt>
                <c:pt idx="312">
                  <c:v>264.14035087719299</c:v>
                </c:pt>
                <c:pt idx="313">
                  <c:v>264.59649122807019</c:v>
                </c:pt>
                <c:pt idx="314">
                  <c:v>265.22807017543857</c:v>
                </c:pt>
                <c:pt idx="315">
                  <c:v>265.59649122807019</c:v>
                </c:pt>
                <c:pt idx="316">
                  <c:v>265.28070175438597</c:v>
                </c:pt>
                <c:pt idx="317">
                  <c:v>265.41228070175441</c:v>
                </c:pt>
                <c:pt idx="318">
                  <c:v>265.5</c:v>
                </c:pt>
                <c:pt idx="319">
                  <c:v>264.92105263157896</c:v>
                </c:pt>
                <c:pt idx="320">
                  <c:v>264.14912280701753</c:v>
                </c:pt>
                <c:pt idx="321">
                  <c:v>263.60526315789474</c:v>
                </c:pt>
                <c:pt idx="322">
                  <c:v>263.17543859649123</c:v>
                </c:pt>
                <c:pt idx="323">
                  <c:v>263.28070175438597</c:v>
                </c:pt>
                <c:pt idx="324">
                  <c:v>262.74561403508773</c:v>
                </c:pt>
                <c:pt idx="325">
                  <c:v>262.90350877192981</c:v>
                </c:pt>
                <c:pt idx="326">
                  <c:v>262.17543859649123</c:v>
                </c:pt>
                <c:pt idx="327">
                  <c:v>261.87719298245617</c:v>
                </c:pt>
                <c:pt idx="328">
                  <c:v>262.03508771929825</c:v>
                </c:pt>
                <c:pt idx="329">
                  <c:v>261.95614035087721</c:v>
                </c:pt>
                <c:pt idx="330">
                  <c:v>262.03508771929825</c:v>
                </c:pt>
                <c:pt idx="331">
                  <c:v>262.28947368421052</c:v>
                </c:pt>
                <c:pt idx="332">
                  <c:v>263</c:v>
                </c:pt>
                <c:pt idx="333">
                  <c:v>263.5</c:v>
                </c:pt>
                <c:pt idx="334">
                  <c:v>263.88596491228071</c:v>
                </c:pt>
                <c:pt idx="335">
                  <c:v>264.0263157894737</c:v>
                </c:pt>
                <c:pt idx="336">
                  <c:v>264.40350877192981</c:v>
                </c:pt>
                <c:pt idx="337">
                  <c:v>264.37719298245617</c:v>
                </c:pt>
                <c:pt idx="338">
                  <c:v>264.26315789473682</c:v>
                </c:pt>
                <c:pt idx="339">
                  <c:v>264.28947368421052</c:v>
                </c:pt>
                <c:pt idx="340">
                  <c:v>264.34210526315792</c:v>
                </c:pt>
                <c:pt idx="341">
                  <c:v>264.26315789473682</c:v>
                </c:pt>
                <c:pt idx="342">
                  <c:v>263.94736842105266</c:v>
                </c:pt>
                <c:pt idx="343">
                  <c:v>264.07017543859649</c:v>
                </c:pt>
                <c:pt idx="344">
                  <c:v>263.58771929824559</c:v>
                </c:pt>
                <c:pt idx="345">
                  <c:v>263.29824561403507</c:v>
                </c:pt>
                <c:pt idx="346">
                  <c:v>263.14912280701753</c:v>
                </c:pt>
                <c:pt idx="347">
                  <c:v>263.29824561403507</c:v>
                </c:pt>
                <c:pt idx="348">
                  <c:v>263.35964912280701</c:v>
                </c:pt>
                <c:pt idx="349">
                  <c:v>263.16666666666669</c:v>
                </c:pt>
                <c:pt idx="350">
                  <c:v>262.35087719298247</c:v>
                </c:pt>
                <c:pt idx="351">
                  <c:v>261.79824561403507</c:v>
                </c:pt>
                <c:pt idx="352">
                  <c:v>261.56140350877195</c:v>
                </c:pt>
                <c:pt idx="353">
                  <c:v>260.77192982456143</c:v>
                </c:pt>
                <c:pt idx="354">
                  <c:v>260.46491228070175</c:v>
                </c:pt>
                <c:pt idx="355">
                  <c:v>260.58771929824559</c:v>
                </c:pt>
                <c:pt idx="356">
                  <c:v>258.91228070175441</c:v>
                </c:pt>
                <c:pt idx="357">
                  <c:v>257.71929824561403</c:v>
                </c:pt>
                <c:pt idx="358">
                  <c:v>257.04385964912279</c:v>
                </c:pt>
                <c:pt idx="359">
                  <c:v>254.97368421052633</c:v>
                </c:pt>
                <c:pt idx="360">
                  <c:v>253.14912280701753</c:v>
                </c:pt>
                <c:pt idx="361">
                  <c:v>252.24561403508773</c:v>
                </c:pt>
                <c:pt idx="362">
                  <c:v>251.26315789473685</c:v>
                </c:pt>
                <c:pt idx="363">
                  <c:v>250.26315789473685</c:v>
                </c:pt>
                <c:pt idx="364">
                  <c:v>249.80701754385964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177-4C0C-A6B0-8ADCC5ADC24C}"/>
            </c:ext>
          </c:extLst>
        </c:ser>
        <c:ser>
          <c:idx val="0"/>
          <c:order val="1"/>
          <c:tx>
            <c:v>Altura hidrométrica 2019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33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Diarios!$C$3:$C$367</c:f>
              <c:numCache>
                <c:formatCode>General</c:formatCode>
                <c:ptCount val="365"/>
                <c:pt idx="0" formatCode="d\-mmm">
                  <c:v>41640</c:v>
                </c:pt>
                <c:pt idx="14" formatCode="d\-mmm">
                  <c:v>41654</c:v>
                </c:pt>
                <c:pt idx="31" formatCode="d\-mmm">
                  <c:v>41671</c:v>
                </c:pt>
                <c:pt idx="45" formatCode="d\-mmm">
                  <c:v>41685</c:v>
                </c:pt>
                <c:pt idx="59" formatCode="d\-mmm">
                  <c:v>41699</c:v>
                </c:pt>
                <c:pt idx="73" formatCode="d\-mmm">
                  <c:v>41713</c:v>
                </c:pt>
                <c:pt idx="90" formatCode="d\-mmm">
                  <c:v>41730</c:v>
                </c:pt>
                <c:pt idx="104" formatCode="d\-mmm">
                  <c:v>41744</c:v>
                </c:pt>
                <c:pt idx="120" formatCode="d\-mmm">
                  <c:v>41760</c:v>
                </c:pt>
                <c:pt idx="134" formatCode="d\-mmm">
                  <c:v>41774</c:v>
                </c:pt>
                <c:pt idx="151" formatCode="d\-mmm">
                  <c:v>41791</c:v>
                </c:pt>
                <c:pt idx="165" formatCode="d\-mmm">
                  <c:v>41805</c:v>
                </c:pt>
                <c:pt idx="181" formatCode="d\-mmm">
                  <c:v>41821</c:v>
                </c:pt>
                <c:pt idx="195" formatCode="d\-mmm">
                  <c:v>41835</c:v>
                </c:pt>
                <c:pt idx="212" formatCode="d\-mmm">
                  <c:v>41852</c:v>
                </c:pt>
                <c:pt idx="226" formatCode="d\-mmm">
                  <c:v>41866</c:v>
                </c:pt>
                <c:pt idx="243" formatCode="d\-mmm">
                  <c:v>41883</c:v>
                </c:pt>
                <c:pt idx="257" formatCode="d\-mmm">
                  <c:v>41897</c:v>
                </c:pt>
                <c:pt idx="273" formatCode="d\-mmm">
                  <c:v>41913</c:v>
                </c:pt>
                <c:pt idx="287" formatCode="d\-mmm">
                  <c:v>41927</c:v>
                </c:pt>
                <c:pt idx="304" formatCode="d\-mmm">
                  <c:v>41944</c:v>
                </c:pt>
                <c:pt idx="318" formatCode="d\-mmm">
                  <c:v>41958</c:v>
                </c:pt>
                <c:pt idx="334" formatCode="d\-mmm">
                  <c:v>41974</c:v>
                </c:pt>
                <c:pt idx="348" formatCode="d\-mmm">
                  <c:v>41988</c:v>
                </c:pt>
                <c:pt idx="364" formatCode="d\-mmm">
                  <c:v>42004</c:v>
                </c:pt>
              </c:numCache>
            </c:numRef>
          </c:cat>
          <c:val>
            <c:numRef>
              <c:f>Diarios!$DP$3:$DP$367</c:f>
              <c:numCache>
                <c:formatCode>0</c:formatCode>
                <c:ptCount val="365"/>
                <c:pt idx="0">
                  <c:v>440.00000000000006</c:v>
                </c:pt>
                <c:pt idx="1">
                  <c:v>430</c:v>
                </c:pt>
                <c:pt idx="2">
                  <c:v>420</c:v>
                </c:pt>
                <c:pt idx="3">
                  <c:v>416</c:v>
                </c:pt>
                <c:pt idx="4">
                  <c:v>412</c:v>
                </c:pt>
                <c:pt idx="5">
                  <c:v>409</c:v>
                </c:pt>
                <c:pt idx="6">
                  <c:v>412</c:v>
                </c:pt>
                <c:pt idx="7">
                  <c:v>411.00000000000006</c:v>
                </c:pt>
                <c:pt idx="8">
                  <c:v>415.00000000000006</c:v>
                </c:pt>
                <c:pt idx="9">
                  <c:v>417</c:v>
                </c:pt>
                <c:pt idx="10">
                  <c:v>420</c:v>
                </c:pt>
                <c:pt idx="11">
                  <c:v>422</c:v>
                </c:pt>
                <c:pt idx="12">
                  <c:v>424</c:v>
                </c:pt>
                <c:pt idx="13">
                  <c:v>426</c:v>
                </c:pt>
                <c:pt idx="14">
                  <c:v>426</c:v>
                </c:pt>
                <c:pt idx="15">
                  <c:v>426.99999999999994</c:v>
                </c:pt>
                <c:pt idx="16">
                  <c:v>425</c:v>
                </c:pt>
                <c:pt idx="17">
                  <c:v>419.00000000000006</c:v>
                </c:pt>
                <c:pt idx="18">
                  <c:v>412</c:v>
                </c:pt>
                <c:pt idx="19">
                  <c:v>403</c:v>
                </c:pt>
                <c:pt idx="20">
                  <c:v>396</c:v>
                </c:pt>
                <c:pt idx="21">
                  <c:v>386</c:v>
                </c:pt>
                <c:pt idx="22">
                  <c:v>370</c:v>
                </c:pt>
                <c:pt idx="23">
                  <c:v>355</c:v>
                </c:pt>
                <c:pt idx="24">
                  <c:v>342</c:v>
                </c:pt>
                <c:pt idx="25">
                  <c:v>328</c:v>
                </c:pt>
                <c:pt idx="26">
                  <c:v>315</c:v>
                </c:pt>
                <c:pt idx="27">
                  <c:v>304</c:v>
                </c:pt>
                <c:pt idx="28">
                  <c:v>290</c:v>
                </c:pt>
                <c:pt idx="29">
                  <c:v>280</c:v>
                </c:pt>
                <c:pt idx="30">
                  <c:v>270</c:v>
                </c:pt>
                <c:pt idx="31">
                  <c:v>267</c:v>
                </c:pt>
                <c:pt idx="32">
                  <c:v>254</c:v>
                </c:pt>
                <c:pt idx="33">
                  <c:v>250</c:v>
                </c:pt>
                <c:pt idx="34">
                  <c:v>248</c:v>
                </c:pt>
                <c:pt idx="35">
                  <c:v>246</c:v>
                </c:pt>
                <c:pt idx="36">
                  <c:v>234</c:v>
                </c:pt>
                <c:pt idx="37">
                  <c:v>229.99999999999997</c:v>
                </c:pt>
                <c:pt idx="38">
                  <c:v>225</c:v>
                </c:pt>
                <c:pt idx="39">
                  <c:v>218.00000000000003</c:v>
                </c:pt>
                <c:pt idx="40">
                  <c:v>213</c:v>
                </c:pt>
                <c:pt idx="41">
                  <c:v>210</c:v>
                </c:pt>
                <c:pt idx="42">
                  <c:v>208</c:v>
                </c:pt>
                <c:pt idx="43">
                  <c:v>220.00000000000003</c:v>
                </c:pt>
                <c:pt idx="44">
                  <c:v>231.99999999999997</c:v>
                </c:pt>
                <c:pt idx="45">
                  <c:v>250</c:v>
                </c:pt>
                <c:pt idx="46">
                  <c:v>254</c:v>
                </c:pt>
                <c:pt idx="47">
                  <c:v>264</c:v>
                </c:pt>
                <c:pt idx="48">
                  <c:v>262</c:v>
                </c:pt>
                <c:pt idx="49">
                  <c:v>263</c:v>
                </c:pt>
                <c:pt idx="50">
                  <c:v>262</c:v>
                </c:pt>
                <c:pt idx="51">
                  <c:v>259</c:v>
                </c:pt>
                <c:pt idx="52">
                  <c:v>254</c:v>
                </c:pt>
                <c:pt idx="53">
                  <c:v>250</c:v>
                </c:pt>
                <c:pt idx="54">
                  <c:v>245.00000000000003</c:v>
                </c:pt>
                <c:pt idx="55">
                  <c:v>236</c:v>
                </c:pt>
                <c:pt idx="56">
                  <c:v>236</c:v>
                </c:pt>
                <c:pt idx="57">
                  <c:v>235</c:v>
                </c:pt>
                <c:pt idx="58">
                  <c:v>231.99999999999997</c:v>
                </c:pt>
                <c:pt idx="59">
                  <c:v>229.99999999999997</c:v>
                </c:pt>
                <c:pt idx="60">
                  <c:v>229.99999999999997</c:v>
                </c:pt>
                <c:pt idx="61">
                  <c:v>227.99999999999997</c:v>
                </c:pt>
                <c:pt idx="62">
                  <c:v>225</c:v>
                </c:pt>
                <c:pt idx="63">
                  <c:v>227</c:v>
                </c:pt>
                <c:pt idx="64">
                  <c:v>227.99999999999997</c:v>
                </c:pt>
                <c:pt idx="65">
                  <c:v>229.99999999999997</c:v>
                </c:pt>
                <c:pt idx="66">
                  <c:v>227.99999999999997</c:v>
                </c:pt>
                <c:pt idx="67">
                  <c:v>229</c:v>
                </c:pt>
                <c:pt idx="68">
                  <c:v>227</c:v>
                </c:pt>
                <c:pt idx="69">
                  <c:v>225.99999999999997</c:v>
                </c:pt>
                <c:pt idx="70">
                  <c:v>223</c:v>
                </c:pt>
                <c:pt idx="71">
                  <c:v>229.99999999999997</c:v>
                </c:pt>
                <c:pt idx="72">
                  <c:v>237</c:v>
                </c:pt>
                <c:pt idx="73">
                  <c:v>244</c:v>
                </c:pt>
                <c:pt idx="74">
                  <c:v>296</c:v>
                </c:pt>
                <c:pt idx="75">
                  <c:v>305</c:v>
                </c:pt>
                <c:pt idx="76">
                  <c:v>352</c:v>
                </c:pt>
                <c:pt idx="77">
                  <c:v>375</c:v>
                </c:pt>
                <c:pt idx="78">
                  <c:v>395</c:v>
                </c:pt>
                <c:pt idx="79">
                  <c:v>413.99999999999994</c:v>
                </c:pt>
                <c:pt idx="80">
                  <c:v>430</c:v>
                </c:pt>
                <c:pt idx="81">
                  <c:v>440.00000000000006</c:v>
                </c:pt>
                <c:pt idx="82">
                  <c:v>455</c:v>
                </c:pt>
                <c:pt idx="83">
                  <c:v>475</c:v>
                </c:pt>
                <c:pt idx="84">
                  <c:v>490</c:v>
                </c:pt>
                <c:pt idx="85">
                  <c:v>495</c:v>
                </c:pt>
                <c:pt idx="86">
                  <c:v>509.99999999999994</c:v>
                </c:pt>
                <c:pt idx="87">
                  <c:v>526</c:v>
                </c:pt>
                <c:pt idx="88">
                  <c:v>543</c:v>
                </c:pt>
                <c:pt idx="89">
                  <c:v>558</c:v>
                </c:pt>
                <c:pt idx="90">
                  <c:v>571</c:v>
                </c:pt>
                <c:pt idx="91">
                  <c:v>587</c:v>
                </c:pt>
                <c:pt idx="92">
                  <c:v>600</c:v>
                </c:pt>
                <c:pt idx="93">
                  <c:v>608</c:v>
                </c:pt>
                <c:pt idx="94">
                  <c:v>623</c:v>
                </c:pt>
                <c:pt idx="95">
                  <c:v>633</c:v>
                </c:pt>
                <c:pt idx="96">
                  <c:v>648</c:v>
                </c:pt>
                <c:pt idx="97">
                  <c:v>659</c:v>
                </c:pt>
                <c:pt idx="98">
                  <c:v>668</c:v>
                </c:pt>
                <c:pt idx="99">
                  <c:v>675</c:v>
                </c:pt>
                <c:pt idx="100">
                  <c:v>680</c:v>
                </c:pt>
                <c:pt idx="101">
                  <c:v>685</c:v>
                </c:pt>
                <c:pt idx="102">
                  <c:v>690</c:v>
                </c:pt>
                <c:pt idx="103">
                  <c:v>692</c:v>
                </c:pt>
                <c:pt idx="104">
                  <c:v>695</c:v>
                </c:pt>
                <c:pt idx="105">
                  <c:v>695</c:v>
                </c:pt>
                <c:pt idx="106">
                  <c:v>698</c:v>
                </c:pt>
                <c:pt idx="107">
                  <c:v>695</c:v>
                </c:pt>
                <c:pt idx="108">
                  <c:v>695</c:v>
                </c:pt>
                <c:pt idx="109">
                  <c:v>692</c:v>
                </c:pt>
                <c:pt idx="110">
                  <c:v>690</c:v>
                </c:pt>
                <c:pt idx="111">
                  <c:v>689</c:v>
                </c:pt>
                <c:pt idx="112">
                  <c:v>686</c:v>
                </c:pt>
                <c:pt idx="113">
                  <c:v>680</c:v>
                </c:pt>
                <c:pt idx="114">
                  <c:v>677</c:v>
                </c:pt>
                <c:pt idx="115">
                  <c:v>675</c:v>
                </c:pt>
                <c:pt idx="116">
                  <c:v>670</c:v>
                </c:pt>
                <c:pt idx="117">
                  <c:v>670</c:v>
                </c:pt>
                <c:pt idx="118">
                  <c:v>669</c:v>
                </c:pt>
                <c:pt idx="119">
                  <c:v>665</c:v>
                </c:pt>
                <c:pt idx="120">
                  <c:v>666</c:v>
                </c:pt>
                <c:pt idx="121">
                  <c:v>665</c:v>
                </c:pt>
                <c:pt idx="122">
                  <c:v>665</c:v>
                </c:pt>
                <c:pt idx="123">
                  <c:v>665</c:v>
                </c:pt>
                <c:pt idx="124">
                  <c:v>669</c:v>
                </c:pt>
                <c:pt idx="125">
                  <c:v>670</c:v>
                </c:pt>
                <c:pt idx="126">
                  <c:v>674</c:v>
                </c:pt>
                <c:pt idx="127">
                  <c:v>675</c:v>
                </c:pt>
                <c:pt idx="128">
                  <c:v>675</c:v>
                </c:pt>
                <c:pt idx="129">
                  <c:v>678</c:v>
                </c:pt>
                <c:pt idx="130">
                  <c:v>695</c:v>
                </c:pt>
                <c:pt idx="131">
                  <c:v>698</c:v>
                </c:pt>
                <c:pt idx="132">
                  <c:v>700</c:v>
                </c:pt>
                <c:pt idx="133">
                  <c:v>705</c:v>
                </c:pt>
                <c:pt idx="134">
                  <c:v>710</c:v>
                </c:pt>
                <c:pt idx="135">
                  <c:v>715</c:v>
                </c:pt>
                <c:pt idx="136">
                  <c:v>720</c:v>
                </c:pt>
                <c:pt idx="137">
                  <c:v>723</c:v>
                </c:pt>
                <c:pt idx="138">
                  <c:v>725</c:v>
                </c:pt>
                <c:pt idx="139">
                  <c:v>730</c:v>
                </c:pt>
                <c:pt idx="140">
                  <c:v>734</c:v>
                </c:pt>
                <c:pt idx="141">
                  <c:v>740</c:v>
                </c:pt>
                <c:pt idx="142">
                  <c:v>745</c:v>
                </c:pt>
                <c:pt idx="143">
                  <c:v>749</c:v>
                </c:pt>
                <c:pt idx="144">
                  <c:v>752</c:v>
                </c:pt>
                <c:pt idx="145">
                  <c:v>754</c:v>
                </c:pt>
                <c:pt idx="146">
                  <c:v>756</c:v>
                </c:pt>
                <c:pt idx="147">
                  <c:v>758</c:v>
                </c:pt>
                <c:pt idx="148">
                  <c:v>758</c:v>
                </c:pt>
                <c:pt idx="149">
                  <c:v>756</c:v>
                </c:pt>
                <c:pt idx="150">
                  <c:v>753</c:v>
                </c:pt>
                <c:pt idx="151">
                  <c:v>753</c:v>
                </c:pt>
                <c:pt idx="152">
                  <c:v>750</c:v>
                </c:pt>
                <c:pt idx="153">
                  <c:v>748</c:v>
                </c:pt>
                <c:pt idx="154">
                  <c:v>744</c:v>
                </c:pt>
                <c:pt idx="155">
                  <c:v>740</c:v>
                </c:pt>
                <c:pt idx="156">
                  <c:v>736</c:v>
                </c:pt>
                <c:pt idx="157">
                  <c:v>730</c:v>
                </c:pt>
                <c:pt idx="158">
                  <c:v>726</c:v>
                </c:pt>
                <c:pt idx="159">
                  <c:v>722</c:v>
                </c:pt>
                <c:pt idx="160">
                  <c:v>718</c:v>
                </c:pt>
                <c:pt idx="161">
                  <c:v>712</c:v>
                </c:pt>
                <c:pt idx="162">
                  <c:v>709</c:v>
                </c:pt>
                <c:pt idx="163">
                  <c:v>702</c:v>
                </c:pt>
                <c:pt idx="164">
                  <c:v>696</c:v>
                </c:pt>
                <c:pt idx="165">
                  <c:v>692</c:v>
                </c:pt>
                <c:pt idx="166">
                  <c:v>686</c:v>
                </c:pt>
                <c:pt idx="167">
                  <c:v>680</c:v>
                </c:pt>
                <c:pt idx="168">
                  <c:v>675</c:v>
                </c:pt>
                <c:pt idx="169">
                  <c:v>668</c:v>
                </c:pt>
                <c:pt idx="170">
                  <c:v>662</c:v>
                </c:pt>
                <c:pt idx="171">
                  <c:v>655</c:v>
                </c:pt>
                <c:pt idx="172">
                  <c:v>649</c:v>
                </c:pt>
                <c:pt idx="173">
                  <c:v>642</c:v>
                </c:pt>
                <c:pt idx="174">
                  <c:v>634</c:v>
                </c:pt>
                <c:pt idx="175">
                  <c:v>627</c:v>
                </c:pt>
                <c:pt idx="176">
                  <c:v>620</c:v>
                </c:pt>
                <c:pt idx="177">
                  <c:v>612</c:v>
                </c:pt>
                <c:pt idx="178">
                  <c:v>603</c:v>
                </c:pt>
                <c:pt idx="179">
                  <c:v>598</c:v>
                </c:pt>
                <c:pt idx="180">
                  <c:v>594</c:v>
                </c:pt>
                <c:pt idx="181">
                  <c:v>588</c:v>
                </c:pt>
                <c:pt idx="182">
                  <c:v>582</c:v>
                </c:pt>
                <c:pt idx="183">
                  <c:v>573</c:v>
                </c:pt>
                <c:pt idx="184">
                  <c:v>566</c:v>
                </c:pt>
                <c:pt idx="185">
                  <c:v>558</c:v>
                </c:pt>
                <c:pt idx="186">
                  <c:v>554</c:v>
                </c:pt>
                <c:pt idx="187">
                  <c:v>542</c:v>
                </c:pt>
                <c:pt idx="188">
                  <c:v>534</c:v>
                </c:pt>
                <c:pt idx="189">
                  <c:v>528</c:v>
                </c:pt>
                <c:pt idx="190">
                  <c:v>520</c:v>
                </c:pt>
                <c:pt idx="191">
                  <c:v>512</c:v>
                </c:pt>
                <c:pt idx="192">
                  <c:v>507</c:v>
                </c:pt>
                <c:pt idx="193">
                  <c:v>499</c:v>
                </c:pt>
                <c:pt idx="194">
                  <c:v>493</c:v>
                </c:pt>
                <c:pt idx="195">
                  <c:v>488</c:v>
                </c:pt>
                <c:pt idx="196">
                  <c:v>480.99999999999994</c:v>
                </c:pt>
                <c:pt idx="197">
                  <c:v>472</c:v>
                </c:pt>
                <c:pt idx="198">
                  <c:v>468</c:v>
                </c:pt>
                <c:pt idx="199">
                  <c:v>463</c:v>
                </c:pt>
                <c:pt idx="200">
                  <c:v>458</c:v>
                </c:pt>
                <c:pt idx="201">
                  <c:v>450</c:v>
                </c:pt>
                <c:pt idx="202">
                  <c:v>445</c:v>
                </c:pt>
                <c:pt idx="203">
                  <c:v>442</c:v>
                </c:pt>
                <c:pt idx="204">
                  <c:v>437</c:v>
                </c:pt>
                <c:pt idx="205">
                  <c:v>433</c:v>
                </c:pt>
                <c:pt idx="206">
                  <c:v>430</c:v>
                </c:pt>
                <c:pt idx="207">
                  <c:v>428</c:v>
                </c:pt>
                <c:pt idx="208">
                  <c:v>424</c:v>
                </c:pt>
                <c:pt idx="209">
                  <c:v>420</c:v>
                </c:pt>
                <c:pt idx="210">
                  <c:v>417</c:v>
                </c:pt>
                <c:pt idx="211">
                  <c:v>411.00000000000006</c:v>
                </c:pt>
                <c:pt idx="212">
                  <c:v>408</c:v>
                </c:pt>
                <c:pt idx="213">
                  <c:v>405</c:v>
                </c:pt>
                <c:pt idx="214">
                  <c:v>397</c:v>
                </c:pt>
                <c:pt idx="215">
                  <c:v>392</c:v>
                </c:pt>
                <c:pt idx="216">
                  <c:v>387</c:v>
                </c:pt>
                <c:pt idx="217">
                  <c:v>380</c:v>
                </c:pt>
                <c:pt idx="218">
                  <c:v>374</c:v>
                </c:pt>
                <c:pt idx="219">
                  <c:v>368</c:v>
                </c:pt>
                <c:pt idx="220">
                  <c:v>362</c:v>
                </c:pt>
                <c:pt idx="221">
                  <c:v>359</c:v>
                </c:pt>
                <c:pt idx="222">
                  <c:v>355</c:v>
                </c:pt>
                <c:pt idx="223">
                  <c:v>350</c:v>
                </c:pt>
                <c:pt idx="224">
                  <c:v>346</c:v>
                </c:pt>
                <c:pt idx="225">
                  <c:v>341</c:v>
                </c:pt>
                <c:pt idx="226">
                  <c:v>335</c:v>
                </c:pt>
                <c:pt idx="227">
                  <c:v>328</c:v>
                </c:pt>
                <c:pt idx="228">
                  <c:v>324</c:v>
                </c:pt>
                <c:pt idx="229">
                  <c:v>318</c:v>
                </c:pt>
                <c:pt idx="230">
                  <c:v>317</c:v>
                </c:pt>
                <c:pt idx="231">
                  <c:v>312</c:v>
                </c:pt>
                <c:pt idx="232">
                  <c:v>307</c:v>
                </c:pt>
                <c:pt idx="233">
                  <c:v>302</c:v>
                </c:pt>
                <c:pt idx="234">
                  <c:v>300</c:v>
                </c:pt>
                <c:pt idx="235">
                  <c:v>295</c:v>
                </c:pt>
                <c:pt idx="236">
                  <c:v>291</c:v>
                </c:pt>
                <c:pt idx="237">
                  <c:v>287</c:v>
                </c:pt>
                <c:pt idx="238">
                  <c:v>283</c:v>
                </c:pt>
                <c:pt idx="239">
                  <c:v>279</c:v>
                </c:pt>
                <c:pt idx="240">
                  <c:v>275</c:v>
                </c:pt>
                <c:pt idx="241">
                  <c:v>272</c:v>
                </c:pt>
                <c:pt idx="242">
                  <c:v>271</c:v>
                </c:pt>
                <c:pt idx="243">
                  <c:v>270</c:v>
                </c:pt>
                <c:pt idx="244">
                  <c:v>267</c:v>
                </c:pt>
                <c:pt idx="245">
                  <c:v>264</c:v>
                </c:pt>
                <c:pt idx="246">
                  <c:v>261</c:v>
                </c:pt>
                <c:pt idx="247">
                  <c:v>258</c:v>
                </c:pt>
                <c:pt idx="248">
                  <c:v>257</c:v>
                </c:pt>
                <c:pt idx="249">
                  <c:v>254.99999999999997</c:v>
                </c:pt>
                <c:pt idx="250">
                  <c:v>250</c:v>
                </c:pt>
                <c:pt idx="251">
                  <c:v>248</c:v>
                </c:pt>
                <c:pt idx="252">
                  <c:v>246</c:v>
                </c:pt>
                <c:pt idx="253">
                  <c:v>244</c:v>
                </c:pt>
                <c:pt idx="254">
                  <c:v>241</c:v>
                </c:pt>
                <c:pt idx="255">
                  <c:v>240</c:v>
                </c:pt>
                <c:pt idx="256">
                  <c:v>236</c:v>
                </c:pt>
                <c:pt idx="257">
                  <c:v>231</c:v>
                </c:pt>
                <c:pt idx="258">
                  <c:v>227</c:v>
                </c:pt>
                <c:pt idx="259">
                  <c:v>224.00000000000003</c:v>
                </c:pt>
                <c:pt idx="260">
                  <c:v>222.00000000000003</c:v>
                </c:pt>
                <c:pt idx="261">
                  <c:v>219</c:v>
                </c:pt>
                <c:pt idx="262">
                  <c:v>216</c:v>
                </c:pt>
                <c:pt idx="263">
                  <c:v>214</c:v>
                </c:pt>
                <c:pt idx="264">
                  <c:v>210</c:v>
                </c:pt>
                <c:pt idx="265">
                  <c:v>204.99999999999997</c:v>
                </c:pt>
                <c:pt idx="266">
                  <c:v>202.99999999999997</c:v>
                </c:pt>
                <c:pt idx="267">
                  <c:v>200</c:v>
                </c:pt>
                <c:pt idx="268">
                  <c:v>197</c:v>
                </c:pt>
                <c:pt idx="269">
                  <c:v>192</c:v>
                </c:pt>
                <c:pt idx="270">
                  <c:v>190</c:v>
                </c:pt>
                <c:pt idx="271">
                  <c:v>186</c:v>
                </c:pt>
                <c:pt idx="272">
                  <c:v>180</c:v>
                </c:pt>
                <c:pt idx="273">
                  <c:v>174</c:v>
                </c:pt>
                <c:pt idx="274">
                  <c:v>172</c:v>
                </c:pt>
                <c:pt idx="275">
                  <c:v>170</c:v>
                </c:pt>
                <c:pt idx="276">
                  <c:v>167</c:v>
                </c:pt>
                <c:pt idx="277">
                  <c:v>165</c:v>
                </c:pt>
                <c:pt idx="278">
                  <c:v>165</c:v>
                </c:pt>
                <c:pt idx="279">
                  <c:v>164</c:v>
                </c:pt>
                <c:pt idx="280">
                  <c:v>161</c:v>
                </c:pt>
                <c:pt idx="281">
                  <c:v>158</c:v>
                </c:pt>
                <c:pt idx="282">
                  <c:v>157</c:v>
                </c:pt>
                <c:pt idx="283">
                  <c:v>155</c:v>
                </c:pt>
                <c:pt idx="284">
                  <c:v>152</c:v>
                </c:pt>
                <c:pt idx="285">
                  <c:v>150</c:v>
                </c:pt>
                <c:pt idx="286">
                  <c:v>147</c:v>
                </c:pt>
                <c:pt idx="287">
                  <c:v>144</c:v>
                </c:pt>
                <c:pt idx="288">
                  <c:v>141</c:v>
                </c:pt>
                <c:pt idx="289">
                  <c:v>136</c:v>
                </c:pt>
                <c:pt idx="290">
                  <c:v>134</c:v>
                </c:pt>
                <c:pt idx="291">
                  <c:v>131</c:v>
                </c:pt>
                <c:pt idx="292">
                  <c:v>127</c:v>
                </c:pt>
                <c:pt idx="293">
                  <c:v>124</c:v>
                </c:pt>
                <c:pt idx="294">
                  <c:v>122</c:v>
                </c:pt>
                <c:pt idx="295">
                  <c:v>120</c:v>
                </c:pt>
                <c:pt idx="296">
                  <c:v>115.99999999999999</c:v>
                </c:pt>
                <c:pt idx="297">
                  <c:v>105</c:v>
                </c:pt>
                <c:pt idx="298">
                  <c:v>105</c:v>
                </c:pt>
                <c:pt idx="299">
                  <c:v>101</c:v>
                </c:pt>
                <c:pt idx="300">
                  <c:v>101</c:v>
                </c:pt>
                <c:pt idx="301">
                  <c:v>101</c:v>
                </c:pt>
                <c:pt idx="302">
                  <c:v>95</c:v>
                </c:pt>
                <c:pt idx="303">
                  <c:v>88</c:v>
                </c:pt>
                <c:pt idx="304">
                  <c:v>83</c:v>
                </c:pt>
                <c:pt idx="305">
                  <c:v>82</c:v>
                </c:pt>
                <c:pt idx="306">
                  <c:v>80</c:v>
                </c:pt>
                <c:pt idx="307">
                  <c:v>78</c:v>
                </c:pt>
                <c:pt idx="308">
                  <c:v>75</c:v>
                </c:pt>
                <c:pt idx="309">
                  <c:v>75</c:v>
                </c:pt>
                <c:pt idx="310">
                  <c:v>72</c:v>
                </c:pt>
                <c:pt idx="311">
                  <c:v>78</c:v>
                </c:pt>
                <c:pt idx="312">
                  <c:v>78</c:v>
                </c:pt>
                <c:pt idx="313">
                  <c:v>76</c:v>
                </c:pt>
                <c:pt idx="314">
                  <c:v>73</c:v>
                </c:pt>
                <c:pt idx="315">
                  <c:v>76</c:v>
                </c:pt>
                <c:pt idx="316">
                  <c:v>81</c:v>
                </c:pt>
                <c:pt idx="317">
                  <c:v>81</c:v>
                </c:pt>
                <c:pt idx="318">
                  <c:v>85</c:v>
                </c:pt>
                <c:pt idx="319">
                  <c:v>88</c:v>
                </c:pt>
                <c:pt idx="320">
                  <c:v>89</c:v>
                </c:pt>
                <c:pt idx="321">
                  <c:v>88</c:v>
                </c:pt>
                <c:pt idx="322">
                  <c:v>87</c:v>
                </c:pt>
                <c:pt idx="323">
                  <c:v>88</c:v>
                </c:pt>
                <c:pt idx="324">
                  <c:v>87</c:v>
                </c:pt>
                <c:pt idx="325">
                  <c:v>87</c:v>
                </c:pt>
                <c:pt idx="326">
                  <c:v>84</c:v>
                </c:pt>
                <c:pt idx="327">
                  <c:v>81</c:v>
                </c:pt>
                <c:pt idx="328">
                  <c:v>75</c:v>
                </c:pt>
                <c:pt idx="329">
                  <c:v>68</c:v>
                </c:pt>
                <c:pt idx="330">
                  <c:v>68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74</c:v>
                </c:pt>
                <c:pt idx="335">
                  <c:v>76</c:v>
                </c:pt>
                <c:pt idx="336">
                  <c:v>79</c:v>
                </c:pt>
                <c:pt idx="337">
                  <c:v>79</c:v>
                </c:pt>
                <c:pt idx="338">
                  <c:v>86</c:v>
                </c:pt>
                <c:pt idx="339">
                  <c:v>91</c:v>
                </c:pt>
                <c:pt idx="340">
                  <c:v>96</c:v>
                </c:pt>
                <c:pt idx="341">
                  <c:v>100</c:v>
                </c:pt>
                <c:pt idx="342">
                  <c:v>100</c:v>
                </c:pt>
                <c:pt idx="343">
                  <c:v>108</c:v>
                </c:pt>
                <c:pt idx="344">
                  <c:v>114</c:v>
                </c:pt>
                <c:pt idx="345">
                  <c:v>118</c:v>
                </c:pt>
                <c:pt idx="346">
                  <c:v>126</c:v>
                </c:pt>
                <c:pt idx="347">
                  <c:v>126</c:v>
                </c:pt>
                <c:pt idx="348">
                  <c:v>127</c:v>
                </c:pt>
                <c:pt idx="349">
                  <c:v>130</c:v>
                </c:pt>
                <c:pt idx="350">
                  <c:v>150</c:v>
                </c:pt>
                <c:pt idx="351">
                  <c:v>175</c:v>
                </c:pt>
                <c:pt idx="352">
                  <c:v>202</c:v>
                </c:pt>
                <c:pt idx="353">
                  <c:v>220</c:v>
                </c:pt>
                <c:pt idx="354">
                  <c:v>245</c:v>
                </c:pt>
                <c:pt idx="355">
                  <c:v>273</c:v>
                </c:pt>
                <c:pt idx="356">
                  <c:v>290</c:v>
                </c:pt>
                <c:pt idx="357">
                  <c:v>300</c:v>
                </c:pt>
                <c:pt idx="358">
                  <c:v>319</c:v>
                </c:pt>
                <c:pt idx="359">
                  <c:v>326</c:v>
                </c:pt>
                <c:pt idx="360">
                  <c:v>332</c:v>
                </c:pt>
                <c:pt idx="361">
                  <c:v>334</c:v>
                </c:pt>
                <c:pt idx="362">
                  <c:v>336</c:v>
                </c:pt>
                <c:pt idx="363">
                  <c:v>336</c:v>
                </c:pt>
                <c:pt idx="364">
                  <c:v>332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177-4C0C-A6B0-8ADCC5ADC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63616"/>
        <c:axId val="220962832"/>
      </c:lineChart>
      <c:catAx>
        <c:axId val="220963616"/>
        <c:scaling>
          <c:orientation val="minMax"/>
        </c:scaling>
        <c:delete val="0"/>
        <c:axPos val="b"/>
        <c:numFmt formatCode="d\-mmm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20962832"/>
        <c:crosses val="autoZero"/>
        <c:auto val="0"/>
        <c:lblAlgn val="ctr"/>
        <c:lblOffset val="100"/>
        <c:noMultiLvlLbl val="0"/>
      </c:catAx>
      <c:valAx>
        <c:axId val="22096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Altura Hidrométrica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2096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b="1">
                <a:solidFill>
                  <a:schemeClr val="tx1"/>
                </a:solidFill>
              </a:rPr>
              <a:t>Sequía</a:t>
            </a:r>
          </a:p>
        </c:rich>
      </c:tx>
      <c:layout>
        <c:manualLayout>
          <c:xMode val="edge"/>
          <c:yMode val="edge"/>
          <c:x val="0.8666248906386702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0.16129812822512704"/>
          <c:y val="0.17716202564590539"/>
          <c:w val="0.81174501008615008"/>
          <c:h val="0.635605714702654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Hoja1!$B$26:$B$38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Hoja1!$D$26:$D$38</c:f>
              <c:numCache>
                <c:formatCode>#,##0</c:formatCode>
                <c:ptCount val="13"/>
                <c:pt idx="0">
                  <c:v>90620</c:v>
                </c:pt>
                <c:pt idx="1">
                  <c:v>94685</c:v>
                </c:pt>
                <c:pt idx="2">
                  <c:v>91651</c:v>
                </c:pt>
                <c:pt idx="3">
                  <c:v>85970</c:v>
                </c:pt>
                <c:pt idx="4">
                  <c:v>92245</c:v>
                </c:pt>
                <c:pt idx="5">
                  <c:v>98287</c:v>
                </c:pt>
                <c:pt idx="6">
                  <c:v>98630</c:v>
                </c:pt>
                <c:pt idx="7">
                  <c:v>87795</c:v>
                </c:pt>
                <c:pt idx="8">
                  <c:v>89215</c:v>
                </c:pt>
                <c:pt idx="9">
                  <c:v>103098</c:v>
                </c:pt>
                <c:pt idx="10">
                  <c:v>96387</c:v>
                </c:pt>
                <c:pt idx="11">
                  <c:v>96585</c:v>
                </c:pt>
                <c:pt idx="12">
                  <c:v>79445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20964792"/>
        <c:axId val="220959696"/>
      </c:barChart>
      <c:catAx>
        <c:axId val="22096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20959696"/>
        <c:crosses val="autoZero"/>
        <c:auto val="1"/>
        <c:lblAlgn val="ctr"/>
        <c:lblOffset val="100"/>
        <c:noMultiLvlLbl val="0"/>
      </c:catAx>
      <c:valAx>
        <c:axId val="220959696"/>
        <c:scaling>
          <c:orientation val="minMax"/>
          <c:min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2096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noFill/>
      <a:prstDash val="solid"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Tmax_med!$A$19:$A$82</c:f>
              <c:strCache>
                <c:ptCount val="64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  <c:pt idx="62">
                  <c:v>2018</c:v>
                </c:pt>
                <c:pt idx="63">
                  <c:v>2019</c:v>
                </c:pt>
              </c:strCache>
            </c:strRef>
          </c:cat>
          <c:val>
            <c:numRef>
              <c:f>Tmax_med!$AT$19:$AT$82</c:f>
              <c:numCache>
                <c:formatCode>0.0</c:formatCode>
                <c:ptCount val="64"/>
                <c:pt idx="0">
                  <c:v>21.0625</c:v>
                </c:pt>
                <c:pt idx="1">
                  <c:v>21.833333333333329</c:v>
                </c:pt>
                <c:pt idx="2">
                  <c:v>21.970833333333331</c:v>
                </c:pt>
                <c:pt idx="3">
                  <c:v>22.045833333333338</c:v>
                </c:pt>
                <c:pt idx="4">
                  <c:v>21.641666666666666</c:v>
                </c:pt>
                <c:pt idx="5">
                  <c:v>22.516666666666666</c:v>
                </c:pt>
                <c:pt idx="6">
                  <c:v>20.875</c:v>
                </c:pt>
                <c:pt idx="7">
                  <c:v>22.858333333333338</c:v>
                </c:pt>
                <c:pt idx="8">
                  <c:v>21.50416666666667</c:v>
                </c:pt>
                <c:pt idx="9">
                  <c:v>21.691666666666666</c:v>
                </c:pt>
                <c:pt idx="10">
                  <c:v>21.925000000000001</c:v>
                </c:pt>
                <c:pt idx="11">
                  <c:v>22.479166666666671</c:v>
                </c:pt>
                <c:pt idx="12">
                  <c:v>22.029166666666669</c:v>
                </c:pt>
                <c:pt idx="13">
                  <c:v>22.162500000000001</c:v>
                </c:pt>
                <c:pt idx="14">
                  <c:v>22.504166666666666</c:v>
                </c:pt>
                <c:pt idx="15">
                  <c:v>21.695833333333333</c:v>
                </c:pt>
                <c:pt idx="16">
                  <c:v>22.608333333333334</c:v>
                </c:pt>
                <c:pt idx="17">
                  <c:v>22.333333333333329</c:v>
                </c:pt>
                <c:pt idx="18">
                  <c:v>22.054166666666664</c:v>
                </c:pt>
                <c:pt idx="19">
                  <c:v>22.070833333333333</c:v>
                </c:pt>
                <c:pt idx="20">
                  <c:v>21.6</c:v>
                </c:pt>
                <c:pt idx="21">
                  <c:v>23.370833333333334</c:v>
                </c:pt>
                <c:pt idx="22">
                  <c:v>22.641666666666666</c:v>
                </c:pt>
                <c:pt idx="23">
                  <c:v>22.15</c:v>
                </c:pt>
                <c:pt idx="24">
                  <c:v>22.425000000000001</c:v>
                </c:pt>
                <c:pt idx="25">
                  <c:v>22.641666666666666</c:v>
                </c:pt>
                <c:pt idx="26">
                  <c:v>22.787500000000001</c:v>
                </c:pt>
                <c:pt idx="27">
                  <c:v>21.783333333333335</c:v>
                </c:pt>
                <c:pt idx="28">
                  <c:v>22.5</c:v>
                </c:pt>
                <c:pt idx="29">
                  <c:v>22.912500000000001</c:v>
                </c:pt>
                <c:pt idx="30">
                  <c:v>22.995833333333337</c:v>
                </c:pt>
                <c:pt idx="31">
                  <c:v>22.016666666666666</c:v>
                </c:pt>
                <c:pt idx="32">
                  <c:v>21.916666666666664</c:v>
                </c:pt>
                <c:pt idx="33">
                  <c:v>21.837499999999999</c:v>
                </c:pt>
                <c:pt idx="34">
                  <c:v>22.1</c:v>
                </c:pt>
                <c:pt idx="35">
                  <c:v>22.595833333333331</c:v>
                </c:pt>
                <c:pt idx="36">
                  <c:v>21.787500000000001</c:v>
                </c:pt>
                <c:pt idx="37">
                  <c:v>22.183333333333334</c:v>
                </c:pt>
                <c:pt idx="38">
                  <c:v>23.099999999999994</c:v>
                </c:pt>
                <c:pt idx="39">
                  <c:v>22.700000000000003</c:v>
                </c:pt>
                <c:pt idx="40">
                  <c:v>22.175000000000004</c:v>
                </c:pt>
                <c:pt idx="41">
                  <c:v>23.274999999999999</c:v>
                </c:pt>
                <c:pt idx="42">
                  <c:v>22.349999999999998</c:v>
                </c:pt>
                <c:pt idx="43">
                  <c:v>22.549999999999997</c:v>
                </c:pt>
                <c:pt idx="44">
                  <c:v>22.287500000000001</c:v>
                </c:pt>
                <c:pt idx="45">
                  <c:v>22.716666666666669</c:v>
                </c:pt>
                <c:pt idx="46">
                  <c:v>22.866666666666664</c:v>
                </c:pt>
                <c:pt idx="47">
                  <c:v>22.416666666666664</c:v>
                </c:pt>
                <c:pt idx="48">
                  <c:v>22.625</c:v>
                </c:pt>
                <c:pt idx="49">
                  <c:v>23.162500000000001</c:v>
                </c:pt>
                <c:pt idx="50">
                  <c:v>23.608333333333334</c:v>
                </c:pt>
                <c:pt idx="51">
                  <c:v>22.887500000000003</c:v>
                </c:pt>
                <c:pt idx="52">
                  <c:v>22.962500000000002</c:v>
                </c:pt>
                <c:pt idx="53">
                  <c:v>23.049999999999997</c:v>
                </c:pt>
                <c:pt idx="54">
                  <c:v>22.679166666666667</c:v>
                </c:pt>
                <c:pt idx="55">
                  <c:v>22.891666666666666</c:v>
                </c:pt>
                <c:pt idx="56">
                  <c:v>23.745833333333337</c:v>
                </c:pt>
                <c:pt idx="57">
                  <c:v>22.575000000000003</c:v>
                </c:pt>
                <c:pt idx="58">
                  <c:v>23.845833333333335</c:v>
                </c:pt>
                <c:pt idx="59">
                  <c:v>23.904166666666665</c:v>
                </c:pt>
                <c:pt idx="60">
                  <c:v>22.691666666666666</c:v>
                </c:pt>
                <c:pt idx="61">
                  <c:v>23.829166666666673</c:v>
                </c:pt>
                <c:pt idx="62">
                  <c:v>23.270833333333329</c:v>
                </c:pt>
                <c:pt idx="63">
                  <c:v>23.958333333333329</c:v>
                </c:pt>
              </c:numCache>
            </c:numRef>
          </c:val>
          <c:smooth val="0"/>
        </c:ser>
        <c:ser>
          <c:idx val="1"/>
          <c:order val="1"/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70C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Tmax_med!$AV$19:$AV$82</c:f>
              <c:numCache>
                <c:formatCode>0.0</c:formatCode>
                <c:ptCount val="64"/>
                <c:pt idx="0">
                  <c:v>20.362500000000001</c:v>
                </c:pt>
                <c:pt idx="1">
                  <c:v>21.133333333333329</c:v>
                </c:pt>
                <c:pt idx="2">
                  <c:v>21.270833333333332</c:v>
                </c:pt>
                <c:pt idx="3">
                  <c:v>21.345833333333339</c:v>
                </c:pt>
                <c:pt idx="4">
                  <c:v>20.941666666666666</c:v>
                </c:pt>
                <c:pt idx="5">
                  <c:v>21.816666666666666</c:v>
                </c:pt>
                <c:pt idx="6">
                  <c:v>20.175000000000001</c:v>
                </c:pt>
                <c:pt idx="7">
                  <c:v>22.158333333333339</c:v>
                </c:pt>
                <c:pt idx="8">
                  <c:v>20.804166666666671</c:v>
                </c:pt>
                <c:pt idx="9">
                  <c:v>20.991666666666667</c:v>
                </c:pt>
                <c:pt idx="10">
                  <c:v>21.225000000000001</c:v>
                </c:pt>
                <c:pt idx="11">
                  <c:v>21.779166666666672</c:v>
                </c:pt>
                <c:pt idx="12">
                  <c:v>21.329166666666669</c:v>
                </c:pt>
                <c:pt idx="13">
                  <c:v>21.462500000000002</c:v>
                </c:pt>
                <c:pt idx="14">
                  <c:v>21.804166666666667</c:v>
                </c:pt>
                <c:pt idx="15">
                  <c:v>21.016666666666669</c:v>
                </c:pt>
                <c:pt idx="16">
                  <c:v>21.975000000000005</c:v>
                </c:pt>
                <c:pt idx="17">
                  <c:v>21.650000000000002</c:v>
                </c:pt>
                <c:pt idx="18">
                  <c:v>21.266666666666666</c:v>
                </c:pt>
                <c:pt idx="19">
                  <c:v>21.649999999999995</c:v>
                </c:pt>
                <c:pt idx="20">
                  <c:v>20.958333333333332</c:v>
                </c:pt>
                <c:pt idx="21">
                  <c:v>22.674999999999997</c:v>
                </c:pt>
                <c:pt idx="22">
                  <c:v>21.966666666666665</c:v>
                </c:pt>
                <c:pt idx="23">
                  <c:v>21.558333333333334</c:v>
                </c:pt>
                <c:pt idx="24">
                  <c:v>21.741666666666664</c:v>
                </c:pt>
                <c:pt idx="25">
                  <c:v>21.958333333333332</c:v>
                </c:pt>
                <c:pt idx="26">
                  <c:v>22.141666666666666</c:v>
                </c:pt>
                <c:pt idx="27">
                  <c:v>21.241666666666664</c:v>
                </c:pt>
                <c:pt idx="28">
                  <c:v>21.875</c:v>
                </c:pt>
                <c:pt idx="29">
                  <c:v>22.212500000000002</c:v>
                </c:pt>
                <c:pt idx="30">
                  <c:v>22.458333333333332</c:v>
                </c:pt>
                <c:pt idx="31">
                  <c:v>21.225000000000001</c:v>
                </c:pt>
                <c:pt idx="32">
                  <c:v>21.266666666666669</c:v>
                </c:pt>
                <c:pt idx="33">
                  <c:v>21.133333333333336</c:v>
                </c:pt>
                <c:pt idx="34">
                  <c:v>21.541666666666668</c:v>
                </c:pt>
                <c:pt idx="35">
                  <c:v>21.966666666666669</c:v>
                </c:pt>
                <c:pt idx="36">
                  <c:v>21.091666666666669</c:v>
                </c:pt>
                <c:pt idx="37">
                  <c:v>21.533333333333335</c:v>
                </c:pt>
                <c:pt idx="38">
                  <c:v>22.249999999999996</c:v>
                </c:pt>
                <c:pt idx="39">
                  <c:v>21.774999999999995</c:v>
                </c:pt>
                <c:pt idx="40">
                  <c:v>21.258333333333333</c:v>
                </c:pt>
                <c:pt idx="41">
                  <c:v>22.291666666666661</c:v>
                </c:pt>
                <c:pt idx="42">
                  <c:v>21.474999999999998</c:v>
                </c:pt>
                <c:pt idx="43">
                  <c:v>21.866666666666664</c:v>
                </c:pt>
                <c:pt idx="44">
                  <c:v>21.858333333333338</c:v>
                </c:pt>
                <c:pt idx="45">
                  <c:v>22.358333333333334</c:v>
                </c:pt>
                <c:pt idx="46">
                  <c:v>22.433333333333334</c:v>
                </c:pt>
                <c:pt idx="47">
                  <c:v>21.941666666666666</c:v>
                </c:pt>
                <c:pt idx="48">
                  <c:v>21.766666666666666</c:v>
                </c:pt>
                <c:pt idx="49">
                  <c:v>22.408333333333335</c:v>
                </c:pt>
                <c:pt idx="50">
                  <c:v>22.658333333333331</c:v>
                </c:pt>
                <c:pt idx="51">
                  <c:v>22.033333333333335</c:v>
                </c:pt>
                <c:pt idx="52">
                  <c:v>22.091666666666669</c:v>
                </c:pt>
                <c:pt idx="53">
                  <c:v>22.099999999999998</c:v>
                </c:pt>
                <c:pt idx="54">
                  <c:v>21.849999999999998</c:v>
                </c:pt>
                <c:pt idx="55">
                  <c:v>22.141666666666666</c:v>
                </c:pt>
                <c:pt idx="56">
                  <c:v>23.041666666666668</c:v>
                </c:pt>
                <c:pt idx="57">
                  <c:v>21.824999999999999</c:v>
                </c:pt>
                <c:pt idx="58">
                  <c:v>23.025000000000006</c:v>
                </c:pt>
                <c:pt idx="59">
                  <c:v>23.049999999999997</c:v>
                </c:pt>
                <c:pt idx="60">
                  <c:v>21.833333333333332</c:v>
                </c:pt>
                <c:pt idx="61">
                  <c:v>22.975000000000005</c:v>
                </c:pt>
                <c:pt idx="62">
                  <c:v>22.366666666666664</c:v>
                </c:pt>
                <c:pt idx="63">
                  <c:v>23.133333333333329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02504"/>
        <c:axId val="142601328"/>
      </c:lineChart>
      <c:catAx>
        <c:axId val="142602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Año</a:t>
                </a:r>
              </a:p>
            </c:rich>
          </c:tx>
          <c:layout>
            <c:manualLayout>
              <c:xMode val="edge"/>
              <c:yMode val="edge"/>
              <c:x val="0.51501112632660051"/>
              <c:y val="0.949784640954115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601328"/>
        <c:crosses val="autoZero"/>
        <c:auto val="1"/>
        <c:lblAlgn val="ctr"/>
        <c:lblOffset val="100"/>
        <c:noMultiLvlLbl val="0"/>
      </c:catAx>
      <c:valAx>
        <c:axId val="142601328"/>
        <c:scaling>
          <c:orientation val="minMax"/>
          <c:min val="19.5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/>
                  <a:t>Grado</a:t>
                </a:r>
                <a:r>
                  <a:rPr lang="en-US" b="1" dirty="0" smtClean="0"/>
                  <a:t> </a:t>
                </a:r>
                <a:r>
                  <a:rPr lang="en-US" b="1" dirty="0"/>
                  <a:t>Celsius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1"/>
        <c:majorTickMark val="in"/>
        <c:minorTickMark val="in"/>
        <c:tickLblPos val="nextTo"/>
        <c:spPr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602504"/>
        <c:crosses val="autoZero"/>
        <c:crossBetween val="between"/>
      </c:valAx>
      <c:spPr>
        <a:solidFill>
          <a:schemeClr val="bg2">
            <a:lumMod val="9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Temperatura!$A$3:$A$27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Temperatura!$BA$3:$BA$27</c:f>
              <c:numCache>
                <c:formatCode>0.0</c:formatCode>
                <c:ptCount val="25"/>
                <c:pt idx="0">
                  <c:v>24.279166666666665</c:v>
                </c:pt>
                <c:pt idx="1">
                  <c:v>23.595833333333331</c:v>
                </c:pt>
                <c:pt idx="2">
                  <c:v>24.829166666666669</c:v>
                </c:pt>
                <c:pt idx="3">
                  <c:v>23.666666666666668</c:v>
                </c:pt>
                <c:pt idx="4">
                  <c:v>24.108333333333331</c:v>
                </c:pt>
                <c:pt idx="5">
                  <c:v>24.283333333333331</c:v>
                </c:pt>
                <c:pt idx="6">
                  <c:v>24.808333333333334</c:v>
                </c:pt>
                <c:pt idx="7">
                  <c:v>25.466666666666665</c:v>
                </c:pt>
                <c:pt idx="8">
                  <c:v>24.670833333333331</c:v>
                </c:pt>
                <c:pt idx="9">
                  <c:v>23.741666666666671</c:v>
                </c:pt>
                <c:pt idx="10">
                  <c:v>24.487500000000001</c:v>
                </c:pt>
                <c:pt idx="11">
                  <c:v>25.133333333333329</c:v>
                </c:pt>
                <c:pt idx="12">
                  <c:v>24.604166666666661</c:v>
                </c:pt>
                <c:pt idx="13">
                  <c:v>24.474999999999998</c:v>
                </c:pt>
                <c:pt idx="14">
                  <c:v>25.254166666666666</c:v>
                </c:pt>
                <c:pt idx="15">
                  <c:v>24.391666666666666</c:v>
                </c:pt>
                <c:pt idx="16">
                  <c:v>24.404166666666665</c:v>
                </c:pt>
                <c:pt idx="17">
                  <c:v>24.816666666666674</c:v>
                </c:pt>
                <c:pt idx="18">
                  <c:v>23.962499999999995</c:v>
                </c:pt>
                <c:pt idx="19">
                  <c:v>25.154166666666669</c:v>
                </c:pt>
                <c:pt idx="20">
                  <c:v>25.145833333333332</c:v>
                </c:pt>
                <c:pt idx="21">
                  <c:v>23.824999999999999</c:v>
                </c:pt>
                <c:pt idx="22">
                  <c:v>25.241666666666671</c:v>
                </c:pt>
                <c:pt idx="23">
                  <c:v>24.129166666666663</c:v>
                </c:pt>
                <c:pt idx="24">
                  <c:v>24.983333333333334</c:v>
                </c:pt>
              </c:numCache>
            </c:numRef>
          </c:val>
          <c:smooth val="0"/>
        </c:ser>
        <c:ser>
          <c:idx val="2"/>
          <c:order val="1"/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70C0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val>
            <c:numRef>
              <c:f>Temperatura!$BB$3:$BB$27</c:f>
              <c:numCache>
                <c:formatCode>0.0</c:formatCode>
                <c:ptCount val="25"/>
                <c:pt idx="0">
                  <c:v>24.324999999999999</c:v>
                </c:pt>
                <c:pt idx="1">
                  <c:v>24.05</c:v>
                </c:pt>
                <c:pt idx="2">
                  <c:v>25.054166666666664</c:v>
                </c:pt>
                <c:pt idx="3">
                  <c:v>24.166666666666668</c:v>
                </c:pt>
                <c:pt idx="4">
                  <c:v>24.529166666666669</c:v>
                </c:pt>
                <c:pt idx="5">
                  <c:v>24.454166666666662</c:v>
                </c:pt>
                <c:pt idx="6">
                  <c:v>24.958333333333332</c:v>
                </c:pt>
                <c:pt idx="7">
                  <c:v>25.566666666666666</c:v>
                </c:pt>
                <c:pt idx="8">
                  <c:v>24.600000000000005</c:v>
                </c:pt>
                <c:pt idx="9">
                  <c:v>24.212499999999995</c:v>
                </c:pt>
                <c:pt idx="10">
                  <c:v>24.437499999999996</c:v>
                </c:pt>
                <c:pt idx="11">
                  <c:v>25.341666666666669</c:v>
                </c:pt>
                <c:pt idx="12">
                  <c:v>24.741666666666671</c:v>
                </c:pt>
                <c:pt idx="13">
                  <c:v>24.366666666666664</c:v>
                </c:pt>
                <c:pt idx="14">
                  <c:v>24.783333333333331</c:v>
                </c:pt>
                <c:pt idx="15">
                  <c:v>24.179166666666664</c:v>
                </c:pt>
                <c:pt idx="16">
                  <c:v>24.520833333333332</c:v>
                </c:pt>
                <c:pt idx="17">
                  <c:v>25.066666666666663</c:v>
                </c:pt>
                <c:pt idx="18">
                  <c:v>24.504166666666666</c:v>
                </c:pt>
                <c:pt idx="19">
                  <c:v>25.320833333333336</c:v>
                </c:pt>
                <c:pt idx="20">
                  <c:v>25.483333333333334</c:v>
                </c:pt>
                <c:pt idx="21">
                  <c:v>23.9375</c:v>
                </c:pt>
                <c:pt idx="22">
                  <c:v>25.474999999999998</c:v>
                </c:pt>
                <c:pt idx="23">
                  <c:v>24.462500000000002</c:v>
                </c:pt>
                <c:pt idx="24">
                  <c:v>25.408333333333335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01720"/>
        <c:axId val="142603288"/>
      </c:lineChart>
      <c:catAx>
        <c:axId val="142601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</a:t>
                </a:r>
              </a:p>
            </c:rich>
          </c:tx>
          <c:layout>
            <c:manualLayout>
              <c:xMode val="edge"/>
              <c:yMode val="edge"/>
              <c:x val="0.52206157740920678"/>
              <c:y val="0.904059642117384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603288"/>
        <c:crosses val="autoZero"/>
        <c:auto val="1"/>
        <c:lblAlgn val="ctr"/>
        <c:lblOffset val="100"/>
        <c:noMultiLvlLbl val="0"/>
      </c:catAx>
      <c:valAx>
        <c:axId val="142603288"/>
        <c:scaling>
          <c:orientation val="minMax"/>
          <c:max val="26"/>
          <c:min val="2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Grado</a:t>
                </a:r>
                <a:r>
                  <a:rPr lang="en-US" dirty="0" smtClean="0"/>
                  <a:t> </a:t>
                </a:r>
                <a:r>
                  <a:rPr lang="en-US" dirty="0"/>
                  <a:t>Celsius (°C)</a:t>
                </a:r>
              </a:p>
            </c:rich>
          </c:tx>
          <c:layout>
            <c:manualLayout>
              <c:xMode val="edge"/>
              <c:yMode val="edge"/>
              <c:x val="1.6548463356973995E-2"/>
              <c:y val="0.22118170057802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601720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accent3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63"/>
              <c:layout>
                <c:manualLayout>
                  <c:x val="-1.0658722306021062E-2"/>
                  <c:y val="-2.9785044691519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Tmedia!$A$20:$A$83</c:f>
              <c:numCache>
                <c:formatCode>General</c:formatCode>
                <c:ptCount val="64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 formatCode="0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  <c:pt idx="62">
                  <c:v>2018</c:v>
                </c:pt>
                <c:pt idx="63">
                  <c:v>2019</c:v>
                </c:pt>
              </c:numCache>
            </c:numRef>
          </c:cat>
          <c:val>
            <c:numRef>
              <c:f>Tmedia!$Y$20:$Y$83</c:f>
              <c:numCache>
                <c:formatCode>0.00</c:formatCode>
                <c:ptCount val="64"/>
                <c:pt idx="0">
                  <c:v>22.028472222222224</c:v>
                </c:pt>
                <c:pt idx="1">
                  <c:v>22.487500000000001</c:v>
                </c:pt>
                <c:pt idx="2">
                  <c:v>22.73928571428571</c:v>
                </c:pt>
                <c:pt idx="3">
                  <c:v>22.810937500000001</c:v>
                </c:pt>
                <c:pt idx="4">
                  <c:v>22.387962962962963</c:v>
                </c:pt>
                <c:pt idx="5">
                  <c:v>23.218055555555555</c:v>
                </c:pt>
                <c:pt idx="6">
                  <c:v>21.723611111111111</c:v>
                </c:pt>
                <c:pt idx="7">
                  <c:v>23.636574074074076</c:v>
                </c:pt>
                <c:pt idx="8">
                  <c:v>22.238425925925927</c:v>
                </c:pt>
                <c:pt idx="9">
                  <c:v>22.526851851851852</c:v>
                </c:pt>
                <c:pt idx="10">
                  <c:v>22.630000000000003</c:v>
                </c:pt>
                <c:pt idx="11">
                  <c:v>23.211250000000003</c:v>
                </c:pt>
                <c:pt idx="12">
                  <c:v>22.593333333333334</c:v>
                </c:pt>
                <c:pt idx="13">
                  <c:v>22.691250000000004</c:v>
                </c:pt>
                <c:pt idx="14">
                  <c:v>23.037500000000001</c:v>
                </c:pt>
                <c:pt idx="15">
                  <c:v>22.26125</c:v>
                </c:pt>
                <c:pt idx="16">
                  <c:v>23.029583333333335</c:v>
                </c:pt>
                <c:pt idx="17">
                  <c:v>22.776666666666664</c:v>
                </c:pt>
                <c:pt idx="18">
                  <c:v>22.494583333333331</c:v>
                </c:pt>
                <c:pt idx="19">
                  <c:v>22.602083333333333</c:v>
                </c:pt>
                <c:pt idx="20">
                  <c:v>22.016287878787878</c:v>
                </c:pt>
                <c:pt idx="21">
                  <c:v>23.713257575757574</c:v>
                </c:pt>
                <c:pt idx="22">
                  <c:v>23.289772727272723</c:v>
                </c:pt>
                <c:pt idx="23">
                  <c:v>22.63219696969697</c:v>
                </c:pt>
                <c:pt idx="24">
                  <c:v>22.857575757575759</c:v>
                </c:pt>
                <c:pt idx="25">
                  <c:v>22.940151515151516</c:v>
                </c:pt>
                <c:pt idx="26">
                  <c:v>22.987878787878788</c:v>
                </c:pt>
                <c:pt idx="27">
                  <c:v>22.269318181818186</c:v>
                </c:pt>
                <c:pt idx="28">
                  <c:v>22.996969696969696</c:v>
                </c:pt>
                <c:pt idx="29">
                  <c:v>23.358333333333334</c:v>
                </c:pt>
                <c:pt idx="30">
                  <c:v>23.440151515151516</c:v>
                </c:pt>
                <c:pt idx="31">
                  <c:v>22.549242424242426</c:v>
                </c:pt>
                <c:pt idx="32">
                  <c:v>22.580303030303032</c:v>
                </c:pt>
                <c:pt idx="33">
                  <c:v>22.523863636363636</c:v>
                </c:pt>
                <c:pt idx="34">
                  <c:v>22.793560606060609</c:v>
                </c:pt>
                <c:pt idx="35">
                  <c:v>23.376893939393938</c:v>
                </c:pt>
                <c:pt idx="36">
                  <c:v>22.452651515151512</c:v>
                </c:pt>
                <c:pt idx="37">
                  <c:v>22.920454545454547</c:v>
                </c:pt>
                <c:pt idx="38">
                  <c:v>23.701136363636365</c:v>
                </c:pt>
                <c:pt idx="39">
                  <c:v>23.24015151515151</c:v>
                </c:pt>
                <c:pt idx="40">
                  <c:v>22.767045454545453</c:v>
                </c:pt>
                <c:pt idx="41">
                  <c:v>23.706439393939398</c:v>
                </c:pt>
                <c:pt idx="42">
                  <c:v>22.871969696969696</c:v>
                </c:pt>
                <c:pt idx="43">
                  <c:v>23.20037878787879</c:v>
                </c:pt>
                <c:pt idx="44">
                  <c:v>23.03712121212121</c:v>
                </c:pt>
                <c:pt idx="45">
                  <c:v>23.718560606060603</c:v>
                </c:pt>
                <c:pt idx="46">
                  <c:v>23.994696969696971</c:v>
                </c:pt>
                <c:pt idx="47">
                  <c:v>23.542424242424239</c:v>
                </c:pt>
                <c:pt idx="48">
                  <c:v>23.139015151515153</c:v>
                </c:pt>
                <c:pt idx="49">
                  <c:v>23.525000000000002</c:v>
                </c:pt>
                <c:pt idx="50">
                  <c:v>23.998106060606062</c:v>
                </c:pt>
                <c:pt idx="51">
                  <c:v>23.39549242424243</c:v>
                </c:pt>
                <c:pt idx="52">
                  <c:v>23.29376620768306</c:v>
                </c:pt>
                <c:pt idx="53">
                  <c:v>23.511071597220326</c:v>
                </c:pt>
                <c:pt idx="54">
                  <c:v>23.030341752781268</c:v>
                </c:pt>
                <c:pt idx="55">
                  <c:v>23.362199849881303</c:v>
                </c:pt>
                <c:pt idx="56">
                  <c:v>24.00173278951922</c:v>
                </c:pt>
                <c:pt idx="57">
                  <c:v>23.182876082251084</c:v>
                </c:pt>
                <c:pt idx="58">
                  <c:v>24.033005312339991</c:v>
                </c:pt>
                <c:pt idx="59">
                  <c:v>24.236055951217239</c:v>
                </c:pt>
                <c:pt idx="60">
                  <c:v>23.002362852664579</c:v>
                </c:pt>
                <c:pt idx="61">
                  <c:v>24.139772727272735</c:v>
                </c:pt>
                <c:pt idx="62">
                  <c:v>23.491825757575761</c:v>
                </c:pt>
                <c:pt idx="63">
                  <c:v>24.306275909090914</c:v>
                </c:pt>
              </c:numCache>
            </c:numRef>
          </c:val>
          <c:smooth val="0"/>
        </c:ser>
        <c:ser>
          <c:idx val="1"/>
          <c:order val="1"/>
          <c:spPr>
            <a:ln w="254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61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Tmedia!$AC$20:$AC$81</c:f>
              <c:numCache>
                <c:formatCode>General</c:formatCode>
                <c:ptCount val="62"/>
                <c:pt idx="0">
                  <c:v>22.79</c:v>
                </c:pt>
                <c:pt idx="1">
                  <c:v>22.79</c:v>
                </c:pt>
                <c:pt idx="2">
                  <c:v>22.79</c:v>
                </c:pt>
                <c:pt idx="3">
                  <c:v>22.79</c:v>
                </c:pt>
                <c:pt idx="4">
                  <c:v>22.79</c:v>
                </c:pt>
                <c:pt idx="5">
                  <c:v>22.79</c:v>
                </c:pt>
                <c:pt idx="6">
                  <c:v>22.79</c:v>
                </c:pt>
                <c:pt idx="7">
                  <c:v>22.79</c:v>
                </c:pt>
                <c:pt idx="8">
                  <c:v>22.79</c:v>
                </c:pt>
                <c:pt idx="9">
                  <c:v>22.79</c:v>
                </c:pt>
                <c:pt idx="10">
                  <c:v>22.79</c:v>
                </c:pt>
                <c:pt idx="11">
                  <c:v>22.79</c:v>
                </c:pt>
                <c:pt idx="12">
                  <c:v>22.79</c:v>
                </c:pt>
                <c:pt idx="13">
                  <c:v>22.79</c:v>
                </c:pt>
                <c:pt idx="14">
                  <c:v>22.79</c:v>
                </c:pt>
                <c:pt idx="15">
                  <c:v>22.79</c:v>
                </c:pt>
                <c:pt idx="16">
                  <c:v>22.79</c:v>
                </c:pt>
                <c:pt idx="17">
                  <c:v>22.79</c:v>
                </c:pt>
                <c:pt idx="18">
                  <c:v>22.79</c:v>
                </c:pt>
                <c:pt idx="19">
                  <c:v>22.79</c:v>
                </c:pt>
                <c:pt idx="20">
                  <c:v>22.79</c:v>
                </c:pt>
                <c:pt idx="21">
                  <c:v>22.79</c:v>
                </c:pt>
                <c:pt idx="22">
                  <c:v>22.79</c:v>
                </c:pt>
                <c:pt idx="23">
                  <c:v>22.79</c:v>
                </c:pt>
                <c:pt idx="24">
                  <c:v>22.79</c:v>
                </c:pt>
                <c:pt idx="25">
                  <c:v>22.79</c:v>
                </c:pt>
                <c:pt idx="26">
                  <c:v>22.79</c:v>
                </c:pt>
                <c:pt idx="27">
                  <c:v>22.79</c:v>
                </c:pt>
                <c:pt idx="28">
                  <c:v>22.79</c:v>
                </c:pt>
                <c:pt idx="29">
                  <c:v>22.79</c:v>
                </c:pt>
                <c:pt idx="30">
                  <c:v>22.79</c:v>
                </c:pt>
                <c:pt idx="31">
                  <c:v>22.79</c:v>
                </c:pt>
                <c:pt idx="32">
                  <c:v>22.79</c:v>
                </c:pt>
                <c:pt idx="33">
                  <c:v>22.79</c:v>
                </c:pt>
                <c:pt idx="34">
                  <c:v>22.79</c:v>
                </c:pt>
                <c:pt idx="35">
                  <c:v>22.79</c:v>
                </c:pt>
                <c:pt idx="36">
                  <c:v>22.79</c:v>
                </c:pt>
                <c:pt idx="37">
                  <c:v>22.79</c:v>
                </c:pt>
                <c:pt idx="38">
                  <c:v>22.79</c:v>
                </c:pt>
                <c:pt idx="39">
                  <c:v>22.79</c:v>
                </c:pt>
                <c:pt idx="40">
                  <c:v>22.79</c:v>
                </c:pt>
                <c:pt idx="41">
                  <c:v>22.79</c:v>
                </c:pt>
                <c:pt idx="42">
                  <c:v>22.79</c:v>
                </c:pt>
                <c:pt idx="43">
                  <c:v>22.79</c:v>
                </c:pt>
                <c:pt idx="44">
                  <c:v>22.79</c:v>
                </c:pt>
                <c:pt idx="45">
                  <c:v>22.79</c:v>
                </c:pt>
                <c:pt idx="46">
                  <c:v>22.79</c:v>
                </c:pt>
                <c:pt idx="47">
                  <c:v>22.79</c:v>
                </c:pt>
                <c:pt idx="48">
                  <c:v>22.79</c:v>
                </c:pt>
                <c:pt idx="49">
                  <c:v>22.79</c:v>
                </c:pt>
                <c:pt idx="50">
                  <c:v>22.79</c:v>
                </c:pt>
                <c:pt idx="51">
                  <c:v>22.79</c:v>
                </c:pt>
                <c:pt idx="52">
                  <c:v>22.79</c:v>
                </c:pt>
                <c:pt idx="53">
                  <c:v>22.79</c:v>
                </c:pt>
                <c:pt idx="54">
                  <c:v>22.79</c:v>
                </c:pt>
                <c:pt idx="55">
                  <c:v>22.79</c:v>
                </c:pt>
                <c:pt idx="56">
                  <c:v>22.79</c:v>
                </c:pt>
                <c:pt idx="57">
                  <c:v>22.79</c:v>
                </c:pt>
                <c:pt idx="58">
                  <c:v>22.79</c:v>
                </c:pt>
                <c:pt idx="59">
                  <c:v>22.79</c:v>
                </c:pt>
                <c:pt idx="60">
                  <c:v>22.79</c:v>
                </c:pt>
                <c:pt idx="61">
                  <c:v>22.79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598192"/>
        <c:axId val="142604856"/>
      </c:lineChart>
      <c:catAx>
        <c:axId val="14259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>
                    <a:solidFill>
                      <a:schemeClr val="bg1"/>
                    </a:solidFill>
                  </a:rPr>
                  <a:t>Año</a:t>
                </a:r>
              </a:p>
            </c:rich>
          </c:tx>
          <c:layout>
            <c:manualLayout>
              <c:xMode val="edge"/>
              <c:yMode val="edge"/>
              <c:x val="0.51094342967628992"/>
              <c:y val="0.94986203549397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604856"/>
        <c:crosses val="autoZero"/>
        <c:auto val="1"/>
        <c:lblAlgn val="ctr"/>
        <c:lblOffset val="100"/>
        <c:noMultiLvlLbl val="0"/>
      </c:catAx>
      <c:valAx>
        <c:axId val="142604856"/>
        <c:scaling>
          <c:orientation val="minMax"/>
          <c:max val="25"/>
          <c:min val="21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 smtClean="0">
                    <a:solidFill>
                      <a:schemeClr val="bg1"/>
                    </a:solidFill>
                  </a:rPr>
                  <a:t>grado </a:t>
                </a:r>
                <a:r>
                  <a:rPr lang="es-PY" dirty="0">
                    <a:solidFill>
                      <a:schemeClr val="bg1"/>
                    </a:solidFill>
                  </a:rPr>
                  <a:t>Celsius (°C)</a:t>
                </a:r>
              </a:p>
            </c:rich>
          </c:tx>
          <c:layout>
            <c:manualLayout>
              <c:xMode val="edge"/>
              <c:yMode val="edge"/>
              <c:x val="8.208634116523823E-3"/>
              <c:y val="0.33823227413566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598192"/>
        <c:crosses val="autoZero"/>
        <c:crossBetween val="between"/>
        <c:majorUnit val="0.5"/>
        <c:minorUnit val="0.2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 sz="1000" b="1"/>
      </a:pPr>
      <a:endParaRPr lang="es-PY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6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40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59"/>
              <c:layout>
                <c:manualLayout>
                  <c:x val="-2.3540489642184556E-3"/>
                  <c:y val="-0.20063357972544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3"/>
              <c:layout>
                <c:manualLayout>
                  <c:x val="0"/>
                  <c:y val="-0.21776114324600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Tmedia!$A$20:$A$83</c:f>
              <c:numCache>
                <c:formatCode>General</c:formatCode>
                <c:ptCount val="64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 formatCode="0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  <c:pt idx="62">
                  <c:v>2018</c:v>
                </c:pt>
                <c:pt idx="63">
                  <c:v>2019</c:v>
                </c:pt>
              </c:numCache>
            </c:numRef>
          </c:cat>
          <c:val>
            <c:numRef>
              <c:f>Tmedia!$AB$20:$AB$83</c:f>
              <c:numCache>
                <c:formatCode>0.00</c:formatCode>
                <c:ptCount val="64"/>
                <c:pt idx="0">
                  <c:v>-0.76152777777777558</c:v>
                </c:pt>
                <c:pt idx="1">
                  <c:v>-0.30249999999999844</c:v>
                </c:pt>
                <c:pt idx="2">
                  <c:v>-5.071428571428882E-2</c:v>
                </c:pt>
                <c:pt idx="3">
                  <c:v>2.0937500000002274E-2</c:v>
                </c:pt>
                <c:pt idx="4">
                  <c:v>-0.40203703703703653</c:v>
                </c:pt>
                <c:pt idx="5">
                  <c:v>0.42805555555555586</c:v>
                </c:pt>
                <c:pt idx="6">
                  <c:v>-1.0663888888888877</c:v>
                </c:pt>
                <c:pt idx="7">
                  <c:v>0.84657407407407703</c:v>
                </c:pt>
                <c:pt idx="8">
                  <c:v>-0.55157407407407177</c:v>
                </c:pt>
                <c:pt idx="9">
                  <c:v>-0.26314814814814724</c:v>
                </c:pt>
                <c:pt idx="10">
                  <c:v>-0.15999999999999659</c:v>
                </c:pt>
                <c:pt idx="11">
                  <c:v>0.42125000000000412</c:v>
                </c:pt>
                <c:pt idx="12">
                  <c:v>-0.19666666666666544</c:v>
                </c:pt>
                <c:pt idx="13">
                  <c:v>-9.8749999999995453E-2</c:v>
                </c:pt>
                <c:pt idx="14">
                  <c:v>0.24750000000000227</c:v>
                </c:pt>
                <c:pt idx="15">
                  <c:v>-0.52874999999999872</c:v>
                </c:pt>
                <c:pt idx="16">
                  <c:v>0.2395833333333357</c:v>
                </c:pt>
                <c:pt idx="17">
                  <c:v>-1.3333333333335418E-2</c:v>
                </c:pt>
                <c:pt idx="18">
                  <c:v>-0.29541666666666799</c:v>
                </c:pt>
                <c:pt idx="19">
                  <c:v>-0.18791666666666629</c:v>
                </c:pt>
                <c:pt idx="20">
                  <c:v>-0.77371212121212096</c:v>
                </c:pt>
                <c:pt idx="21">
                  <c:v>0.9232575757575745</c:v>
                </c:pt>
                <c:pt idx="22">
                  <c:v>0.49977272727272393</c:v>
                </c:pt>
                <c:pt idx="23">
                  <c:v>-0.15780303030302889</c:v>
                </c:pt>
                <c:pt idx="24">
                  <c:v>6.7575757575760065E-2</c:v>
                </c:pt>
                <c:pt idx="25">
                  <c:v>0.15015151515151715</c:v>
                </c:pt>
                <c:pt idx="26">
                  <c:v>0.1978787878787891</c:v>
                </c:pt>
                <c:pt idx="27">
                  <c:v>-0.52068181818181358</c:v>
                </c:pt>
                <c:pt idx="28">
                  <c:v>0.20696969696969703</c:v>
                </c:pt>
                <c:pt idx="29">
                  <c:v>0.56833333333333513</c:v>
                </c:pt>
                <c:pt idx="30">
                  <c:v>0.65015151515151715</c:v>
                </c:pt>
                <c:pt idx="31">
                  <c:v>-0.24075757575757351</c:v>
                </c:pt>
                <c:pt idx="32">
                  <c:v>-0.20969696969696727</c:v>
                </c:pt>
                <c:pt idx="33">
                  <c:v>-0.26613636363636317</c:v>
                </c:pt>
                <c:pt idx="34">
                  <c:v>3.5606060606099277E-3</c:v>
                </c:pt>
                <c:pt idx="35">
                  <c:v>0.58689393939393852</c:v>
                </c:pt>
                <c:pt idx="36">
                  <c:v>-0.33734848484848712</c:v>
                </c:pt>
                <c:pt idx="37">
                  <c:v>0.1304545454545476</c:v>
                </c:pt>
                <c:pt idx="38">
                  <c:v>0.9111363636363663</c:v>
                </c:pt>
                <c:pt idx="39">
                  <c:v>0.45015151515151075</c:v>
                </c:pt>
                <c:pt idx="40">
                  <c:v>-2.2954545454545894E-2</c:v>
                </c:pt>
                <c:pt idx="41">
                  <c:v>0.91643939393939888</c:v>
                </c:pt>
                <c:pt idx="42">
                  <c:v>8.1969696969697026E-2</c:v>
                </c:pt>
                <c:pt idx="43">
                  <c:v>0.41037878787879123</c:v>
                </c:pt>
                <c:pt idx="44">
                  <c:v>0.24712121212121119</c:v>
                </c:pt>
                <c:pt idx="45">
                  <c:v>0.92856060606060353</c:v>
                </c:pt>
                <c:pt idx="46">
                  <c:v>1.2046969696969718</c:v>
                </c:pt>
                <c:pt idx="47">
                  <c:v>0.75242424242424022</c:v>
                </c:pt>
                <c:pt idx="48">
                  <c:v>0.34901515151515383</c:v>
                </c:pt>
                <c:pt idx="49">
                  <c:v>0.73500000000000298</c:v>
                </c:pt>
                <c:pt idx="50">
                  <c:v>1.2081060606060632</c:v>
                </c:pt>
                <c:pt idx="51">
                  <c:v>0.60549242424243133</c:v>
                </c:pt>
                <c:pt idx="52">
                  <c:v>0.50376620768306068</c:v>
                </c:pt>
                <c:pt idx="53">
                  <c:v>0.72107159722032677</c:v>
                </c:pt>
                <c:pt idx="54">
                  <c:v>0.24034175278126924</c:v>
                </c:pt>
                <c:pt idx="55">
                  <c:v>0.57219984988130435</c:v>
                </c:pt>
                <c:pt idx="56">
                  <c:v>1.2117327895192211</c:v>
                </c:pt>
                <c:pt idx="57">
                  <c:v>0.39287608225108528</c:v>
                </c:pt>
                <c:pt idx="58">
                  <c:v>1.2430053123399922</c:v>
                </c:pt>
                <c:pt idx="59">
                  <c:v>1.4460559512172395</c:v>
                </c:pt>
                <c:pt idx="60">
                  <c:v>0.21236285266457955</c:v>
                </c:pt>
                <c:pt idx="61">
                  <c:v>1.349772727272736</c:v>
                </c:pt>
                <c:pt idx="62">
                  <c:v>0.7018257575757616</c:v>
                </c:pt>
                <c:pt idx="63">
                  <c:v>1.5162759090909148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2598584"/>
        <c:axId val="142598976"/>
      </c:barChart>
      <c:catAx>
        <c:axId val="142598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/>
                  <a:t>A</a:t>
                </a:r>
                <a:r>
                  <a:rPr lang="es-PY" dirty="0" smtClean="0"/>
                  <a:t>ño</a:t>
                </a:r>
                <a:endParaRPr lang="es-PY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598976"/>
        <c:crossesAt val="-1.5"/>
        <c:auto val="0"/>
        <c:lblAlgn val="ctr"/>
        <c:lblOffset val="100"/>
        <c:noMultiLvlLbl val="0"/>
      </c:catAx>
      <c:valAx>
        <c:axId val="14259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 smtClean="0"/>
                  <a:t>Grado </a:t>
                </a:r>
                <a:r>
                  <a:rPr lang="es-PY" dirty="0"/>
                  <a:t>Celsius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0"/>
        <c:majorTickMark val="in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59858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25400" cap="flat" cmpd="sng" algn="ctr">
      <a:solidFill>
        <a:srgbClr val="002060"/>
      </a:solidFill>
      <a:round/>
    </a:ln>
    <a:effectLst/>
  </c:spPr>
  <c:txPr>
    <a:bodyPr/>
    <a:lstStyle/>
    <a:p>
      <a:pPr>
        <a:defRPr sz="1400" b="1"/>
      </a:pPr>
      <a:endParaRPr lang="es-PY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rgbClr val="FFFF00"/>
              </a:solidFill>
            </a:ln>
            <a:effectLst/>
          </c:spPr>
          <c:invertIfNegative val="0"/>
          <c:cat>
            <c:numRef>
              <c:f>Tmedia!$AT$7:$AT$66</c:f>
              <c:numCache>
                <c:formatCode>General</c:formatCode>
                <c:ptCount val="60"/>
                <c:pt idx="0">
                  <c:v>2019</c:v>
                </c:pt>
                <c:pt idx="1">
                  <c:v>2015</c:v>
                </c:pt>
                <c:pt idx="2">
                  <c:v>2017</c:v>
                </c:pt>
                <c:pt idx="3">
                  <c:v>2014</c:v>
                </c:pt>
                <c:pt idx="4">
                  <c:v>2012</c:v>
                </c:pt>
                <c:pt idx="5">
                  <c:v>2006</c:v>
                </c:pt>
                <c:pt idx="6">
                  <c:v>2002</c:v>
                </c:pt>
                <c:pt idx="7">
                  <c:v>2001</c:v>
                </c:pt>
                <c:pt idx="8">
                  <c:v>1977</c:v>
                </c:pt>
                <c:pt idx="9">
                  <c:v>1997</c:v>
                </c:pt>
                <c:pt idx="10">
                  <c:v>1994</c:v>
                </c:pt>
                <c:pt idx="11">
                  <c:v>1963</c:v>
                </c:pt>
                <c:pt idx="12">
                  <c:v>2009</c:v>
                </c:pt>
                <c:pt idx="13">
                  <c:v>2018</c:v>
                </c:pt>
                <c:pt idx="14">
                  <c:v>2003</c:v>
                </c:pt>
                <c:pt idx="15">
                  <c:v>2005</c:v>
                </c:pt>
                <c:pt idx="16">
                  <c:v>2007</c:v>
                </c:pt>
                <c:pt idx="17">
                  <c:v>1986</c:v>
                </c:pt>
                <c:pt idx="18">
                  <c:v>2011</c:v>
                </c:pt>
                <c:pt idx="19">
                  <c:v>1991</c:v>
                </c:pt>
                <c:pt idx="20">
                  <c:v>2008</c:v>
                </c:pt>
                <c:pt idx="21">
                  <c:v>1985</c:v>
                </c:pt>
                <c:pt idx="22">
                  <c:v>1978</c:v>
                </c:pt>
                <c:pt idx="23">
                  <c:v>2013</c:v>
                </c:pt>
                <c:pt idx="24">
                  <c:v>1995</c:v>
                </c:pt>
                <c:pt idx="25">
                  <c:v>1961</c:v>
                </c:pt>
                <c:pt idx="26">
                  <c:v>1967</c:v>
                </c:pt>
                <c:pt idx="27">
                  <c:v>1999</c:v>
                </c:pt>
                <c:pt idx="28">
                  <c:v>2004</c:v>
                </c:pt>
                <c:pt idx="29">
                  <c:v>2010</c:v>
                </c:pt>
                <c:pt idx="30">
                  <c:v>2016</c:v>
                </c:pt>
                <c:pt idx="31">
                  <c:v>1970</c:v>
                </c:pt>
                <c:pt idx="32">
                  <c:v>2000</c:v>
                </c:pt>
                <c:pt idx="33">
                  <c:v>1972</c:v>
                </c:pt>
                <c:pt idx="34">
                  <c:v>1984</c:v>
                </c:pt>
                <c:pt idx="35">
                  <c:v>1982</c:v>
                </c:pt>
                <c:pt idx="36">
                  <c:v>1981</c:v>
                </c:pt>
                <c:pt idx="37">
                  <c:v>1993</c:v>
                </c:pt>
                <c:pt idx="38">
                  <c:v>1998</c:v>
                </c:pt>
                <c:pt idx="39">
                  <c:v>1980</c:v>
                </c:pt>
                <c:pt idx="40">
                  <c:v>1990</c:v>
                </c:pt>
                <c:pt idx="41">
                  <c:v>1973</c:v>
                </c:pt>
                <c:pt idx="42">
                  <c:v>1996</c:v>
                </c:pt>
                <c:pt idx="43">
                  <c:v>1969</c:v>
                </c:pt>
                <c:pt idx="44">
                  <c:v>1979</c:v>
                </c:pt>
                <c:pt idx="45">
                  <c:v>1966</c:v>
                </c:pt>
                <c:pt idx="46">
                  <c:v>1975</c:v>
                </c:pt>
                <c:pt idx="47">
                  <c:v>1968</c:v>
                </c:pt>
                <c:pt idx="48">
                  <c:v>1988</c:v>
                </c:pt>
                <c:pt idx="49">
                  <c:v>1987</c:v>
                </c:pt>
                <c:pt idx="50">
                  <c:v>1965</c:v>
                </c:pt>
                <c:pt idx="51">
                  <c:v>1989</c:v>
                </c:pt>
                <c:pt idx="52">
                  <c:v>1974</c:v>
                </c:pt>
                <c:pt idx="53">
                  <c:v>1992</c:v>
                </c:pt>
                <c:pt idx="54">
                  <c:v>1960</c:v>
                </c:pt>
                <c:pt idx="55">
                  <c:v>1983</c:v>
                </c:pt>
                <c:pt idx="56">
                  <c:v>1971</c:v>
                </c:pt>
                <c:pt idx="57">
                  <c:v>1964</c:v>
                </c:pt>
                <c:pt idx="58">
                  <c:v>1976</c:v>
                </c:pt>
                <c:pt idx="59">
                  <c:v>1962</c:v>
                </c:pt>
              </c:numCache>
            </c:numRef>
          </c:cat>
          <c:val>
            <c:numRef>
              <c:f>Tmedia!$AU$7:$AU$66</c:f>
              <c:numCache>
                <c:formatCode>0.00</c:formatCode>
                <c:ptCount val="60"/>
                <c:pt idx="0">
                  <c:v>24.347320166666666</c:v>
                </c:pt>
                <c:pt idx="1">
                  <c:v>24.275833333333335</c:v>
                </c:pt>
                <c:pt idx="2">
                  <c:v>24.214583333333334</c:v>
                </c:pt>
                <c:pt idx="3">
                  <c:v>24.091250000000002</c:v>
                </c:pt>
                <c:pt idx="4">
                  <c:v>24.058749999999996</c:v>
                </c:pt>
                <c:pt idx="5">
                  <c:v>23.998106060606062</c:v>
                </c:pt>
                <c:pt idx="6">
                  <c:v>23.994696969696971</c:v>
                </c:pt>
                <c:pt idx="7">
                  <c:v>23.718560606060603</c:v>
                </c:pt>
                <c:pt idx="8">
                  <c:v>23.713257575757574</c:v>
                </c:pt>
                <c:pt idx="9">
                  <c:v>23.706439393939398</c:v>
                </c:pt>
                <c:pt idx="10">
                  <c:v>23.701136363636365</c:v>
                </c:pt>
                <c:pt idx="11">
                  <c:v>23.636574074074076</c:v>
                </c:pt>
                <c:pt idx="12">
                  <c:v>23.595668836307436</c:v>
                </c:pt>
                <c:pt idx="13">
                  <c:v>23.573925000000003</c:v>
                </c:pt>
                <c:pt idx="14">
                  <c:v>23.542424242424239</c:v>
                </c:pt>
                <c:pt idx="15">
                  <c:v>23.525000000000002</c:v>
                </c:pt>
                <c:pt idx="16">
                  <c:v>23.459166666666668</c:v>
                </c:pt>
                <c:pt idx="17">
                  <c:v>23.440151515151516</c:v>
                </c:pt>
                <c:pt idx="18">
                  <c:v>23.425833333333337</c:v>
                </c:pt>
                <c:pt idx="19">
                  <c:v>23.376893939393938</c:v>
                </c:pt>
                <c:pt idx="20">
                  <c:v>23.374583333333334</c:v>
                </c:pt>
                <c:pt idx="21">
                  <c:v>23.358333333333334</c:v>
                </c:pt>
                <c:pt idx="22">
                  <c:v>23.289772727272723</c:v>
                </c:pt>
                <c:pt idx="23">
                  <c:v>23.274583333333332</c:v>
                </c:pt>
                <c:pt idx="24">
                  <c:v>23.24015151515151</c:v>
                </c:pt>
                <c:pt idx="25">
                  <c:v>23.218055555555555</c:v>
                </c:pt>
                <c:pt idx="26">
                  <c:v>23.211250000000003</c:v>
                </c:pt>
                <c:pt idx="27">
                  <c:v>23.20037878787879</c:v>
                </c:pt>
                <c:pt idx="28">
                  <c:v>23.139015151515153</c:v>
                </c:pt>
                <c:pt idx="29">
                  <c:v>23.110833333333336</c:v>
                </c:pt>
                <c:pt idx="30">
                  <c:v>23.071666666666669</c:v>
                </c:pt>
                <c:pt idx="31">
                  <c:v>23.037500000000001</c:v>
                </c:pt>
                <c:pt idx="32">
                  <c:v>23.03712121212121</c:v>
                </c:pt>
                <c:pt idx="33">
                  <c:v>23.029583333333335</c:v>
                </c:pt>
                <c:pt idx="34">
                  <c:v>22.996969696969696</c:v>
                </c:pt>
                <c:pt idx="35">
                  <c:v>22.987878787878788</c:v>
                </c:pt>
                <c:pt idx="36">
                  <c:v>22.940151515151516</c:v>
                </c:pt>
                <c:pt idx="37">
                  <c:v>22.920454545454547</c:v>
                </c:pt>
                <c:pt idx="38">
                  <c:v>22.871969696969696</c:v>
                </c:pt>
                <c:pt idx="39">
                  <c:v>22.857575757575759</c:v>
                </c:pt>
                <c:pt idx="40">
                  <c:v>22.793560606060609</c:v>
                </c:pt>
                <c:pt idx="41">
                  <c:v>22.776666666666664</c:v>
                </c:pt>
                <c:pt idx="42">
                  <c:v>22.767045454545453</c:v>
                </c:pt>
                <c:pt idx="43">
                  <c:v>22.691250000000004</c:v>
                </c:pt>
                <c:pt idx="44">
                  <c:v>22.63219696969697</c:v>
                </c:pt>
                <c:pt idx="45">
                  <c:v>22.630000000000003</c:v>
                </c:pt>
                <c:pt idx="46">
                  <c:v>22.602083333333333</c:v>
                </c:pt>
                <c:pt idx="47">
                  <c:v>22.593333333333334</c:v>
                </c:pt>
                <c:pt idx="48">
                  <c:v>22.580303030303032</c:v>
                </c:pt>
                <c:pt idx="49">
                  <c:v>22.549242424242426</c:v>
                </c:pt>
                <c:pt idx="50">
                  <c:v>22.526851851851852</c:v>
                </c:pt>
                <c:pt idx="51">
                  <c:v>22.523863636363636</c:v>
                </c:pt>
                <c:pt idx="52">
                  <c:v>22.494583333333331</c:v>
                </c:pt>
                <c:pt idx="53">
                  <c:v>22.452651515151512</c:v>
                </c:pt>
                <c:pt idx="54">
                  <c:v>22.387962962962963</c:v>
                </c:pt>
                <c:pt idx="55">
                  <c:v>22.269318181818186</c:v>
                </c:pt>
                <c:pt idx="56">
                  <c:v>22.26125</c:v>
                </c:pt>
                <c:pt idx="57">
                  <c:v>22.238425925925927</c:v>
                </c:pt>
                <c:pt idx="58">
                  <c:v>22.016287878787878</c:v>
                </c:pt>
                <c:pt idx="59">
                  <c:v>21.723611111111111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599760"/>
        <c:axId val="144166768"/>
      </c:barChart>
      <c:catAx>
        <c:axId val="142599760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sz="1200" b="1" dirty="0"/>
                  <a:t>A</a:t>
                </a:r>
                <a:r>
                  <a:rPr lang="es-PY" sz="1200" b="1" dirty="0" smtClean="0"/>
                  <a:t>ño</a:t>
                </a:r>
                <a:endParaRPr lang="es-PY" sz="1200" b="1" dirty="0"/>
              </a:p>
            </c:rich>
          </c:tx>
          <c:layout>
            <c:manualLayout>
              <c:xMode val="edge"/>
              <c:yMode val="edge"/>
              <c:x val="0.46222040071691389"/>
              <c:y val="0.948262080036692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6768"/>
        <c:crosses val="autoZero"/>
        <c:auto val="1"/>
        <c:lblAlgn val="ctr"/>
        <c:lblOffset val="100"/>
        <c:noMultiLvlLbl val="0"/>
      </c:catAx>
      <c:valAx>
        <c:axId val="144166768"/>
        <c:scaling>
          <c:orientation val="minMax"/>
          <c:min val="2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sz="1400" b="1"/>
                  <a:t>grado Celsius (°C)</a:t>
                </a:r>
              </a:p>
            </c:rich>
          </c:tx>
          <c:layout>
            <c:manualLayout>
              <c:xMode val="edge"/>
              <c:yMode val="edge"/>
              <c:x val="0.97512745004373524"/>
              <c:y val="0.35542676298589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259976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Tmedia!$AA$25:$AA$36</c:f>
              <c:strCache>
                <c:ptCount val="12"/>
                <c:pt idx="0">
                  <c:v>1960-64</c:v>
                </c:pt>
                <c:pt idx="1">
                  <c:v>1965-69</c:v>
                </c:pt>
                <c:pt idx="2">
                  <c:v>1970-74</c:v>
                </c:pt>
                <c:pt idx="3">
                  <c:v>1975-79</c:v>
                </c:pt>
                <c:pt idx="4">
                  <c:v>1980-84</c:v>
                </c:pt>
                <c:pt idx="5">
                  <c:v>1985-89</c:v>
                </c:pt>
                <c:pt idx="6">
                  <c:v>1990-94</c:v>
                </c:pt>
                <c:pt idx="7">
                  <c:v>1995-99</c:v>
                </c:pt>
                <c:pt idx="8">
                  <c:v>2000-04</c:v>
                </c:pt>
                <c:pt idx="9">
                  <c:v>2005-09</c:v>
                </c:pt>
                <c:pt idx="10">
                  <c:v>2010-14</c:v>
                </c:pt>
                <c:pt idx="11">
                  <c:v>2015-19</c:v>
                </c:pt>
              </c:strCache>
            </c:strRef>
          </c:cat>
          <c:val>
            <c:numRef>
              <c:f>Tmedia!$AC$25:$AC$36</c:f>
              <c:numCache>
                <c:formatCode>0.0</c:formatCode>
                <c:ptCount val="12"/>
                <c:pt idx="0">
                  <c:v>22.640925925925927</c:v>
                </c:pt>
                <c:pt idx="1">
                  <c:v>22.730537037037038</c:v>
                </c:pt>
                <c:pt idx="2">
                  <c:v>22.719916666666666</c:v>
                </c:pt>
                <c:pt idx="3">
                  <c:v>22.850719696969698</c:v>
                </c:pt>
                <c:pt idx="4">
                  <c:v>22.81037878787879</c:v>
                </c:pt>
                <c:pt idx="5">
                  <c:v>22.890378787878785</c:v>
                </c:pt>
                <c:pt idx="6">
                  <c:v>23.048939393939396</c:v>
                </c:pt>
                <c:pt idx="7">
                  <c:v>23.157196969696972</c:v>
                </c:pt>
                <c:pt idx="8">
                  <c:v>23.486363636363635</c:v>
                </c:pt>
                <c:pt idx="9">
                  <c:v>23.590504979382704</c:v>
                </c:pt>
                <c:pt idx="10">
                  <c:v>23.59225</c:v>
                </c:pt>
                <c:pt idx="11">
                  <c:v>23.8966657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144165592"/>
        <c:axId val="144167160"/>
      </c:barChart>
      <c:catAx>
        <c:axId val="144165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Quinquenio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7160"/>
        <c:crosses val="autoZero"/>
        <c:auto val="1"/>
        <c:lblAlgn val="ctr"/>
        <c:lblOffset val="100"/>
        <c:noMultiLvlLbl val="0"/>
      </c:catAx>
      <c:valAx>
        <c:axId val="144167160"/>
        <c:scaling>
          <c:orientation val="minMax"/>
          <c:min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 smtClean="0"/>
                  <a:t>grado </a:t>
                </a:r>
                <a:r>
                  <a:rPr lang="es-PY" dirty="0"/>
                  <a:t>Celsius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5592"/>
        <c:crosses val="autoZero"/>
        <c:crossBetween val="between"/>
        <c:majorUnit val="0.2"/>
        <c:minorUnit val="4.0000000000000008E-2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/>
      </a:pPr>
      <a:endParaRPr lang="es-PY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Tmedia!$AA$38:$AA$43</c:f>
              <c:strCache>
                <c:ptCount val="6"/>
                <c:pt idx="0">
                  <c:v>1960-69</c:v>
                </c:pt>
                <c:pt idx="1">
                  <c:v>1970-79</c:v>
                </c:pt>
                <c:pt idx="2">
                  <c:v>1980-89</c:v>
                </c:pt>
                <c:pt idx="3">
                  <c:v>1990-99</c:v>
                </c:pt>
                <c:pt idx="4">
                  <c:v>2000-09</c:v>
                </c:pt>
                <c:pt idx="5">
                  <c:v>2010-19</c:v>
                </c:pt>
              </c:strCache>
            </c:strRef>
          </c:cat>
          <c:val>
            <c:numRef>
              <c:f>Tmedia!$AC$38:$AC$43</c:f>
              <c:numCache>
                <c:formatCode>0.00</c:formatCode>
                <c:ptCount val="6"/>
                <c:pt idx="0">
                  <c:v>22.685731481481483</c:v>
                </c:pt>
                <c:pt idx="1">
                  <c:v>22.785318181818184</c:v>
                </c:pt>
                <c:pt idx="2">
                  <c:v>22.850378787878789</c:v>
                </c:pt>
                <c:pt idx="3">
                  <c:v>23.103068181818184</c:v>
                </c:pt>
                <c:pt idx="4">
                  <c:v>23.538434307873167</c:v>
                </c:pt>
                <c:pt idx="5">
                  <c:v>23.74445785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44165984"/>
        <c:axId val="144161672"/>
      </c:barChart>
      <c:catAx>
        <c:axId val="144165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Década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1672"/>
        <c:crosses val="autoZero"/>
        <c:auto val="1"/>
        <c:lblAlgn val="ctr"/>
        <c:lblOffset val="100"/>
        <c:noMultiLvlLbl val="0"/>
      </c:catAx>
      <c:valAx>
        <c:axId val="14416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 smtClean="0"/>
                  <a:t>grado Celsius </a:t>
                </a:r>
                <a:r>
                  <a:rPr lang="es-PY" dirty="0"/>
                  <a:t>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4416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  <a:effectLst/>
  </c:spPr>
  <c:txPr>
    <a:bodyPr/>
    <a:lstStyle/>
    <a:p>
      <a:pPr>
        <a:defRPr sz="1200"/>
      </a:pPr>
      <a:endParaRPr lang="es-P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0.06433</cdr:x>
      <cdr:y>0.05731</cdr:y>
    </cdr:from>
    <cdr:to>
      <cdr:x>0.34118</cdr:x>
      <cdr:y>0.18714</cdr:y>
    </cdr:to>
    <cdr:sp macro="" textlink="">
      <cdr:nvSpPr>
        <cdr:cNvPr id="2" name="Marcador de texto 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43789" y="295741"/>
          <a:ext cx="3201007" cy="669972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0" indent="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Y" sz="1800" dirty="0" smtClean="0">
              <a:solidFill>
                <a:schemeClr val="bg1"/>
              </a:solidFill>
            </a:rPr>
            <a:t>Temperatura 2019: 24,3°C</a:t>
          </a:r>
        </a:p>
        <a:p xmlns:a="http://schemas.openxmlformats.org/drawingml/2006/main">
          <a:r>
            <a:rPr lang="es-PY" sz="1800" dirty="0" smtClean="0">
              <a:solidFill>
                <a:schemeClr val="bg1"/>
              </a:solidFill>
            </a:rPr>
            <a:t>Promedio 1961-1990: 22,8°C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0.66761</cdr:x>
      <cdr:y>0.33086</cdr:y>
    </cdr:from>
    <cdr:to>
      <cdr:x>0.72405</cdr:x>
      <cdr:y>0.5148</cdr:y>
    </cdr:to>
    <cdr:sp macro="" textlink="">
      <cdr:nvSpPr>
        <cdr:cNvPr id="18" name="Flecha arriba 17"/>
        <cdr:cNvSpPr/>
      </cdr:nvSpPr>
      <cdr:spPr>
        <a:xfrm xmlns:a="http://schemas.openxmlformats.org/drawingml/2006/main">
          <a:off x="3605094" y="973169"/>
          <a:ext cx="304779" cy="541026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0.4617</cdr:x>
      <cdr:y>0.07059</cdr:y>
    </cdr:from>
    <cdr:to>
      <cdr:x>0.68204</cdr:x>
      <cdr:y>0.29958</cdr:y>
    </cdr:to>
    <cdr:grpSp>
      <cdr:nvGrpSpPr>
        <cdr:cNvPr id="3" name="Grupo 2"/>
        <cdr:cNvGrpSpPr/>
      </cdr:nvGrpSpPr>
      <cdr:grpSpPr>
        <a:xfrm xmlns:a="http://schemas.openxmlformats.org/drawingml/2006/main">
          <a:off x="2725350" y="293533"/>
          <a:ext cx="1300637" cy="952203"/>
          <a:chOff x="-4229225" y="-3467454"/>
          <a:chExt cx="1376815" cy="1252802"/>
        </a:xfrm>
      </cdr:grpSpPr>
      <cdr:sp macro="" textlink="">
        <cdr:nvSpPr>
          <cdr:cNvPr id="4" name="object 55"/>
          <cdr:cNvSpPr/>
        </cdr:nvSpPr>
        <cdr:spPr>
          <a:xfrm xmlns:a="http://schemas.openxmlformats.org/drawingml/2006/main">
            <a:off x="-4229225" y="-3467454"/>
            <a:ext cx="1376815" cy="842313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141729" h="669925">
                <a:moveTo>
                  <a:pt x="731067" y="606312"/>
                </a:moveTo>
                <a:lnTo>
                  <a:pt x="435155" y="606312"/>
                </a:lnTo>
                <a:lnTo>
                  <a:pt x="454395" y="625523"/>
                </a:lnTo>
                <a:lnTo>
                  <a:pt x="477280" y="641678"/>
                </a:lnTo>
                <a:lnTo>
                  <a:pt x="503279" y="654480"/>
                </a:lnTo>
                <a:lnTo>
                  <a:pt x="531864" y="663633"/>
                </a:lnTo>
                <a:lnTo>
                  <a:pt x="579050" y="669743"/>
                </a:lnTo>
                <a:lnTo>
                  <a:pt x="625008" y="665850"/>
                </a:lnTo>
                <a:lnTo>
                  <a:pt x="667621" y="652853"/>
                </a:lnTo>
                <a:lnTo>
                  <a:pt x="704770" y="631656"/>
                </a:lnTo>
                <a:lnTo>
                  <a:pt x="731067" y="606312"/>
                </a:lnTo>
                <a:close/>
              </a:path>
              <a:path w="1141729" h="669925">
                <a:moveTo>
                  <a:pt x="285330" y="58887"/>
                </a:moveTo>
                <a:lnTo>
                  <a:pt x="201044" y="73343"/>
                </a:lnTo>
                <a:lnTo>
                  <a:pt x="155936" y="98627"/>
                </a:lnTo>
                <a:lnTo>
                  <a:pt x="122868" y="133328"/>
                </a:lnTo>
                <a:lnTo>
                  <a:pt x="104352" y="174804"/>
                </a:lnTo>
                <a:lnTo>
                  <a:pt x="102902" y="220413"/>
                </a:lnTo>
                <a:lnTo>
                  <a:pt x="102012" y="222569"/>
                </a:lnTo>
                <a:lnTo>
                  <a:pt x="51673" y="236661"/>
                </a:lnTo>
                <a:lnTo>
                  <a:pt x="14795" y="267588"/>
                </a:lnTo>
                <a:lnTo>
                  <a:pt x="0" y="302193"/>
                </a:lnTo>
                <a:lnTo>
                  <a:pt x="2781" y="337463"/>
                </a:lnTo>
                <a:lnTo>
                  <a:pt x="21804" y="369310"/>
                </a:lnTo>
                <a:lnTo>
                  <a:pt x="55733" y="393643"/>
                </a:lnTo>
                <a:lnTo>
                  <a:pt x="40681" y="409699"/>
                </a:lnTo>
                <a:lnTo>
                  <a:pt x="30425" y="427740"/>
                </a:lnTo>
                <a:lnTo>
                  <a:pt x="25259" y="447089"/>
                </a:lnTo>
                <a:lnTo>
                  <a:pt x="25475" y="467069"/>
                </a:lnTo>
                <a:lnTo>
                  <a:pt x="39696" y="501709"/>
                </a:lnTo>
                <a:lnTo>
                  <a:pt x="68490" y="528384"/>
                </a:lnTo>
                <a:lnTo>
                  <a:pt x="107741" y="544501"/>
                </a:lnTo>
                <a:lnTo>
                  <a:pt x="153333" y="547470"/>
                </a:lnTo>
                <a:lnTo>
                  <a:pt x="153926" y="548484"/>
                </a:lnTo>
                <a:lnTo>
                  <a:pt x="184107" y="580278"/>
                </a:lnTo>
                <a:lnTo>
                  <a:pt x="219367" y="603423"/>
                </a:lnTo>
                <a:lnTo>
                  <a:pt x="259504" y="619489"/>
                </a:lnTo>
                <a:lnTo>
                  <a:pt x="302835" y="628144"/>
                </a:lnTo>
                <a:lnTo>
                  <a:pt x="347677" y="629055"/>
                </a:lnTo>
                <a:lnTo>
                  <a:pt x="392345" y="621888"/>
                </a:lnTo>
                <a:lnTo>
                  <a:pt x="435155" y="606312"/>
                </a:lnTo>
                <a:lnTo>
                  <a:pt x="731067" y="606312"/>
                </a:lnTo>
                <a:lnTo>
                  <a:pt x="734338" y="603161"/>
                </a:lnTo>
                <a:lnTo>
                  <a:pt x="754207" y="568267"/>
                </a:lnTo>
                <a:lnTo>
                  <a:pt x="913295" y="568267"/>
                </a:lnTo>
                <a:lnTo>
                  <a:pt x="924300" y="563810"/>
                </a:lnTo>
                <a:lnTo>
                  <a:pt x="957613" y="537623"/>
                </a:lnTo>
                <a:lnTo>
                  <a:pt x="979627" y="504290"/>
                </a:lnTo>
                <a:lnTo>
                  <a:pt x="987822" y="465801"/>
                </a:lnTo>
                <a:lnTo>
                  <a:pt x="1010301" y="462062"/>
                </a:lnTo>
                <a:lnTo>
                  <a:pt x="1052421" y="447878"/>
                </a:lnTo>
                <a:lnTo>
                  <a:pt x="1110758" y="404367"/>
                </a:lnTo>
                <a:lnTo>
                  <a:pt x="1134246" y="364397"/>
                </a:lnTo>
                <a:lnTo>
                  <a:pt x="1141387" y="321030"/>
                </a:lnTo>
                <a:lnTo>
                  <a:pt x="1131626" y="277560"/>
                </a:lnTo>
                <a:lnTo>
                  <a:pt x="1104407" y="237279"/>
                </a:lnTo>
                <a:lnTo>
                  <a:pt x="1106929" y="232460"/>
                </a:lnTo>
                <a:lnTo>
                  <a:pt x="1109154" y="227514"/>
                </a:lnTo>
                <a:lnTo>
                  <a:pt x="1110785" y="222569"/>
                </a:lnTo>
                <a:lnTo>
                  <a:pt x="1114540" y="177872"/>
                </a:lnTo>
                <a:lnTo>
                  <a:pt x="1097213" y="136921"/>
                </a:lnTo>
                <a:lnTo>
                  <a:pt x="1061976" y="104172"/>
                </a:lnTo>
                <a:lnTo>
                  <a:pt x="1011999" y="84086"/>
                </a:lnTo>
                <a:lnTo>
                  <a:pt x="1010047" y="78379"/>
                </a:lnTo>
                <a:lnTo>
                  <a:pt x="369891" y="78379"/>
                </a:lnTo>
                <a:lnTo>
                  <a:pt x="343076" y="68125"/>
                </a:lnTo>
                <a:lnTo>
                  <a:pt x="314676" y="61592"/>
                </a:lnTo>
                <a:lnTo>
                  <a:pt x="285330" y="58887"/>
                </a:lnTo>
                <a:close/>
              </a:path>
              <a:path w="1141729" h="669925">
                <a:moveTo>
                  <a:pt x="913295" y="568267"/>
                </a:moveTo>
                <a:lnTo>
                  <a:pt x="754207" y="568267"/>
                </a:lnTo>
                <a:lnTo>
                  <a:pt x="772764" y="576172"/>
                </a:lnTo>
                <a:lnTo>
                  <a:pt x="792419" y="581948"/>
                </a:lnTo>
                <a:lnTo>
                  <a:pt x="812882" y="585512"/>
                </a:lnTo>
                <a:lnTo>
                  <a:pt x="833858" y="586783"/>
                </a:lnTo>
                <a:lnTo>
                  <a:pt x="882208" y="580860"/>
                </a:lnTo>
                <a:lnTo>
                  <a:pt x="913295" y="568267"/>
                </a:lnTo>
                <a:close/>
              </a:path>
              <a:path w="1141729" h="669925">
                <a:moveTo>
                  <a:pt x="506743" y="18958"/>
                </a:moveTo>
                <a:lnTo>
                  <a:pt x="453047" y="23468"/>
                </a:lnTo>
                <a:lnTo>
                  <a:pt x="405385" y="43767"/>
                </a:lnTo>
                <a:lnTo>
                  <a:pt x="369891" y="78379"/>
                </a:lnTo>
                <a:lnTo>
                  <a:pt x="1010047" y="78379"/>
                </a:lnTo>
                <a:lnTo>
                  <a:pt x="1006171" y="67047"/>
                </a:lnTo>
                <a:lnTo>
                  <a:pt x="996851" y="51162"/>
                </a:lnTo>
                <a:lnTo>
                  <a:pt x="996588" y="50860"/>
                </a:lnTo>
                <a:lnTo>
                  <a:pt x="592975" y="50860"/>
                </a:lnTo>
                <a:lnTo>
                  <a:pt x="585498" y="45372"/>
                </a:lnTo>
                <a:lnTo>
                  <a:pt x="577549" y="40335"/>
                </a:lnTo>
                <a:lnTo>
                  <a:pt x="569154" y="35773"/>
                </a:lnTo>
                <a:lnTo>
                  <a:pt x="560343" y="31711"/>
                </a:lnTo>
                <a:lnTo>
                  <a:pt x="506743" y="18958"/>
                </a:lnTo>
                <a:close/>
              </a:path>
              <a:path w="1141729" h="669925">
                <a:moveTo>
                  <a:pt x="703483" y="0"/>
                </a:moveTo>
                <a:lnTo>
                  <a:pt x="659648" y="4604"/>
                </a:lnTo>
                <a:lnTo>
                  <a:pt x="621152" y="22002"/>
                </a:lnTo>
                <a:lnTo>
                  <a:pt x="592975" y="50860"/>
                </a:lnTo>
                <a:lnTo>
                  <a:pt x="996588" y="50860"/>
                </a:lnTo>
                <a:lnTo>
                  <a:pt x="984278" y="36774"/>
                </a:lnTo>
                <a:lnTo>
                  <a:pt x="983503" y="36150"/>
                </a:lnTo>
                <a:lnTo>
                  <a:pt x="787877" y="36150"/>
                </a:lnTo>
                <a:lnTo>
                  <a:pt x="779302" y="28172"/>
                </a:lnTo>
                <a:lnTo>
                  <a:pt x="769670" y="21027"/>
                </a:lnTo>
                <a:lnTo>
                  <a:pt x="759092" y="14785"/>
                </a:lnTo>
                <a:lnTo>
                  <a:pt x="747680" y="9519"/>
                </a:lnTo>
                <a:lnTo>
                  <a:pt x="703483" y="0"/>
                </a:lnTo>
                <a:close/>
              </a:path>
              <a:path w="1141729" h="669925">
                <a:moveTo>
                  <a:pt x="875167" y="372"/>
                </a:moveTo>
                <a:lnTo>
                  <a:pt x="827851" y="10979"/>
                </a:lnTo>
                <a:lnTo>
                  <a:pt x="787877" y="36150"/>
                </a:lnTo>
                <a:lnTo>
                  <a:pt x="983503" y="36150"/>
                </a:lnTo>
                <a:lnTo>
                  <a:pt x="968688" y="24229"/>
                </a:lnTo>
                <a:lnTo>
                  <a:pt x="924041" y="4674"/>
                </a:lnTo>
                <a:lnTo>
                  <a:pt x="875167" y="372"/>
                </a:lnTo>
                <a:close/>
              </a:path>
            </a:pathLst>
          </a:custGeom>
          <a:solidFill xmlns:a="http://schemas.openxmlformats.org/drawingml/2006/main">
            <a:srgbClr val="4F81BC"/>
          </a:solidFill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s-PY"/>
          </a:p>
        </cdr:txBody>
      </cdr:sp>
      <cdr:grpSp>
        <cdr:nvGrpSpPr>
          <cdr:cNvPr id="5" name="Grupo 4"/>
          <cdr:cNvGrpSpPr/>
        </cdr:nvGrpSpPr>
        <cdr:grpSpPr>
          <a:xfrm xmlns:a="http://schemas.openxmlformats.org/drawingml/2006/main">
            <a:off x="-4093851" y="-2584949"/>
            <a:ext cx="705569" cy="370297"/>
            <a:chOff x="112259" y="701891"/>
            <a:chExt cx="585097" cy="294512"/>
          </a:xfrm>
        </cdr:grpSpPr>
        <cdr:cxnSp macro="">
          <cdr:nvCxnSpPr>
            <cdr:cNvPr id="6" name="Conector recto 5"/>
            <cdr:cNvCxnSpPr/>
          </cdr:nvCxnSpPr>
          <cdr:spPr>
            <a:xfrm xmlns:a="http://schemas.openxmlformats.org/drawingml/2006/main">
              <a:off x="112259" y="701891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7" name="Conector recto 6"/>
            <cdr:cNvCxnSpPr/>
          </cdr:nvCxnSpPr>
          <cdr:spPr>
            <a:xfrm xmlns:a="http://schemas.openxmlformats.org/drawingml/2006/main">
              <a:off x="264659" y="854291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8" name="Conector recto 7"/>
            <cdr:cNvCxnSpPr/>
          </cdr:nvCxnSpPr>
          <cdr:spPr>
            <a:xfrm xmlns:a="http://schemas.openxmlformats.org/drawingml/2006/main">
              <a:off x="417060" y="714590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9" name="Conector recto 8"/>
            <cdr:cNvCxnSpPr/>
          </cdr:nvCxnSpPr>
          <cdr:spPr>
            <a:xfrm xmlns:a="http://schemas.openxmlformats.org/drawingml/2006/main">
              <a:off x="556760" y="790790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0" name="Conector recto 9"/>
            <cdr:cNvCxnSpPr/>
          </cdr:nvCxnSpPr>
          <cdr:spPr>
            <a:xfrm xmlns:a="http://schemas.openxmlformats.org/drawingml/2006/main">
              <a:off x="696460" y="727290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0.3511</cdr:x>
      <cdr:y>0.17471</cdr:y>
    </cdr:from>
    <cdr:to>
      <cdr:x>0.40754</cdr:x>
      <cdr:y>0.38136</cdr:y>
    </cdr:to>
    <cdr:sp macro="" textlink="">
      <cdr:nvSpPr>
        <cdr:cNvPr id="3" name="Flecha arriba 2"/>
        <cdr:cNvSpPr/>
      </cdr:nvSpPr>
      <cdr:spPr>
        <a:xfrm xmlns:a="http://schemas.openxmlformats.org/drawingml/2006/main">
          <a:off x="1895930" y="457415"/>
          <a:ext cx="304778" cy="541031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0.31214</cdr:x>
      <cdr:y>0.5</cdr:y>
    </cdr:from>
    <cdr:to>
      <cdr:x>0.46638</cdr:x>
      <cdr:y>0.75265</cdr:y>
    </cdr:to>
    <cdr:grpSp>
      <cdr:nvGrpSpPr>
        <cdr:cNvPr id="6" name="Grupo 5"/>
        <cdr:cNvGrpSpPr/>
      </cdr:nvGrpSpPr>
      <cdr:grpSpPr>
        <a:xfrm xmlns:a="http://schemas.openxmlformats.org/drawingml/2006/main">
          <a:off x="2048687" y="2175669"/>
          <a:ext cx="1012333" cy="1099366"/>
          <a:chOff x="7139440" y="2158785"/>
          <a:chExt cx="1141730" cy="996404"/>
        </a:xfrm>
      </cdr:grpSpPr>
      <cdr:sp macro="" textlink="">
        <cdr:nvSpPr>
          <cdr:cNvPr id="8" name="object 55"/>
          <cdr:cNvSpPr/>
        </cdr:nvSpPr>
        <cdr:spPr>
          <a:xfrm xmlns:a="http://schemas.openxmlformats.org/drawingml/2006/main">
            <a:off x="7139440" y="2158785"/>
            <a:ext cx="1141730" cy="66992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141729" h="669925">
                <a:moveTo>
                  <a:pt x="731067" y="606312"/>
                </a:moveTo>
                <a:lnTo>
                  <a:pt x="435155" y="606312"/>
                </a:lnTo>
                <a:lnTo>
                  <a:pt x="454395" y="625523"/>
                </a:lnTo>
                <a:lnTo>
                  <a:pt x="477280" y="641678"/>
                </a:lnTo>
                <a:lnTo>
                  <a:pt x="503279" y="654480"/>
                </a:lnTo>
                <a:lnTo>
                  <a:pt x="531864" y="663633"/>
                </a:lnTo>
                <a:lnTo>
                  <a:pt x="579050" y="669743"/>
                </a:lnTo>
                <a:lnTo>
                  <a:pt x="625008" y="665850"/>
                </a:lnTo>
                <a:lnTo>
                  <a:pt x="667621" y="652853"/>
                </a:lnTo>
                <a:lnTo>
                  <a:pt x="704770" y="631656"/>
                </a:lnTo>
                <a:lnTo>
                  <a:pt x="731067" y="606312"/>
                </a:lnTo>
                <a:close/>
              </a:path>
              <a:path w="1141729" h="669925">
                <a:moveTo>
                  <a:pt x="285330" y="58887"/>
                </a:moveTo>
                <a:lnTo>
                  <a:pt x="201044" y="73343"/>
                </a:lnTo>
                <a:lnTo>
                  <a:pt x="155936" y="98627"/>
                </a:lnTo>
                <a:lnTo>
                  <a:pt x="122868" y="133328"/>
                </a:lnTo>
                <a:lnTo>
                  <a:pt x="104352" y="174804"/>
                </a:lnTo>
                <a:lnTo>
                  <a:pt x="102902" y="220413"/>
                </a:lnTo>
                <a:lnTo>
                  <a:pt x="102012" y="222569"/>
                </a:lnTo>
                <a:lnTo>
                  <a:pt x="51673" y="236661"/>
                </a:lnTo>
                <a:lnTo>
                  <a:pt x="14795" y="267588"/>
                </a:lnTo>
                <a:lnTo>
                  <a:pt x="0" y="302193"/>
                </a:lnTo>
                <a:lnTo>
                  <a:pt x="2781" y="337463"/>
                </a:lnTo>
                <a:lnTo>
                  <a:pt x="21804" y="369310"/>
                </a:lnTo>
                <a:lnTo>
                  <a:pt x="55733" y="393643"/>
                </a:lnTo>
                <a:lnTo>
                  <a:pt x="40681" y="409699"/>
                </a:lnTo>
                <a:lnTo>
                  <a:pt x="30425" y="427740"/>
                </a:lnTo>
                <a:lnTo>
                  <a:pt x="25259" y="447089"/>
                </a:lnTo>
                <a:lnTo>
                  <a:pt x="25475" y="467069"/>
                </a:lnTo>
                <a:lnTo>
                  <a:pt x="39696" y="501709"/>
                </a:lnTo>
                <a:lnTo>
                  <a:pt x="68490" y="528384"/>
                </a:lnTo>
                <a:lnTo>
                  <a:pt x="107741" y="544501"/>
                </a:lnTo>
                <a:lnTo>
                  <a:pt x="153333" y="547470"/>
                </a:lnTo>
                <a:lnTo>
                  <a:pt x="153926" y="548484"/>
                </a:lnTo>
                <a:lnTo>
                  <a:pt x="184107" y="580278"/>
                </a:lnTo>
                <a:lnTo>
                  <a:pt x="219367" y="603423"/>
                </a:lnTo>
                <a:lnTo>
                  <a:pt x="259504" y="619489"/>
                </a:lnTo>
                <a:lnTo>
                  <a:pt x="302835" y="628144"/>
                </a:lnTo>
                <a:lnTo>
                  <a:pt x="347677" y="629055"/>
                </a:lnTo>
                <a:lnTo>
                  <a:pt x="392345" y="621888"/>
                </a:lnTo>
                <a:lnTo>
                  <a:pt x="435155" y="606312"/>
                </a:lnTo>
                <a:lnTo>
                  <a:pt x="731067" y="606312"/>
                </a:lnTo>
                <a:lnTo>
                  <a:pt x="734338" y="603161"/>
                </a:lnTo>
                <a:lnTo>
                  <a:pt x="754207" y="568267"/>
                </a:lnTo>
                <a:lnTo>
                  <a:pt x="913295" y="568267"/>
                </a:lnTo>
                <a:lnTo>
                  <a:pt x="924300" y="563810"/>
                </a:lnTo>
                <a:lnTo>
                  <a:pt x="957613" y="537623"/>
                </a:lnTo>
                <a:lnTo>
                  <a:pt x="979627" y="504290"/>
                </a:lnTo>
                <a:lnTo>
                  <a:pt x="987822" y="465801"/>
                </a:lnTo>
                <a:lnTo>
                  <a:pt x="1010301" y="462062"/>
                </a:lnTo>
                <a:lnTo>
                  <a:pt x="1052421" y="447878"/>
                </a:lnTo>
                <a:lnTo>
                  <a:pt x="1110758" y="404367"/>
                </a:lnTo>
                <a:lnTo>
                  <a:pt x="1134246" y="364397"/>
                </a:lnTo>
                <a:lnTo>
                  <a:pt x="1141387" y="321030"/>
                </a:lnTo>
                <a:lnTo>
                  <a:pt x="1131626" y="277560"/>
                </a:lnTo>
                <a:lnTo>
                  <a:pt x="1104407" y="237279"/>
                </a:lnTo>
                <a:lnTo>
                  <a:pt x="1106929" y="232460"/>
                </a:lnTo>
                <a:lnTo>
                  <a:pt x="1109154" y="227514"/>
                </a:lnTo>
                <a:lnTo>
                  <a:pt x="1110785" y="222569"/>
                </a:lnTo>
                <a:lnTo>
                  <a:pt x="1114540" y="177872"/>
                </a:lnTo>
                <a:lnTo>
                  <a:pt x="1097213" y="136921"/>
                </a:lnTo>
                <a:lnTo>
                  <a:pt x="1061976" y="104172"/>
                </a:lnTo>
                <a:lnTo>
                  <a:pt x="1011999" y="84086"/>
                </a:lnTo>
                <a:lnTo>
                  <a:pt x="1010047" y="78379"/>
                </a:lnTo>
                <a:lnTo>
                  <a:pt x="369891" y="78379"/>
                </a:lnTo>
                <a:lnTo>
                  <a:pt x="343076" y="68125"/>
                </a:lnTo>
                <a:lnTo>
                  <a:pt x="314676" y="61592"/>
                </a:lnTo>
                <a:lnTo>
                  <a:pt x="285330" y="58887"/>
                </a:lnTo>
                <a:close/>
              </a:path>
              <a:path w="1141729" h="669925">
                <a:moveTo>
                  <a:pt x="913295" y="568267"/>
                </a:moveTo>
                <a:lnTo>
                  <a:pt x="754207" y="568267"/>
                </a:lnTo>
                <a:lnTo>
                  <a:pt x="772764" y="576172"/>
                </a:lnTo>
                <a:lnTo>
                  <a:pt x="792419" y="581948"/>
                </a:lnTo>
                <a:lnTo>
                  <a:pt x="812882" y="585512"/>
                </a:lnTo>
                <a:lnTo>
                  <a:pt x="833858" y="586783"/>
                </a:lnTo>
                <a:lnTo>
                  <a:pt x="882208" y="580860"/>
                </a:lnTo>
                <a:lnTo>
                  <a:pt x="913295" y="568267"/>
                </a:lnTo>
                <a:close/>
              </a:path>
              <a:path w="1141729" h="669925">
                <a:moveTo>
                  <a:pt x="506743" y="18958"/>
                </a:moveTo>
                <a:lnTo>
                  <a:pt x="453047" y="23468"/>
                </a:lnTo>
                <a:lnTo>
                  <a:pt x="405385" y="43767"/>
                </a:lnTo>
                <a:lnTo>
                  <a:pt x="369891" y="78379"/>
                </a:lnTo>
                <a:lnTo>
                  <a:pt x="1010047" y="78379"/>
                </a:lnTo>
                <a:lnTo>
                  <a:pt x="1006171" y="67047"/>
                </a:lnTo>
                <a:lnTo>
                  <a:pt x="996851" y="51162"/>
                </a:lnTo>
                <a:lnTo>
                  <a:pt x="996588" y="50860"/>
                </a:lnTo>
                <a:lnTo>
                  <a:pt x="592975" y="50860"/>
                </a:lnTo>
                <a:lnTo>
                  <a:pt x="585498" y="45372"/>
                </a:lnTo>
                <a:lnTo>
                  <a:pt x="577549" y="40335"/>
                </a:lnTo>
                <a:lnTo>
                  <a:pt x="569154" y="35773"/>
                </a:lnTo>
                <a:lnTo>
                  <a:pt x="560343" y="31711"/>
                </a:lnTo>
                <a:lnTo>
                  <a:pt x="506743" y="18958"/>
                </a:lnTo>
                <a:close/>
              </a:path>
              <a:path w="1141729" h="669925">
                <a:moveTo>
                  <a:pt x="703483" y="0"/>
                </a:moveTo>
                <a:lnTo>
                  <a:pt x="659648" y="4604"/>
                </a:lnTo>
                <a:lnTo>
                  <a:pt x="621152" y="22002"/>
                </a:lnTo>
                <a:lnTo>
                  <a:pt x="592975" y="50860"/>
                </a:lnTo>
                <a:lnTo>
                  <a:pt x="996588" y="50860"/>
                </a:lnTo>
                <a:lnTo>
                  <a:pt x="984278" y="36774"/>
                </a:lnTo>
                <a:lnTo>
                  <a:pt x="983503" y="36150"/>
                </a:lnTo>
                <a:lnTo>
                  <a:pt x="787877" y="36150"/>
                </a:lnTo>
                <a:lnTo>
                  <a:pt x="779302" y="28172"/>
                </a:lnTo>
                <a:lnTo>
                  <a:pt x="769670" y="21027"/>
                </a:lnTo>
                <a:lnTo>
                  <a:pt x="759092" y="14785"/>
                </a:lnTo>
                <a:lnTo>
                  <a:pt x="747680" y="9519"/>
                </a:lnTo>
                <a:lnTo>
                  <a:pt x="703483" y="0"/>
                </a:lnTo>
                <a:close/>
              </a:path>
              <a:path w="1141729" h="669925">
                <a:moveTo>
                  <a:pt x="875167" y="372"/>
                </a:moveTo>
                <a:lnTo>
                  <a:pt x="827851" y="10979"/>
                </a:lnTo>
                <a:lnTo>
                  <a:pt x="787877" y="36150"/>
                </a:lnTo>
                <a:lnTo>
                  <a:pt x="983503" y="36150"/>
                </a:lnTo>
                <a:lnTo>
                  <a:pt x="968688" y="24229"/>
                </a:lnTo>
                <a:lnTo>
                  <a:pt x="924041" y="4674"/>
                </a:lnTo>
                <a:lnTo>
                  <a:pt x="875167" y="372"/>
                </a:lnTo>
                <a:close/>
              </a:path>
            </a:pathLst>
          </a:custGeom>
          <a:solidFill xmlns:a="http://schemas.openxmlformats.org/drawingml/2006/main">
            <a:srgbClr val="4F81BC"/>
          </a:solidFill>
        </cdr:spPr>
      </cdr:sp>
      <cdr:grpSp>
        <cdr:nvGrpSpPr>
          <cdr:cNvPr id="9" name="Grupo 8"/>
          <cdr:cNvGrpSpPr/>
        </cdr:nvGrpSpPr>
        <cdr:grpSpPr>
          <a:xfrm xmlns:a="http://schemas.openxmlformats.org/drawingml/2006/main">
            <a:off x="7251700" y="2860677"/>
            <a:ext cx="585096" cy="294512"/>
            <a:chOff x="7251700" y="2168218"/>
            <a:chExt cx="585096" cy="294512"/>
          </a:xfrm>
        </cdr:grpSpPr>
        <cdr:cxnSp macro="">
          <cdr:nvCxnSpPr>
            <cdr:cNvPr id="10" name="Conector recto 9"/>
            <cdr:cNvCxnSpPr/>
          </cdr:nvCxnSpPr>
          <cdr:spPr>
            <a:xfrm xmlns:a="http://schemas.openxmlformats.org/drawingml/2006/main">
              <a:off x="7251700" y="2168218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1" name="Conector recto 10"/>
            <cdr:cNvCxnSpPr/>
          </cdr:nvCxnSpPr>
          <cdr:spPr>
            <a:xfrm xmlns:a="http://schemas.openxmlformats.org/drawingml/2006/main">
              <a:off x="7404100" y="2320618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2" name="Conector recto 11"/>
            <cdr:cNvCxnSpPr/>
          </cdr:nvCxnSpPr>
          <cdr:spPr>
            <a:xfrm xmlns:a="http://schemas.openxmlformats.org/drawingml/2006/main">
              <a:off x="7556500" y="2180918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3" name="Conector recto 12"/>
            <cdr:cNvCxnSpPr/>
          </cdr:nvCxnSpPr>
          <cdr:spPr>
            <a:xfrm xmlns:a="http://schemas.openxmlformats.org/drawingml/2006/main">
              <a:off x="7696200" y="2257118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4" name="Conector recto 13"/>
            <cdr:cNvCxnSpPr/>
          </cdr:nvCxnSpPr>
          <cdr:spPr>
            <a:xfrm xmlns:a="http://schemas.openxmlformats.org/drawingml/2006/main">
              <a:off x="7835900" y="2193618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0.61399</cdr:x>
      <cdr:y>0</cdr:y>
    </cdr:from>
    <cdr:to>
      <cdr:x>0.75992</cdr:x>
      <cdr:y>0.25476</cdr:y>
    </cdr:to>
    <cdr:sp macro="" textlink="">
      <cdr:nvSpPr>
        <cdr:cNvPr id="2" name="9 Sol"/>
        <cdr:cNvSpPr/>
      </cdr:nvSpPr>
      <cdr:spPr>
        <a:xfrm xmlns:a="http://schemas.openxmlformats.org/drawingml/2006/main">
          <a:off x="3580689" y="0"/>
          <a:ext cx="851030" cy="816423"/>
        </a:xfrm>
        <a:prstGeom xmlns:a="http://schemas.openxmlformats.org/drawingml/2006/main" prst="sun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0.1011</cdr:x>
      <cdr:y>0.06897</cdr:y>
    </cdr:from>
    <cdr:to>
      <cdr:x>0.5965</cdr:x>
      <cdr:y>0.14712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589583" y="217283"/>
          <a:ext cx="2889064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Temperatura de primavera en Paraguay, 1970-2019</a:t>
          </a:r>
          <a:endParaRPr lang="es-ES" sz="1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0.9442</cdr:y>
    </cdr:from>
    <cdr:to>
      <cdr:x>1</cdr:x>
      <cdr:y>0.99767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4347952"/>
          <a:ext cx="5200650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Anomalía de la temperatura de primavera en Paraguay, respecto a la media de 1971-2000</a:t>
          </a:r>
          <a:endParaRPr lang="es-ES" sz="1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0.80286</cdr:x>
      <cdr:y>0.18553</cdr:y>
    </cdr:from>
    <cdr:to>
      <cdr:x>0.8593</cdr:x>
      <cdr:y>0.43171</cdr:y>
    </cdr:to>
    <cdr:sp macro="" textlink="">
      <cdr:nvSpPr>
        <cdr:cNvPr id="2" name="Flecha abajo 1"/>
        <cdr:cNvSpPr/>
      </cdr:nvSpPr>
      <cdr:spPr>
        <a:xfrm xmlns:a="http://schemas.openxmlformats.org/drawingml/2006/main">
          <a:off x="4335450" y="485742"/>
          <a:ext cx="304778" cy="64452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Y"/>
        </a:p>
      </cdr:txBody>
    </cdr:sp>
  </cdr:relSizeAnchor>
  <cdr:relSizeAnchor xmlns:cdr="http://schemas.openxmlformats.org/drawingml/2006/chartDrawing">
    <cdr:from>
      <cdr:x>0.3511</cdr:x>
      <cdr:y>0.17471</cdr:y>
    </cdr:from>
    <cdr:to>
      <cdr:x>0.40754</cdr:x>
      <cdr:y>0.38136</cdr:y>
    </cdr:to>
    <cdr:sp macro="" textlink="">
      <cdr:nvSpPr>
        <cdr:cNvPr id="3" name="Flecha arriba 2"/>
        <cdr:cNvSpPr/>
      </cdr:nvSpPr>
      <cdr:spPr>
        <a:xfrm xmlns:a="http://schemas.openxmlformats.org/drawingml/2006/main">
          <a:off x="1895930" y="457415"/>
          <a:ext cx="304778" cy="541031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0.62782</cdr:x>
      <cdr:y>0.03848</cdr:y>
    </cdr:from>
    <cdr:to>
      <cdr:x>0.76917</cdr:x>
      <cdr:y>0.3477</cdr:y>
    </cdr:to>
    <cdr:sp macro="" textlink="">
      <cdr:nvSpPr>
        <cdr:cNvPr id="4" name="7 Sol"/>
        <cdr:cNvSpPr/>
      </cdr:nvSpPr>
      <cdr:spPr>
        <a:xfrm xmlns:a="http://schemas.openxmlformats.org/drawingml/2006/main">
          <a:off x="3390248" y="100739"/>
          <a:ext cx="763297" cy="809580"/>
        </a:xfrm>
        <a:prstGeom xmlns:a="http://schemas.openxmlformats.org/drawingml/2006/main" prst="sun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0.31214</cdr:x>
      <cdr:y>0.43214</cdr:y>
    </cdr:from>
    <cdr:to>
      <cdr:x>0.46638</cdr:x>
      <cdr:y>0.68479</cdr:y>
    </cdr:to>
    <cdr:grpSp>
      <cdr:nvGrpSpPr>
        <cdr:cNvPr id="6" name="Grupo 5"/>
        <cdr:cNvGrpSpPr/>
      </cdr:nvGrpSpPr>
      <cdr:grpSpPr>
        <a:xfrm xmlns:a="http://schemas.openxmlformats.org/drawingml/2006/main">
          <a:off x="1617385" y="1096925"/>
          <a:ext cx="799210" cy="641315"/>
          <a:chOff x="7139440" y="2158785"/>
          <a:chExt cx="1141730" cy="996404"/>
        </a:xfrm>
      </cdr:grpSpPr>
      <cdr:sp macro="" textlink="">
        <cdr:nvSpPr>
          <cdr:cNvPr id="8" name="object 55"/>
          <cdr:cNvSpPr/>
        </cdr:nvSpPr>
        <cdr:spPr>
          <a:xfrm xmlns:a="http://schemas.openxmlformats.org/drawingml/2006/main">
            <a:off x="7139440" y="2158785"/>
            <a:ext cx="1141730" cy="66992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141729" h="669925">
                <a:moveTo>
                  <a:pt x="731067" y="606312"/>
                </a:moveTo>
                <a:lnTo>
                  <a:pt x="435155" y="606312"/>
                </a:lnTo>
                <a:lnTo>
                  <a:pt x="454395" y="625523"/>
                </a:lnTo>
                <a:lnTo>
                  <a:pt x="477280" y="641678"/>
                </a:lnTo>
                <a:lnTo>
                  <a:pt x="503279" y="654480"/>
                </a:lnTo>
                <a:lnTo>
                  <a:pt x="531864" y="663633"/>
                </a:lnTo>
                <a:lnTo>
                  <a:pt x="579050" y="669743"/>
                </a:lnTo>
                <a:lnTo>
                  <a:pt x="625008" y="665850"/>
                </a:lnTo>
                <a:lnTo>
                  <a:pt x="667621" y="652853"/>
                </a:lnTo>
                <a:lnTo>
                  <a:pt x="704770" y="631656"/>
                </a:lnTo>
                <a:lnTo>
                  <a:pt x="731067" y="606312"/>
                </a:lnTo>
                <a:close/>
              </a:path>
              <a:path w="1141729" h="669925">
                <a:moveTo>
                  <a:pt x="285330" y="58887"/>
                </a:moveTo>
                <a:lnTo>
                  <a:pt x="201044" y="73343"/>
                </a:lnTo>
                <a:lnTo>
                  <a:pt x="155936" y="98627"/>
                </a:lnTo>
                <a:lnTo>
                  <a:pt x="122868" y="133328"/>
                </a:lnTo>
                <a:lnTo>
                  <a:pt x="104352" y="174804"/>
                </a:lnTo>
                <a:lnTo>
                  <a:pt x="102902" y="220413"/>
                </a:lnTo>
                <a:lnTo>
                  <a:pt x="102012" y="222569"/>
                </a:lnTo>
                <a:lnTo>
                  <a:pt x="51673" y="236661"/>
                </a:lnTo>
                <a:lnTo>
                  <a:pt x="14795" y="267588"/>
                </a:lnTo>
                <a:lnTo>
                  <a:pt x="0" y="302193"/>
                </a:lnTo>
                <a:lnTo>
                  <a:pt x="2781" y="337463"/>
                </a:lnTo>
                <a:lnTo>
                  <a:pt x="21804" y="369310"/>
                </a:lnTo>
                <a:lnTo>
                  <a:pt x="55733" y="393643"/>
                </a:lnTo>
                <a:lnTo>
                  <a:pt x="40681" y="409699"/>
                </a:lnTo>
                <a:lnTo>
                  <a:pt x="30425" y="427740"/>
                </a:lnTo>
                <a:lnTo>
                  <a:pt x="25259" y="447089"/>
                </a:lnTo>
                <a:lnTo>
                  <a:pt x="25475" y="467069"/>
                </a:lnTo>
                <a:lnTo>
                  <a:pt x="39696" y="501709"/>
                </a:lnTo>
                <a:lnTo>
                  <a:pt x="68490" y="528384"/>
                </a:lnTo>
                <a:lnTo>
                  <a:pt x="107741" y="544501"/>
                </a:lnTo>
                <a:lnTo>
                  <a:pt x="153333" y="547470"/>
                </a:lnTo>
                <a:lnTo>
                  <a:pt x="153926" y="548484"/>
                </a:lnTo>
                <a:lnTo>
                  <a:pt x="184107" y="580278"/>
                </a:lnTo>
                <a:lnTo>
                  <a:pt x="219367" y="603423"/>
                </a:lnTo>
                <a:lnTo>
                  <a:pt x="259504" y="619489"/>
                </a:lnTo>
                <a:lnTo>
                  <a:pt x="302835" y="628144"/>
                </a:lnTo>
                <a:lnTo>
                  <a:pt x="347677" y="629055"/>
                </a:lnTo>
                <a:lnTo>
                  <a:pt x="392345" y="621888"/>
                </a:lnTo>
                <a:lnTo>
                  <a:pt x="435155" y="606312"/>
                </a:lnTo>
                <a:lnTo>
                  <a:pt x="731067" y="606312"/>
                </a:lnTo>
                <a:lnTo>
                  <a:pt x="734338" y="603161"/>
                </a:lnTo>
                <a:lnTo>
                  <a:pt x="754207" y="568267"/>
                </a:lnTo>
                <a:lnTo>
                  <a:pt x="913295" y="568267"/>
                </a:lnTo>
                <a:lnTo>
                  <a:pt x="924300" y="563810"/>
                </a:lnTo>
                <a:lnTo>
                  <a:pt x="957613" y="537623"/>
                </a:lnTo>
                <a:lnTo>
                  <a:pt x="979627" y="504290"/>
                </a:lnTo>
                <a:lnTo>
                  <a:pt x="987822" y="465801"/>
                </a:lnTo>
                <a:lnTo>
                  <a:pt x="1010301" y="462062"/>
                </a:lnTo>
                <a:lnTo>
                  <a:pt x="1052421" y="447878"/>
                </a:lnTo>
                <a:lnTo>
                  <a:pt x="1110758" y="404367"/>
                </a:lnTo>
                <a:lnTo>
                  <a:pt x="1134246" y="364397"/>
                </a:lnTo>
                <a:lnTo>
                  <a:pt x="1141387" y="321030"/>
                </a:lnTo>
                <a:lnTo>
                  <a:pt x="1131626" y="277560"/>
                </a:lnTo>
                <a:lnTo>
                  <a:pt x="1104407" y="237279"/>
                </a:lnTo>
                <a:lnTo>
                  <a:pt x="1106929" y="232460"/>
                </a:lnTo>
                <a:lnTo>
                  <a:pt x="1109154" y="227514"/>
                </a:lnTo>
                <a:lnTo>
                  <a:pt x="1110785" y="222569"/>
                </a:lnTo>
                <a:lnTo>
                  <a:pt x="1114540" y="177872"/>
                </a:lnTo>
                <a:lnTo>
                  <a:pt x="1097213" y="136921"/>
                </a:lnTo>
                <a:lnTo>
                  <a:pt x="1061976" y="104172"/>
                </a:lnTo>
                <a:lnTo>
                  <a:pt x="1011999" y="84086"/>
                </a:lnTo>
                <a:lnTo>
                  <a:pt x="1010047" y="78379"/>
                </a:lnTo>
                <a:lnTo>
                  <a:pt x="369891" y="78379"/>
                </a:lnTo>
                <a:lnTo>
                  <a:pt x="343076" y="68125"/>
                </a:lnTo>
                <a:lnTo>
                  <a:pt x="314676" y="61592"/>
                </a:lnTo>
                <a:lnTo>
                  <a:pt x="285330" y="58887"/>
                </a:lnTo>
                <a:close/>
              </a:path>
              <a:path w="1141729" h="669925">
                <a:moveTo>
                  <a:pt x="913295" y="568267"/>
                </a:moveTo>
                <a:lnTo>
                  <a:pt x="754207" y="568267"/>
                </a:lnTo>
                <a:lnTo>
                  <a:pt x="772764" y="576172"/>
                </a:lnTo>
                <a:lnTo>
                  <a:pt x="792419" y="581948"/>
                </a:lnTo>
                <a:lnTo>
                  <a:pt x="812882" y="585512"/>
                </a:lnTo>
                <a:lnTo>
                  <a:pt x="833858" y="586783"/>
                </a:lnTo>
                <a:lnTo>
                  <a:pt x="882208" y="580860"/>
                </a:lnTo>
                <a:lnTo>
                  <a:pt x="913295" y="568267"/>
                </a:lnTo>
                <a:close/>
              </a:path>
              <a:path w="1141729" h="669925">
                <a:moveTo>
                  <a:pt x="506743" y="18958"/>
                </a:moveTo>
                <a:lnTo>
                  <a:pt x="453047" y="23468"/>
                </a:lnTo>
                <a:lnTo>
                  <a:pt x="405385" y="43767"/>
                </a:lnTo>
                <a:lnTo>
                  <a:pt x="369891" y="78379"/>
                </a:lnTo>
                <a:lnTo>
                  <a:pt x="1010047" y="78379"/>
                </a:lnTo>
                <a:lnTo>
                  <a:pt x="1006171" y="67047"/>
                </a:lnTo>
                <a:lnTo>
                  <a:pt x="996851" y="51162"/>
                </a:lnTo>
                <a:lnTo>
                  <a:pt x="996588" y="50860"/>
                </a:lnTo>
                <a:lnTo>
                  <a:pt x="592975" y="50860"/>
                </a:lnTo>
                <a:lnTo>
                  <a:pt x="585498" y="45372"/>
                </a:lnTo>
                <a:lnTo>
                  <a:pt x="577549" y="40335"/>
                </a:lnTo>
                <a:lnTo>
                  <a:pt x="569154" y="35773"/>
                </a:lnTo>
                <a:lnTo>
                  <a:pt x="560343" y="31711"/>
                </a:lnTo>
                <a:lnTo>
                  <a:pt x="506743" y="18958"/>
                </a:lnTo>
                <a:close/>
              </a:path>
              <a:path w="1141729" h="669925">
                <a:moveTo>
                  <a:pt x="703483" y="0"/>
                </a:moveTo>
                <a:lnTo>
                  <a:pt x="659648" y="4604"/>
                </a:lnTo>
                <a:lnTo>
                  <a:pt x="621152" y="22002"/>
                </a:lnTo>
                <a:lnTo>
                  <a:pt x="592975" y="50860"/>
                </a:lnTo>
                <a:lnTo>
                  <a:pt x="996588" y="50860"/>
                </a:lnTo>
                <a:lnTo>
                  <a:pt x="984278" y="36774"/>
                </a:lnTo>
                <a:lnTo>
                  <a:pt x="983503" y="36150"/>
                </a:lnTo>
                <a:lnTo>
                  <a:pt x="787877" y="36150"/>
                </a:lnTo>
                <a:lnTo>
                  <a:pt x="779302" y="28172"/>
                </a:lnTo>
                <a:lnTo>
                  <a:pt x="769670" y="21027"/>
                </a:lnTo>
                <a:lnTo>
                  <a:pt x="759092" y="14785"/>
                </a:lnTo>
                <a:lnTo>
                  <a:pt x="747680" y="9519"/>
                </a:lnTo>
                <a:lnTo>
                  <a:pt x="703483" y="0"/>
                </a:lnTo>
                <a:close/>
              </a:path>
              <a:path w="1141729" h="669925">
                <a:moveTo>
                  <a:pt x="875167" y="372"/>
                </a:moveTo>
                <a:lnTo>
                  <a:pt x="827851" y="10979"/>
                </a:lnTo>
                <a:lnTo>
                  <a:pt x="787877" y="36150"/>
                </a:lnTo>
                <a:lnTo>
                  <a:pt x="983503" y="36150"/>
                </a:lnTo>
                <a:lnTo>
                  <a:pt x="968688" y="24229"/>
                </a:lnTo>
                <a:lnTo>
                  <a:pt x="924041" y="4674"/>
                </a:lnTo>
                <a:lnTo>
                  <a:pt x="875167" y="372"/>
                </a:lnTo>
                <a:close/>
              </a:path>
            </a:pathLst>
          </a:custGeom>
          <a:solidFill xmlns:a="http://schemas.openxmlformats.org/drawingml/2006/main">
            <a:srgbClr val="4F81BC"/>
          </a:solidFill>
        </cdr:spPr>
      </cdr:sp>
      <cdr:grpSp>
        <cdr:nvGrpSpPr>
          <cdr:cNvPr id="9" name="Grupo 8"/>
          <cdr:cNvGrpSpPr/>
        </cdr:nvGrpSpPr>
        <cdr:grpSpPr>
          <a:xfrm xmlns:a="http://schemas.openxmlformats.org/drawingml/2006/main">
            <a:off x="7251700" y="2860677"/>
            <a:ext cx="585096" cy="294512"/>
            <a:chOff x="7251700" y="2168218"/>
            <a:chExt cx="585096" cy="294512"/>
          </a:xfrm>
        </cdr:grpSpPr>
        <cdr:cxnSp macro="">
          <cdr:nvCxnSpPr>
            <cdr:cNvPr id="10" name="Conector recto 9"/>
            <cdr:cNvCxnSpPr/>
          </cdr:nvCxnSpPr>
          <cdr:spPr>
            <a:xfrm xmlns:a="http://schemas.openxmlformats.org/drawingml/2006/main">
              <a:off x="7251700" y="2168218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1" name="Conector recto 10"/>
            <cdr:cNvCxnSpPr/>
          </cdr:nvCxnSpPr>
          <cdr:spPr>
            <a:xfrm xmlns:a="http://schemas.openxmlformats.org/drawingml/2006/main">
              <a:off x="7404100" y="2320618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2" name="Conector recto 11"/>
            <cdr:cNvCxnSpPr/>
          </cdr:nvCxnSpPr>
          <cdr:spPr>
            <a:xfrm xmlns:a="http://schemas.openxmlformats.org/drawingml/2006/main">
              <a:off x="7556500" y="2180918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3" name="Conector recto 12"/>
            <cdr:cNvCxnSpPr/>
          </cdr:nvCxnSpPr>
          <cdr:spPr>
            <a:xfrm xmlns:a="http://schemas.openxmlformats.org/drawingml/2006/main">
              <a:off x="7696200" y="2257118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4" name="Conector recto 13"/>
            <cdr:cNvCxnSpPr/>
          </cdr:nvCxnSpPr>
          <cdr:spPr>
            <a:xfrm xmlns:a="http://schemas.openxmlformats.org/drawingml/2006/main">
              <a:off x="7835900" y="2193618"/>
              <a:ext cx="896" cy="142112"/>
            </a:xfrm>
            <a:prstGeom xmlns:a="http://schemas.openxmlformats.org/drawingml/2006/main" prst="line">
              <a:avLst/>
            </a:prstGeom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  <cdr:relSizeAnchor xmlns:cdr="http://schemas.openxmlformats.org/drawingml/2006/chartDrawing">
    <cdr:from>
      <cdr:x>0.51646</cdr:x>
      <cdr:y>0</cdr:y>
    </cdr:from>
    <cdr:to>
      <cdr:x>1</cdr:x>
      <cdr:y>0.76932</cdr:y>
    </cdr:to>
    <cdr:sp macro="" textlink="">
      <cdr:nvSpPr>
        <cdr:cNvPr id="15" name="Elipse 14"/>
        <cdr:cNvSpPr/>
      </cdr:nvSpPr>
      <cdr:spPr>
        <a:xfrm xmlns:a="http://schemas.openxmlformats.org/drawingml/2006/main">
          <a:off x="2676089" y="0"/>
          <a:ext cx="2505511" cy="195280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5875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0.12993</cdr:x>
      <cdr:y>0.04322</cdr:y>
    </cdr:from>
    <cdr:to>
      <cdr:x>0.36241</cdr:x>
      <cdr:y>0.14022</cdr:y>
    </cdr:to>
    <cdr:sp macro="" textlink="">
      <cdr:nvSpPr>
        <cdr:cNvPr id="17" name="Rectángulo 16"/>
        <cdr:cNvSpPr/>
      </cdr:nvSpPr>
      <cdr:spPr>
        <a:xfrm xmlns:a="http://schemas.openxmlformats.org/drawingml/2006/main">
          <a:off x="673244" y="109701"/>
          <a:ext cx="1204596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Puerto de Asunción</a:t>
          </a:r>
          <a:endParaRPr lang="es-ES" sz="1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0.24356</cdr:x>
      <cdr:y>0.08397</cdr:y>
    </cdr:from>
    <cdr:to>
      <cdr:x>0.76066</cdr:x>
      <cdr:y>0.17658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1262203" y="223263"/>
          <a:ext cx="2679827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s-ES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Producción anual de </a:t>
          </a:r>
          <a:r>
            <a:rPr lang="es-ES" sz="1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Itaipú</a:t>
          </a:r>
          <a:r>
            <a:rPr lang="es-E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s-ES" sz="1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 20 turbinas</a:t>
          </a:r>
          <a:endParaRPr lang="es-ES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FC3C3-D7BE-4472-B410-88CE7D899045}" type="datetimeFigureOut">
              <a:rPr lang="es-PY" smtClean="0"/>
              <a:t>20/07/2020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F7A1B-45A9-4A01-8496-82029A08E2B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8313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7A1B-45A9-4A01-8496-82029A08E2B5}" type="slidenum">
              <a:rPr lang="es-PY" smtClean="0"/>
              <a:t>11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3894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7A1B-45A9-4A01-8496-82029A08E2B5}" type="slidenum">
              <a:rPr lang="es-PY" smtClean="0"/>
              <a:t>15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3150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7A1B-45A9-4A01-8496-82029A08E2B5}" type="slidenum">
              <a:rPr lang="es-PY" smtClean="0"/>
              <a:t>17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7285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7A1B-45A9-4A01-8496-82029A08E2B5}" type="slidenum">
              <a:rPr lang="es-PY" smtClean="0"/>
              <a:t>21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427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7A1B-45A9-4A01-8496-82029A08E2B5}" type="slidenum">
              <a:rPr lang="es-PY" smtClean="0"/>
              <a:t>23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0575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7A1B-45A9-4A01-8496-82029A08E2B5}" type="slidenum">
              <a:rPr lang="es-PY" smtClean="0"/>
              <a:t>30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578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49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2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86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7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80B6202-CC61-471A-86D8-EE0DDFBB9A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4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89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91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87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9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20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02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82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8E70C-6AA0-4E62-A71E-9EB0F92A55A4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7409-F9C0-4230-A4BF-7BAA57559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4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chart" Target="../charts/chart22.xml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DAA712-6BEA-4EE8-92BC-F9E0D32B0651}"/>
              </a:ext>
            </a:extLst>
          </p:cNvPr>
          <p:cNvSpPr/>
          <p:nvPr/>
        </p:nvSpPr>
        <p:spPr>
          <a:xfrm>
            <a:off x="91343" y="382014"/>
            <a:ext cx="12188825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Montserrat Light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1982943" y="745120"/>
            <a:ext cx="8405627" cy="1708160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Estado 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del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clima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Paraguay 2019</a:t>
            </a:r>
            <a:endParaRPr lang="es-PY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s-PY" sz="2800" b="1" dirty="0" smtClean="0">
                <a:solidFill>
                  <a:srgbClr val="002060"/>
                </a:solidFill>
              </a:rPr>
              <a:t>“Cambio </a:t>
            </a:r>
            <a:r>
              <a:rPr lang="es-PY" sz="2800" b="1" dirty="0">
                <a:solidFill>
                  <a:srgbClr val="002060"/>
                </a:solidFill>
              </a:rPr>
              <a:t>c</a:t>
            </a:r>
            <a:r>
              <a:rPr lang="es-PY" sz="2800" b="1" dirty="0" smtClean="0">
                <a:solidFill>
                  <a:srgbClr val="002060"/>
                </a:solidFill>
              </a:rPr>
              <a:t>limático</a:t>
            </a:r>
            <a:r>
              <a:rPr lang="es-PY" sz="2800" b="1" dirty="0">
                <a:solidFill>
                  <a:srgbClr val="002060"/>
                </a:solidFill>
              </a:rPr>
              <a:t>, </a:t>
            </a:r>
            <a:r>
              <a:rPr lang="es-PY" sz="2800" b="1" dirty="0" smtClean="0">
                <a:solidFill>
                  <a:srgbClr val="002060"/>
                </a:solidFill>
              </a:rPr>
              <a:t>evidencias </a:t>
            </a:r>
            <a:r>
              <a:rPr lang="es-PY" sz="2800" b="1" dirty="0">
                <a:solidFill>
                  <a:srgbClr val="002060"/>
                </a:solidFill>
              </a:rPr>
              <a:t>c</a:t>
            </a:r>
            <a:r>
              <a:rPr lang="es-PY" sz="2800" b="1" dirty="0" smtClean="0">
                <a:solidFill>
                  <a:srgbClr val="002060"/>
                </a:solidFill>
              </a:rPr>
              <a:t>ientíficas </a:t>
            </a:r>
            <a:r>
              <a:rPr lang="es-PY" sz="2800" b="1" dirty="0">
                <a:solidFill>
                  <a:srgbClr val="002060"/>
                </a:solidFill>
              </a:rPr>
              <a:t>e i</a:t>
            </a:r>
            <a:r>
              <a:rPr lang="es-PY" sz="2800" b="1" dirty="0" smtClean="0">
                <a:solidFill>
                  <a:srgbClr val="002060"/>
                </a:solidFill>
              </a:rPr>
              <a:t>mpactos”</a:t>
            </a:r>
            <a:endParaRPr lang="en-US" sz="28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1606C1-C80F-4666-AAE9-450E67CB4C14}"/>
              </a:ext>
            </a:extLst>
          </p:cNvPr>
          <p:cNvSpPr txBox="1"/>
          <p:nvPr/>
        </p:nvSpPr>
        <p:spPr>
          <a:xfrm>
            <a:off x="4343400" y="3272820"/>
            <a:ext cx="3445353" cy="784830"/>
          </a:xfrm>
          <a:prstGeom prst="rect">
            <a:avLst/>
          </a:prstGeom>
          <a:noFill/>
        </p:spPr>
        <p:txBody>
          <a:bodyPr wrap="square" lIns="45720" tIns="22860" rIns="45720" bIns="22860" rtlCol="0" anchor="b" anchorCtr="0">
            <a:spAutoFit/>
          </a:bodyPr>
          <a:lstStyle/>
          <a:p>
            <a:pPr algn="ctr"/>
            <a:r>
              <a:rPr lang="en-US" sz="2400" b="1" spc="300" dirty="0" smtClean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BENJAMIN GRASSI</a:t>
            </a:r>
          </a:p>
          <a:p>
            <a:pPr algn="ctr"/>
            <a:r>
              <a:rPr lang="en-US" sz="2400" b="1" spc="300" dirty="0" smtClean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JULIO, 2020</a:t>
            </a:r>
            <a:endParaRPr lang="en-US" sz="2400" b="1" spc="300" dirty="0">
              <a:solidFill>
                <a:srgbClr val="00206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/>
          <p:cNvSpPr txBox="1">
            <a:spLocks/>
          </p:cNvSpPr>
          <p:nvPr/>
        </p:nvSpPr>
        <p:spPr>
          <a:xfrm>
            <a:off x="701938" y="4924425"/>
            <a:ext cx="8565887" cy="12763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 smtClean="0">
                <a:solidFill>
                  <a:srgbClr val="002060"/>
                </a:solidFill>
              </a:rPr>
              <a:t>Proyecto </a:t>
            </a:r>
            <a:r>
              <a:rPr lang="es-ES" sz="2400" dirty="0" err="1">
                <a:solidFill>
                  <a:srgbClr val="002060"/>
                </a:solidFill>
              </a:rPr>
              <a:t>R</a:t>
            </a:r>
            <a:r>
              <a:rPr lang="es-ES" sz="2400" dirty="0" err="1" smtClean="0">
                <a:solidFill>
                  <a:srgbClr val="002060"/>
                </a:solidFill>
              </a:rPr>
              <a:t>eadines</a:t>
            </a:r>
            <a:r>
              <a:rPr lang="es-ES" sz="2400" dirty="0" smtClean="0">
                <a:solidFill>
                  <a:srgbClr val="002060"/>
                </a:solidFill>
              </a:rPr>
              <a:t> del Fondo </a:t>
            </a:r>
            <a:r>
              <a:rPr lang="es-ES" sz="2400" dirty="0">
                <a:solidFill>
                  <a:srgbClr val="002060"/>
                </a:solidFill>
              </a:rPr>
              <a:t>V</a:t>
            </a:r>
            <a:r>
              <a:rPr lang="es-ES" sz="2400" dirty="0" smtClean="0">
                <a:solidFill>
                  <a:srgbClr val="002060"/>
                </a:solidFill>
              </a:rPr>
              <a:t>erde para el Clima</a:t>
            </a: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002060"/>
                </a:solidFill>
              </a:rPr>
              <a:t>“Fortaleciendo a los Consejos </a:t>
            </a:r>
            <a:r>
              <a:rPr lang="es-ES" sz="2400" dirty="0">
                <a:solidFill>
                  <a:srgbClr val="002060"/>
                </a:solidFill>
              </a:rPr>
              <a:t>L</a:t>
            </a:r>
            <a:r>
              <a:rPr lang="es-ES" sz="2400" dirty="0" smtClean="0">
                <a:solidFill>
                  <a:srgbClr val="002060"/>
                </a:solidFill>
              </a:rPr>
              <a:t>ocales de Desarrollo para contribuir a la implementación de las </a:t>
            </a:r>
            <a:r>
              <a:rPr lang="es-ES" sz="2400" dirty="0" err="1" smtClean="0">
                <a:solidFill>
                  <a:srgbClr val="002060"/>
                </a:solidFill>
              </a:rPr>
              <a:t>ndc</a:t>
            </a:r>
            <a:r>
              <a:rPr lang="es-ES" sz="2400" dirty="0" smtClean="0">
                <a:solidFill>
                  <a:srgbClr val="002060"/>
                </a:solidFill>
              </a:rPr>
              <a:t> y el acceso a finanzas económicas”</a:t>
            </a:r>
            <a:endParaRPr lang="es-E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Red ba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80" y="3320054"/>
            <a:ext cx="2649917" cy="285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Logo-STP-Bilingue-2 (1)">
            <a:extLst>
              <a:ext uri="{FF2B5EF4-FFF2-40B4-BE49-F238E27FC236}">
                <a16:creationId xmlns:a16="http://schemas.microsoft.com/office/drawing/2014/main" xmlns="" id="{BCD2BA1E-5A41-4837-B3EC-B213C671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88" y="214623"/>
            <a:ext cx="1584596" cy="53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4">
            <a:extLst>
              <a:ext uri="{FF2B5EF4-FFF2-40B4-BE49-F238E27FC236}">
                <a16:creationId xmlns:a16="http://schemas.microsoft.com/office/drawing/2014/main" xmlns="" id="{62D0D147-6DFB-4FF5-9850-7D6FC38E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55" y="87119"/>
            <a:ext cx="2371743" cy="78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-Gobierno-Bilingue (1)">
            <a:extLst>
              <a:ext uri="{FF2B5EF4-FFF2-40B4-BE49-F238E27FC236}">
                <a16:creationId xmlns:a16="http://schemas.microsoft.com/office/drawing/2014/main" xmlns="" id="{3ECEB4DD-C66B-4BD5-A118-D775C6E5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25" y="178990"/>
            <a:ext cx="1558572" cy="42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69088A7A-2AB7-4F75-BF09-D99966D6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60" y="117494"/>
            <a:ext cx="987552" cy="5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62CDFC51-39C3-4E49-AB94-B5B7B2E1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275" y="155743"/>
            <a:ext cx="1181984" cy="42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0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9518" y="707397"/>
            <a:ext cx="9041450" cy="1079114"/>
          </a:xfrm>
          <a:solidFill>
            <a:srgbClr val="C000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+mn-lt"/>
              </a:rPr>
              <a:t>Temperatura anual media en Paraguay, 1956-2019</a:t>
            </a:r>
            <a:endParaRPr lang="es-ES" sz="2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421800"/>
              </p:ext>
            </p:extLst>
          </p:nvPr>
        </p:nvGraphicFramePr>
        <p:xfrm>
          <a:off x="1615156" y="1905604"/>
          <a:ext cx="9015812" cy="46248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26646"/>
                <a:gridCol w="1126646"/>
                <a:gridCol w="1126646"/>
                <a:gridCol w="1126646"/>
                <a:gridCol w="1126646"/>
                <a:gridCol w="1126646"/>
                <a:gridCol w="1127968"/>
                <a:gridCol w="1127968"/>
              </a:tblGrid>
              <a:tr h="3003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Año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T (°C)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Año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T (°C)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Año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T (°C)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Año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T (°C)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1956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22,03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1972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23,03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1988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22,58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2004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23,14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1957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22,49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1973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22,78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1989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22,52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2005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23,53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1958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22,74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1974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22,49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1990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22,79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2006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24,00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1959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22,81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1975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22,60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1991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23,38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2007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23,40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1960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22,39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1976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22,02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1992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22,45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2008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23,29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1961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23,22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1977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23,71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1993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22,92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2009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23,51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1962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21,72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1978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23,29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1994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23,70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2010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23,03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1963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23,64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1979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22,63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1995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23,24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2011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23,36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1964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22,24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1980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22,86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1996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22,77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2012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24,00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1965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22,53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1981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22,94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1997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23,71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2013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23,18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1966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22,63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1982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22,99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1998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22,87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effectLst/>
                        </a:rPr>
                        <a:t>2014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24,03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1967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23,21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1983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22,27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1999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23,20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2015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24,24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1968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22,59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1984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23,00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2000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23,04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2016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23,00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1969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22,69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1985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23,36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2001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23,72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2017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24,14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1970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23,04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1986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23,44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2002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23,99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2018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23,49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1971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22,26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1987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22,55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2003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23,54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effectLst/>
                        </a:rPr>
                        <a:t>2019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24,31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71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La temperatura aumenta en el Paraguay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991219"/>
              </p:ext>
            </p:extLst>
          </p:nvPr>
        </p:nvGraphicFramePr>
        <p:xfrm>
          <a:off x="328440" y="1330960"/>
          <a:ext cx="11562080" cy="516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88707" y="5319873"/>
            <a:ext cx="5276894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s-PY" sz="2000" dirty="0" smtClean="0">
                <a:solidFill>
                  <a:schemeClr val="bg1"/>
                </a:solidFill>
              </a:rPr>
              <a:t>Temperatura media anual en Paraguay, 1956-209</a:t>
            </a:r>
            <a:endParaRPr lang="es-P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350902"/>
              </p:ext>
            </p:extLst>
          </p:nvPr>
        </p:nvGraphicFramePr>
        <p:xfrm>
          <a:off x="838200" y="1477896"/>
          <a:ext cx="10392177" cy="412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5675063"/>
            <a:ext cx="10392177" cy="6214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smtClean="0">
                <a:solidFill>
                  <a:schemeClr val="bg1"/>
                </a:solidFill>
              </a:rPr>
              <a:t>Anomalía de la temperatura anual media en Paraguay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365125"/>
            <a:ext cx="10392177" cy="101663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Y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año 2019 fue el más caliente en el Paraguay con 1,52°C por encima de la media del período 1961-1990, en segunda posición se ubica el año 2015 (1,45°C).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Ranking de la temperatura anual media del Paraguay</a:t>
            </a:r>
            <a:endParaRPr lang="es-E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986209"/>
              </p:ext>
            </p:extLst>
          </p:nvPr>
        </p:nvGraphicFramePr>
        <p:xfrm>
          <a:off x="166236" y="1272345"/>
          <a:ext cx="11848564" cy="545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60" y="365125"/>
            <a:ext cx="1118616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Ranking de los 10 años más calientes del Paraguay</a:t>
            </a:r>
            <a:endParaRPr lang="es-E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425885"/>
              </p:ext>
            </p:extLst>
          </p:nvPr>
        </p:nvGraphicFramePr>
        <p:xfrm>
          <a:off x="1983346" y="1899921"/>
          <a:ext cx="8255358" cy="398271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61675"/>
                <a:gridCol w="2744144"/>
                <a:gridCol w="2749539"/>
              </a:tblGrid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Ranking</a:t>
                      </a:r>
                      <a:endParaRPr lang="es-E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Año</a:t>
                      </a:r>
                      <a:endParaRPr lang="es-E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T (°C)</a:t>
                      </a:r>
                      <a:endParaRPr lang="es-E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1</a:t>
                      </a:r>
                      <a:endParaRPr lang="es-E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2019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24,35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</a:t>
                      </a:r>
                      <a:endParaRPr lang="es-E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2015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24,28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3</a:t>
                      </a:r>
                      <a:endParaRPr lang="es-ES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2017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24,21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4</a:t>
                      </a:r>
                      <a:endParaRPr lang="es-E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2014</a:t>
                      </a:r>
                      <a:endParaRPr lang="es-ES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24,09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5</a:t>
                      </a:r>
                      <a:endParaRPr lang="es-E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2012</a:t>
                      </a:r>
                      <a:endParaRPr lang="es-ES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24,06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6</a:t>
                      </a:r>
                      <a:endParaRPr lang="es-E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2006</a:t>
                      </a:r>
                      <a:endParaRPr lang="es-ES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24,00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7</a:t>
                      </a:r>
                      <a:endParaRPr lang="es-ES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2002</a:t>
                      </a:r>
                      <a:endParaRPr lang="es-ES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23,99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8</a:t>
                      </a:r>
                      <a:endParaRPr lang="es-ES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2001</a:t>
                      </a:r>
                      <a:endParaRPr lang="es-ES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23,72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9</a:t>
                      </a:r>
                      <a:endParaRPr lang="es-ES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1977</a:t>
                      </a:r>
                      <a:endParaRPr lang="es-ES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23,71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10</a:t>
                      </a:r>
                      <a:endParaRPr lang="es-E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>
                          <a:effectLst/>
                        </a:rPr>
                        <a:t>1997</a:t>
                      </a:r>
                      <a:endParaRPr lang="es-ES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2000" dirty="0">
                          <a:effectLst/>
                        </a:rPr>
                        <a:t>23,71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973178" y="2277978"/>
            <a:ext cx="8269705" cy="2887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6319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707" y="178535"/>
            <a:ext cx="11431764" cy="1008102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s-PY" b="1" dirty="0" smtClean="0">
                <a:solidFill>
                  <a:schemeClr val="bg1"/>
                </a:solidFill>
              </a:rPr>
              <a:t>Quinquenios y décadas cada vez más calientes</a:t>
            </a:r>
            <a:endParaRPr lang="es-PY" b="1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16707" y="1462798"/>
            <a:ext cx="5561012" cy="59801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PY" sz="2200" dirty="0" smtClean="0">
                <a:solidFill>
                  <a:schemeClr val="bg1"/>
                </a:solidFill>
              </a:rPr>
              <a:t>Temperatura media anual por quinquenios</a:t>
            </a:r>
            <a:endParaRPr lang="es-PY" sz="2200" dirty="0">
              <a:solidFill>
                <a:schemeClr val="bg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32589" y="1485273"/>
            <a:ext cx="5641821" cy="59801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PY" sz="2200" dirty="0" smtClean="0">
                <a:solidFill>
                  <a:schemeClr val="bg1"/>
                </a:solidFill>
              </a:rPr>
              <a:t>Temperatura media anual por décadas</a:t>
            </a:r>
            <a:endParaRPr lang="es-PY" sz="2200" dirty="0">
              <a:solidFill>
                <a:schemeClr val="bg1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674081"/>
              </p:ext>
            </p:extLst>
          </p:nvPr>
        </p:nvGraphicFramePr>
        <p:xfrm>
          <a:off x="375920" y="2197290"/>
          <a:ext cx="5621655" cy="436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Marcador de contenid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5801547"/>
              </p:ext>
            </p:extLst>
          </p:nvPr>
        </p:nvGraphicFramePr>
        <p:xfrm>
          <a:off x="6172200" y="2251881"/>
          <a:ext cx="5613400" cy="433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Elipse 3"/>
          <p:cNvSpPr/>
          <p:nvPr/>
        </p:nvSpPr>
        <p:spPr>
          <a:xfrm>
            <a:off x="6899275" y="4421731"/>
            <a:ext cx="971550" cy="192405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" name="CuadroTexto 5"/>
          <p:cNvSpPr txBox="1"/>
          <p:nvPr/>
        </p:nvSpPr>
        <p:spPr>
          <a:xfrm>
            <a:off x="6899275" y="3970377"/>
            <a:ext cx="122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0,04°C/</a:t>
            </a:r>
            <a:r>
              <a:rPr lang="es-PY" dirty="0" err="1" smtClean="0"/>
              <a:t>dec</a:t>
            </a:r>
            <a:endParaRPr lang="es-PY" dirty="0"/>
          </a:p>
        </p:txBody>
      </p:sp>
      <p:sp>
        <p:nvSpPr>
          <p:cNvPr id="9" name="Elipse 8"/>
          <p:cNvSpPr/>
          <p:nvPr/>
        </p:nvSpPr>
        <p:spPr>
          <a:xfrm>
            <a:off x="10724521" y="2504754"/>
            <a:ext cx="1123950" cy="404574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0" name="CuadroTexto 9"/>
          <p:cNvSpPr txBox="1"/>
          <p:nvPr/>
        </p:nvSpPr>
        <p:spPr>
          <a:xfrm>
            <a:off x="10671223" y="220044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 smtClean="0"/>
              <a:t>0,4°C/</a:t>
            </a:r>
            <a:r>
              <a:rPr lang="es-PY" dirty="0" err="1" smtClean="0"/>
              <a:t>dec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0005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680420"/>
            <a:ext cx="3932237" cy="317105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s-PY" sz="3200" i="1" dirty="0">
                <a:solidFill>
                  <a:schemeClr val="bg1"/>
                </a:solidFill>
              </a:rPr>
              <a:t>L</a:t>
            </a:r>
            <a:r>
              <a:rPr lang="es-PY" sz="3200" i="1" dirty="0" smtClean="0">
                <a:solidFill>
                  <a:schemeClr val="bg1"/>
                </a:solidFill>
              </a:rPr>
              <a:t>a </a:t>
            </a:r>
            <a:r>
              <a:rPr lang="es-PY" sz="3200" i="1" dirty="0">
                <a:solidFill>
                  <a:schemeClr val="bg1"/>
                </a:solidFill>
              </a:rPr>
              <a:t>temperatura </a:t>
            </a:r>
            <a:r>
              <a:rPr lang="es-PY" sz="3200" i="1" dirty="0" smtClean="0">
                <a:solidFill>
                  <a:schemeClr val="bg1"/>
                </a:solidFill>
              </a:rPr>
              <a:t>del </a:t>
            </a:r>
            <a:r>
              <a:rPr lang="es-PY" sz="3200" i="1" dirty="0">
                <a:solidFill>
                  <a:schemeClr val="bg1"/>
                </a:solidFill>
              </a:rPr>
              <a:t>periodo climatológico de 30 años 1990-2019 fue 0,6°C más caliente que el período </a:t>
            </a:r>
            <a:r>
              <a:rPr lang="es-PY" sz="3200" i="1" dirty="0" smtClean="0">
                <a:solidFill>
                  <a:schemeClr val="bg1"/>
                </a:solidFill>
              </a:rPr>
              <a:t>anterior </a:t>
            </a:r>
            <a:r>
              <a:rPr lang="es-PY" sz="3200" i="1" dirty="0">
                <a:solidFill>
                  <a:schemeClr val="bg1"/>
                </a:solidFill>
              </a:rPr>
              <a:t>1960-1989.</a:t>
            </a:r>
            <a:endParaRPr lang="es-PY" sz="3200" dirty="0">
              <a:solidFill>
                <a:schemeClr val="bg1"/>
              </a:solidFill>
            </a:endParaRPr>
          </a:p>
          <a:p>
            <a:endParaRPr lang="es-PY" dirty="0"/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973686"/>
              </p:ext>
            </p:extLst>
          </p:nvPr>
        </p:nvGraphicFramePr>
        <p:xfrm>
          <a:off x="4988459" y="660903"/>
          <a:ext cx="6744831" cy="546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839788" y="4591050"/>
            <a:ext cx="3932237" cy="145782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b="1" dirty="0" smtClean="0">
                <a:solidFill>
                  <a:schemeClr val="bg1"/>
                </a:solidFill>
              </a:rPr>
              <a:t>Temperatura del Paraguay en períodos de 30 años</a:t>
            </a:r>
            <a:endParaRPr lang="es-P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346075"/>
            <a:ext cx="11144250" cy="109791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s-PY" sz="4800" b="1" dirty="0" smtClean="0">
                <a:solidFill>
                  <a:schemeClr val="bg1"/>
                </a:solidFill>
              </a:rPr>
              <a:t>Un clima en humedecimiento</a:t>
            </a:r>
            <a:endParaRPr lang="es-PY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20644"/>
              </p:ext>
            </p:extLst>
          </p:nvPr>
        </p:nvGraphicFramePr>
        <p:xfrm>
          <a:off x="528320" y="1635760"/>
          <a:ext cx="11145520" cy="479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577937" y="1783024"/>
            <a:ext cx="4982005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PY" b="1" dirty="0">
                <a:solidFill>
                  <a:schemeClr val="bg1"/>
                </a:solidFill>
              </a:rPr>
              <a:t>Precipitación </a:t>
            </a:r>
            <a:r>
              <a:rPr lang="es-PY" b="1" dirty="0" smtClean="0">
                <a:solidFill>
                  <a:schemeClr val="bg1"/>
                </a:solidFill>
              </a:rPr>
              <a:t>media anual en </a:t>
            </a:r>
            <a:r>
              <a:rPr lang="es-PY" b="1" dirty="0">
                <a:solidFill>
                  <a:schemeClr val="bg1"/>
                </a:solidFill>
              </a:rPr>
              <a:t>Paraguay, 1950-2019</a:t>
            </a:r>
            <a:endParaRPr lang="es-P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25855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s-PY" sz="3200" b="1" dirty="0" smtClean="0">
                <a:solidFill>
                  <a:schemeClr val="bg1"/>
                </a:solidFill>
              </a:rPr>
              <a:t>Anomalía de la precipitación anual media en Paraguay, durante el período 1950-2019, respecto de la normal de 1961-1990 (1464mm)</a:t>
            </a:r>
            <a:endParaRPr lang="es-PY" sz="32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780501"/>
              </p:ext>
            </p:extLst>
          </p:nvPr>
        </p:nvGraphicFramePr>
        <p:xfrm>
          <a:off x="477520" y="1690688"/>
          <a:ext cx="11216640" cy="47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1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56" y="447675"/>
            <a:ext cx="9943744" cy="140017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900" b="1" dirty="0" smtClean="0">
                <a:solidFill>
                  <a:schemeClr val="bg1"/>
                </a:solidFill>
              </a:rPr>
              <a:t/>
            </a:r>
            <a:br>
              <a:rPr lang="es-ES" sz="4900" b="1" dirty="0" smtClean="0">
                <a:solidFill>
                  <a:schemeClr val="bg1"/>
                </a:solidFill>
              </a:rPr>
            </a:br>
            <a:r>
              <a:rPr lang="es-ES" sz="4900" b="1" dirty="0" smtClean="0">
                <a:solidFill>
                  <a:schemeClr val="bg1"/>
                </a:solidFill>
              </a:rPr>
              <a:t>Eventos </a:t>
            </a:r>
            <a:r>
              <a:rPr lang="es-ES" sz="4900" b="1" dirty="0">
                <a:solidFill>
                  <a:schemeClr val="bg1"/>
                </a:solidFill>
              </a:rPr>
              <a:t>e</a:t>
            </a:r>
            <a:r>
              <a:rPr lang="es-ES" sz="4900" b="1" dirty="0" smtClean="0">
                <a:solidFill>
                  <a:schemeClr val="bg1"/>
                </a:solidFill>
              </a:rPr>
              <a:t>xtremos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0056" y="2290273"/>
            <a:ext cx="3219094" cy="23757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srgbClr val="002060"/>
                </a:solidFill>
              </a:rPr>
              <a:t>Crecidas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srgbClr val="002060"/>
                </a:solidFill>
              </a:rPr>
              <a:t>Olas de calor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srgbClr val="002060"/>
                </a:solidFill>
              </a:rPr>
              <a:t>Sequías</a:t>
            </a:r>
            <a:endParaRPr lang="es-ES" sz="36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145" y="2178355"/>
            <a:ext cx="6545655" cy="423691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2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12">
            <a:extLst>
              <a:ext uri="{FF2B5EF4-FFF2-40B4-BE49-F238E27FC236}">
                <a16:creationId xmlns:a16="http://schemas.microsoft.com/office/drawing/2014/main" xmlns="" id="{21CAD724-2614-4522-B095-B078C5212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996" y="3350256"/>
            <a:ext cx="1211584" cy="1215653"/>
          </a:xfrm>
          <a:custGeom>
            <a:avLst/>
            <a:gdLst>
              <a:gd name="T0" fmla="*/ 4437 w 10043"/>
              <a:gd name="T1" fmla="*/ 9721 h 10043"/>
              <a:gd name="T2" fmla="*/ 321 w 10043"/>
              <a:gd name="T3" fmla="*/ 5604 h 10043"/>
              <a:gd name="T4" fmla="*/ 321 w 10043"/>
              <a:gd name="T5" fmla="*/ 4438 h 10043"/>
              <a:gd name="T6" fmla="*/ 4437 w 10043"/>
              <a:gd name="T7" fmla="*/ 321 h 10043"/>
              <a:gd name="T8" fmla="*/ 5604 w 10043"/>
              <a:gd name="T9" fmla="*/ 321 h 10043"/>
              <a:gd name="T10" fmla="*/ 9721 w 10043"/>
              <a:gd name="T11" fmla="*/ 4438 h 10043"/>
              <a:gd name="T12" fmla="*/ 9721 w 10043"/>
              <a:gd name="T13" fmla="*/ 5604 h 10043"/>
              <a:gd name="T14" fmla="*/ 5604 w 10043"/>
              <a:gd name="T15" fmla="*/ 9721 h 10043"/>
              <a:gd name="T16" fmla="*/ 4437 w 10043"/>
              <a:gd name="T17" fmla="*/ 9721 h 10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43" h="10043">
                <a:moveTo>
                  <a:pt x="4437" y="9721"/>
                </a:moveTo>
                <a:lnTo>
                  <a:pt x="321" y="5604"/>
                </a:lnTo>
                <a:cubicBezTo>
                  <a:pt x="0" y="5283"/>
                  <a:pt x="0" y="4759"/>
                  <a:pt x="321" y="4438"/>
                </a:cubicBezTo>
                <a:lnTo>
                  <a:pt x="4437" y="321"/>
                </a:lnTo>
                <a:cubicBezTo>
                  <a:pt x="4759" y="0"/>
                  <a:pt x="5283" y="0"/>
                  <a:pt x="5604" y="321"/>
                </a:cubicBezTo>
                <a:lnTo>
                  <a:pt x="9721" y="4438"/>
                </a:lnTo>
                <a:cubicBezTo>
                  <a:pt x="10042" y="4759"/>
                  <a:pt x="10042" y="5283"/>
                  <a:pt x="9721" y="5604"/>
                </a:cubicBezTo>
                <a:lnTo>
                  <a:pt x="5604" y="9721"/>
                </a:lnTo>
                <a:cubicBezTo>
                  <a:pt x="5283" y="10042"/>
                  <a:pt x="4759" y="10042"/>
                  <a:pt x="4437" y="972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58" name="Freeform 12">
            <a:extLst>
              <a:ext uri="{FF2B5EF4-FFF2-40B4-BE49-F238E27FC236}">
                <a16:creationId xmlns:a16="http://schemas.microsoft.com/office/drawing/2014/main" xmlns="" id="{2C3AF4FB-FB6E-4AB9-89BA-FF9C887C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056" y="4696289"/>
            <a:ext cx="1147732" cy="1158185"/>
          </a:xfrm>
          <a:custGeom>
            <a:avLst/>
            <a:gdLst>
              <a:gd name="T0" fmla="*/ 4437 w 10043"/>
              <a:gd name="T1" fmla="*/ 9721 h 10043"/>
              <a:gd name="T2" fmla="*/ 321 w 10043"/>
              <a:gd name="T3" fmla="*/ 5604 h 10043"/>
              <a:gd name="T4" fmla="*/ 321 w 10043"/>
              <a:gd name="T5" fmla="*/ 4438 h 10043"/>
              <a:gd name="T6" fmla="*/ 4437 w 10043"/>
              <a:gd name="T7" fmla="*/ 321 h 10043"/>
              <a:gd name="T8" fmla="*/ 5604 w 10043"/>
              <a:gd name="T9" fmla="*/ 321 h 10043"/>
              <a:gd name="T10" fmla="*/ 9721 w 10043"/>
              <a:gd name="T11" fmla="*/ 4438 h 10043"/>
              <a:gd name="T12" fmla="*/ 9721 w 10043"/>
              <a:gd name="T13" fmla="*/ 5604 h 10043"/>
              <a:gd name="T14" fmla="*/ 5604 w 10043"/>
              <a:gd name="T15" fmla="*/ 9721 h 10043"/>
              <a:gd name="T16" fmla="*/ 4437 w 10043"/>
              <a:gd name="T17" fmla="*/ 9721 h 10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43" h="10043">
                <a:moveTo>
                  <a:pt x="4437" y="9721"/>
                </a:moveTo>
                <a:lnTo>
                  <a:pt x="321" y="5604"/>
                </a:lnTo>
                <a:cubicBezTo>
                  <a:pt x="0" y="5283"/>
                  <a:pt x="0" y="4759"/>
                  <a:pt x="321" y="4438"/>
                </a:cubicBezTo>
                <a:lnTo>
                  <a:pt x="4437" y="321"/>
                </a:lnTo>
                <a:cubicBezTo>
                  <a:pt x="4759" y="0"/>
                  <a:pt x="5283" y="0"/>
                  <a:pt x="5604" y="321"/>
                </a:cubicBezTo>
                <a:lnTo>
                  <a:pt x="9721" y="4438"/>
                </a:lnTo>
                <a:cubicBezTo>
                  <a:pt x="10042" y="4759"/>
                  <a:pt x="10042" y="5283"/>
                  <a:pt x="9721" y="5604"/>
                </a:cubicBezTo>
                <a:lnTo>
                  <a:pt x="5604" y="9721"/>
                </a:lnTo>
                <a:cubicBezTo>
                  <a:pt x="5283" y="10042"/>
                  <a:pt x="4759" y="10042"/>
                  <a:pt x="4437" y="9721"/>
                </a:cubicBez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xmlns="" id="{4317D8AF-554C-4FC2-97A8-C1DA053B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738" y="2270265"/>
            <a:ext cx="1654237" cy="3260639"/>
          </a:xfrm>
          <a:custGeom>
            <a:avLst/>
            <a:gdLst>
              <a:gd name="connsiteX0" fmla="*/ 141357 w 2375224"/>
              <a:gd name="connsiteY0" fmla="*/ 0 h 4467623"/>
              <a:gd name="connsiteX1" fmla="*/ 404999 w 2375224"/>
              <a:gd name="connsiteY1" fmla="*/ 108848 h 4467623"/>
              <a:gd name="connsiteX2" fmla="*/ 2266377 w 2375224"/>
              <a:gd name="connsiteY2" fmla="*/ 1970225 h 4467623"/>
              <a:gd name="connsiteX3" fmla="*/ 2266377 w 2375224"/>
              <a:gd name="connsiteY3" fmla="*/ 2497397 h 4467623"/>
              <a:gd name="connsiteX4" fmla="*/ 404999 w 2375224"/>
              <a:gd name="connsiteY4" fmla="*/ 4358775 h 4467623"/>
              <a:gd name="connsiteX5" fmla="*/ 825 w 2375224"/>
              <a:gd name="connsiteY5" fmla="*/ 4440411 h 4467623"/>
              <a:gd name="connsiteX6" fmla="*/ 0 w 2375224"/>
              <a:gd name="connsiteY6" fmla="*/ 4439978 h 4467623"/>
              <a:gd name="connsiteX7" fmla="*/ 0 w 2375224"/>
              <a:gd name="connsiteY7" fmla="*/ 27644 h 4467623"/>
              <a:gd name="connsiteX8" fmla="*/ 825 w 2375224"/>
              <a:gd name="connsiteY8" fmla="*/ 27212 h 4467623"/>
              <a:gd name="connsiteX9" fmla="*/ 141357 w 2375224"/>
              <a:gd name="connsiteY9" fmla="*/ 0 h 44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5224" h="4467623">
                <a:moveTo>
                  <a:pt x="141357" y="0"/>
                </a:moveTo>
                <a:cubicBezTo>
                  <a:pt x="236924" y="0"/>
                  <a:pt x="332434" y="36282"/>
                  <a:pt x="404999" y="108848"/>
                </a:cubicBezTo>
                <a:lnTo>
                  <a:pt x="2266377" y="1970225"/>
                </a:lnTo>
                <a:cubicBezTo>
                  <a:pt x="2411507" y="2115356"/>
                  <a:pt x="2411507" y="2352266"/>
                  <a:pt x="2266377" y="2497397"/>
                </a:cubicBezTo>
                <a:lnTo>
                  <a:pt x="404999" y="4358775"/>
                </a:lnTo>
                <a:cubicBezTo>
                  <a:pt x="296151" y="4467623"/>
                  <a:pt x="135677" y="4494835"/>
                  <a:pt x="825" y="4440411"/>
                </a:cubicBezTo>
                <a:lnTo>
                  <a:pt x="0" y="4439978"/>
                </a:lnTo>
                <a:lnTo>
                  <a:pt x="0" y="27644"/>
                </a:lnTo>
                <a:lnTo>
                  <a:pt x="825" y="27212"/>
                </a:lnTo>
                <a:cubicBezTo>
                  <a:pt x="45776" y="9071"/>
                  <a:pt x="93574" y="0"/>
                  <a:pt x="141357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/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xmlns="" id="{0B611969-9334-4C5C-A1F4-0A2D302787FA}"/>
              </a:ext>
            </a:extLst>
          </p:cNvPr>
          <p:cNvSpPr txBox="1">
            <a:spLocks/>
          </p:cNvSpPr>
          <p:nvPr/>
        </p:nvSpPr>
        <p:spPr>
          <a:xfrm>
            <a:off x="5187107" y="2378273"/>
            <a:ext cx="4838234" cy="669414"/>
          </a:xfrm>
          <a:prstGeom prst="rect">
            <a:avLst/>
          </a:prstGeom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n-US" sz="16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Dificultad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acceder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a la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información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l">
              <a:lnSpc>
                <a:spcPts val="205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- Los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datos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no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están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publicados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xmlns="" id="{C047F103-8E88-420D-A81E-513BD91E0B73}"/>
              </a:ext>
            </a:extLst>
          </p:cNvPr>
          <p:cNvSpPr txBox="1">
            <a:spLocks/>
          </p:cNvSpPr>
          <p:nvPr/>
        </p:nvSpPr>
        <p:spPr>
          <a:xfrm>
            <a:off x="4944390" y="5275381"/>
            <a:ext cx="6860923" cy="338554"/>
          </a:xfrm>
          <a:prstGeom prst="rect">
            <a:avLst/>
          </a:prstGeom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- Las series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temporales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de los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datos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no son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extensas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o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contínuas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1DA101CD-3BF3-48D0-9F4A-25C5CAC25106}"/>
              </a:ext>
            </a:extLst>
          </p:cNvPr>
          <p:cNvSpPr txBox="1">
            <a:spLocks/>
          </p:cNvSpPr>
          <p:nvPr/>
        </p:nvSpPr>
        <p:spPr>
          <a:xfrm>
            <a:off x="5531601" y="3869696"/>
            <a:ext cx="4983761" cy="338554"/>
          </a:xfrm>
          <a:prstGeom prst="rect">
            <a:avLst/>
          </a:prstGeom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Falta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información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sobre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los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metadatos</a:t>
            </a:r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0" name="Shape 2623">
            <a:extLst>
              <a:ext uri="{FF2B5EF4-FFF2-40B4-BE49-F238E27FC236}">
                <a16:creationId xmlns:a16="http://schemas.microsoft.com/office/drawing/2014/main" xmlns="" id="{D8E5CD5A-5B4D-435E-A9D1-B2FF1D69C078}"/>
              </a:ext>
            </a:extLst>
          </p:cNvPr>
          <p:cNvSpPr>
            <a:spLocks noChangeAspect="1"/>
          </p:cNvSpPr>
          <p:nvPr/>
        </p:nvSpPr>
        <p:spPr>
          <a:xfrm>
            <a:off x="3974080" y="5051072"/>
            <a:ext cx="479832" cy="479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753134" y="2142699"/>
            <a:ext cx="1300591" cy="1275833"/>
            <a:chOff x="7994647" y="1863735"/>
            <a:chExt cx="916831" cy="916831"/>
          </a:xfrm>
        </p:grpSpPr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xmlns="" id="{233C7446-1431-45CE-B00D-4F552184C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4647" y="1863735"/>
              <a:ext cx="916831" cy="916831"/>
            </a:xfrm>
            <a:custGeom>
              <a:avLst/>
              <a:gdLst>
                <a:gd name="T0" fmla="*/ 4437 w 10043"/>
                <a:gd name="T1" fmla="*/ 9721 h 10043"/>
                <a:gd name="T2" fmla="*/ 321 w 10043"/>
                <a:gd name="T3" fmla="*/ 5604 h 10043"/>
                <a:gd name="T4" fmla="*/ 321 w 10043"/>
                <a:gd name="T5" fmla="*/ 4438 h 10043"/>
                <a:gd name="T6" fmla="*/ 4437 w 10043"/>
                <a:gd name="T7" fmla="*/ 321 h 10043"/>
                <a:gd name="T8" fmla="*/ 5604 w 10043"/>
                <a:gd name="T9" fmla="*/ 321 h 10043"/>
                <a:gd name="T10" fmla="*/ 9721 w 10043"/>
                <a:gd name="T11" fmla="*/ 4438 h 10043"/>
                <a:gd name="T12" fmla="*/ 9721 w 10043"/>
                <a:gd name="T13" fmla="*/ 5604 h 10043"/>
                <a:gd name="T14" fmla="*/ 5604 w 10043"/>
                <a:gd name="T15" fmla="*/ 9721 h 10043"/>
                <a:gd name="T16" fmla="*/ 4437 w 10043"/>
                <a:gd name="T17" fmla="*/ 9721 h 10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43" h="10043">
                  <a:moveTo>
                    <a:pt x="4437" y="9721"/>
                  </a:moveTo>
                  <a:lnTo>
                    <a:pt x="321" y="5604"/>
                  </a:lnTo>
                  <a:cubicBezTo>
                    <a:pt x="0" y="5283"/>
                    <a:pt x="0" y="4759"/>
                    <a:pt x="321" y="4438"/>
                  </a:cubicBezTo>
                  <a:lnTo>
                    <a:pt x="4437" y="321"/>
                  </a:lnTo>
                  <a:cubicBezTo>
                    <a:pt x="4759" y="0"/>
                    <a:pt x="5283" y="0"/>
                    <a:pt x="5604" y="321"/>
                  </a:cubicBezTo>
                  <a:lnTo>
                    <a:pt x="9721" y="4438"/>
                  </a:lnTo>
                  <a:cubicBezTo>
                    <a:pt x="10042" y="4759"/>
                    <a:pt x="10042" y="5283"/>
                    <a:pt x="9721" y="5604"/>
                  </a:cubicBezTo>
                  <a:lnTo>
                    <a:pt x="5604" y="9721"/>
                  </a:lnTo>
                  <a:cubicBezTo>
                    <a:pt x="5283" y="10042"/>
                    <a:pt x="4759" y="10042"/>
                    <a:pt x="4437" y="972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0" name="Freeform 457"/>
            <p:cNvSpPr>
              <a:spLocks noEditPoints="1"/>
            </p:cNvSpPr>
            <p:nvPr/>
          </p:nvSpPr>
          <p:spPr bwMode="auto">
            <a:xfrm>
              <a:off x="8285924" y="2169616"/>
              <a:ext cx="334275" cy="305067"/>
            </a:xfrm>
            <a:custGeom>
              <a:avLst/>
              <a:gdLst>
                <a:gd name="T0" fmla="*/ 64 w 176"/>
                <a:gd name="T1" fmla="*/ 120 h 160"/>
                <a:gd name="T2" fmla="*/ 12 w 176"/>
                <a:gd name="T3" fmla="*/ 120 h 160"/>
                <a:gd name="T4" fmla="*/ 8 w 176"/>
                <a:gd name="T5" fmla="*/ 116 h 160"/>
                <a:gd name="T6" fmla="*/ 12 w 176"/>
                <a:gd name="T7" fmla="*/ 112 h 160"/>
                <a:gd name="T8" fmla="*/ 72 w 176"/>
                <a:gd name="T9" fmla="*/ 112 h 160"/>
                <a:gd name="T10" fmla="*/ 104 w 176"/>
                <a:gd name="T11" fmla="*/ 80 h 160"/>
                <a:gd name="T12" fmla="*/ 32 w 176"/>
                <a:gd name="T13" fmla="*/ 80 h 160"/>
                <a:gd name="T14" fmla="*/ 32 w 176"/>
                <a:gd name="T15" fmla="*/ 8 h 160"/>
                <a:gd name="T16" fmla="*/ 144 w 176"/>
                <a:gd name="T17" fmla="*/ 8 h 160"/>
                <a:gd name="T18" fmla="*/ 144 w 176"/>
                <a:gd name="T19" fmla="*/ 40 h 160"/>
                <a:gd name="T20" fmla="*/ 152 w 176"/>
                <a:gd name="T21" fmla="*/ 32 h 160"/>
                <a:gd name="T22" fmla="*/ 152 w 176"/>
                <a:gd name="T23" fmla="*/ 4 h 160"/>
                <a:gd name="T24" fmla="*/ 148 w 176"/>
                <a:gd name="T25" fmla="*/ 0 h 160"/>
                <a:gd name="T26" fmla="*/ 28 w 176"/>
                <a:gd name="T27" fmla="*/ 0 h 160"/>
                <a:gd name="T28" fmla="*/ 24 w 176"/>
                <a:gd name="T29" fmla="*/ 4 h 160"/>
                <a:gd name="T30" fmla="*/ 24 w 176"/>
                <a:gd name="T31" fmla="*/ 104 h 160"/>
                <a:gd name="T32" fmla="*/ 12 w 176"/>
                <a:gd name="T33" fmla="*/ 104 h 160"/>
                <a:gd name="T34" fmla="*/ 0 w 176"/>
                <a:gd name="T35" fmla="*/ 116 h 160"/>
                <a:gd name="T36" fmla="*/ 12 w 176"/>
                <a:gd name="T37" fmla="*/ 128 h 160"/>
                <a:gd name="T38" fmla="*/ 56 w 176"/>
                <a:gd name="T39" fmla="*/ 128 h 160"/>
                <a:gd name="T40" fmla="*/ 64 w 176"/>
                <a:gd name="T41" fmla="*/ 120 h 160"/>
                <a:gd name="T42" fmla="*/ 164 w 176"/>
                <a:gd name="T43" fmla="*/ 104 h 160"/>
                <a:gd name="T44" fmla="*/ 152 w 176"/>
                <a:gd name="T45" fmla="*/ 104 h 160"/>
                <a:gd name="T46" fmla="*/ 152 w 176"/>
                <a:gd name="T47" fmla="*/ 88 h 160"/>
                <a:gd name="T48" fmla="*/ 128 w 176"/>
                <a:gd name="T49" fmla="*/ 112 h 160"/>
                <a:gd name="T50" fmla="*/ 164 w 176"/>
                <a:gd name="T51" fmla="*/ 112 h 160"/>
                <a:gd name="T52" fmla="*/ 168 w 176"/>
                <a:gd name="T53" fmla="*/ 116 h 160"/>
                <a:gd name="T54" fmla="*/ 164 w 176"/>
                <a:gd name="T55" fmla="*/ 120 h 160"/>
                <a:gd name="T56" fmla="*/ 120 w 176"/>
                <a:gd name="T57" fmla="*/ 120 h 160"/>
                <a:gd name="T58" fmla="*/ 112 w 176"/>
                <a:gd name="T59" fmla="*/ 128 h 160"/>
                <a:gd name="T60" fmla="*/ 164 w 176"/>
                <a:gd name="T61" fmla="*/ 128 h 160"/>
                <a:gd name="T62" fmla="*/ 176 w 176"/>
                <a:gd name="T63" fmla="*/ 116 h 160"/>
                <a:gd name="T64" fmla="*/ 164 w 176"/>
                <a:gd name="T65" fmla="*/ 104 h 160"/>
                <a:gd name="T66" fmla="*/ 176 w 176"/>
                <a:gd name="T67" fmla="*/ 48 h 160"/>
                <a:gd name="T68" fmla="*/ 164 w 176"/>
                <a:gd name="T69" fmla="*/ 36 h 160"/>
                <a:gd name="T70" fmla="*/ 156 w 176"/>
                <a:gd name="T71" fmla="*/ 40 h 160"/>
                <a:gd name="T72" fmla="*/ 56 w 176"/>
                <a:gd name="T73" fmla="*/ 140 h 160"/>
                <a:gd name="T74" fmla="*/ 52 w 176"/>
                <a:gd name="T75" fmla="*/ 148 h 160"/>
                <a:gd name="T76" fmla="*/ 64 w 176"/>
                <a:gd name="T77" fmla="*/ 160 h 160"/>
                <a:gd name="T78" fmla="*/ 72 w 176"/>
                <a:gd name="T79" fmla="*/ 156 h 160"/>
                <a:gd name="T80" fmla="*/ 172 w 176"/>
                <a:gd name="T81" fmla="*/ 56 h 160"/>
                <a:gd name="T82" fmla="*/ 176 w 176"/>
                <a:gd name="T83" fmla="*/ 48 h 160"/>
                <a:gd name="T84" fmla="*/ 167 w 176"/>
                <a:gd name="T85" fmla="*/ 51 h 160"/>
                <a:gd name="T86" fmla="*/ 148 w 176"/>
                <a:gd name="T87" fmla="*/ 70 h 160"/>
                <a:gd name="T88" fmla="*/ 142 w 176"/>
                <a:gd name="T89" fmla="*/ 64 h 160"/>
                <a:gd name="T90" fmla="*/ 161 w 176"/>
                <a:gd name="T91" fmla="*/ 45 h 160"/>
                <a:gd name="T92" fmla="*/ 164 w 176"/>
                <a:gd name="T93" fmla="*/ 44 h 160"/>
                <a:gd name="T94" fmla="*/ 168 w 176"/>
                <a:gd name="T95" fmla="*/ 48 h 160"/>
                <a:gd name="T96" fmla="*/ 167 w 176"/>
                <a:gd name="T97" fmla="*/ 5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60">
                  <a:moveTo>
                    <a:pt x="64" y="120"/>
                  </a:move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2"/>
                    <a:pt x="150" y="0"/>
                    <a:pt x="1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2"/>
                    <a:pt x="24" y="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109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56" y="128"/>
                    <a:pt x="56" y="128"/>
                    <a:pt x="56" y="128"/>
                  </a:cubicBezTo>
                  <a:lnTo>
                    <a:pt x="64" y="120"/>
                  </a:lnTo>
                  <a:close/>
                  <a:moveTo>
                    <a:pt x="164" y="104"/>
                  </a:moveTo>
                  <a:cubicBezTo>
                    <a:pt x="152" y="104"/>
                    <a:pt x="152" y="104"/>
                    <a:pt x="152" y="104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71" y="128"/>
                    <a:pt x="176" y="123"/>
                    <a:pt x="176" y="116"/>
                  </a:cubicBezTo>
                  <a:cubicBezTo>
                    <a:pt x="176" y="109"/>
                    <a:pt x="171" y="104"/>
                    <a:pt x="164" y="104"/>
                  </a:cubicBezTo>
                  <a:moveTo>
                    <a:pt x="176" y="48"/>
                  </a:moveTo>
                  <a:cubicBezTo>
                    <a:pt x="176" y="41"/>
                    <a:pt x="171" y="36"/>
                    <a:pt x="164" y="36"/>
                  </a:cubicBezTo>
                  <a:cubicBezTo>
                    <a:pt x="161" y="36"/>
                    <a:pt x="158" y="37"/>
                    <a:pt x="156" y="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3" y="142"/>
                    <a:pt x="52" y="145"/>
                    <a:pt x="52" y="148"/>
                  </a:cubicBezTo>
                  <a:cubicBezTo>
                    <a:pt x="52" y="155"/>
                    <a:pt x="57" y="160"/>
                    <a:pt x="64" y="160"/>
                  </a:cubicBezTo>
                  <a:cubicBezTo>
                    <a:pt x="67" y="160"/>
                    <a:pt x="70" y="159"/>
                    <a:pt x="72" y="1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5" y="54"/>
                    <a:pt x="176" y="51"/>
                    <a:pt x="176" y="48"/>
                  </a:cubicBezTo>
                  <a:moveTo>
                    <a:pt x="167" y="51"/>
                  </a:moveTo>
                  <a:cubicBezTo>
                    <a:pt x="148" y="70"/>
                    <a:pt x="148" y="70"/>
                    <a:pt x="148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61" y="45"/>
                    <a:pt x="161" y="45"/>
                    <a:pt x="161" y="45"/>
                  </a:cubicBezTo>
                  <a:cubicBezTo>
                    <a:pt x="162" y="44"/>
                    <a:pt x="163" y="44"/>
                    <a:pt x="164" y="44"/>
                  </a:cubicBezTo>
                  <a:cubicBezTo>
                    <a:pt x="166" y="44"/>
                    <a:pt x="168" y="46"/>
                    <a:pt x="168" y="48"/>
                  </a:cubicBezTo>
                  <a:cubicBezTo>
                    <a:pt x="168" y="49"/>
                    <a:pt x="168" y="50"/>
                    <a:pt x="167" y="5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AutoShape 2" descr="Los Metadatos descarga gratuita de png - La información l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02" y="3673826"/>
            <a:ext cx="559141" cy="559141"/>
          </a:xfrm>
          <a:prstGeom prst="rect">
            <a:avLst/>
          </a:prstGeom>
        </p:spPr>
      </p:pic>
      <p:grpSp>
        <p:nvGrpSpPr>
          <p:cNvPr id="47" name="Grupo 46"/>
          <p:cNvGrpSpPr/>
          <p:nvPr/>
        </p:nvGrpSpPr>
        <p:grpSpPr>
          <a:xfrm>
            <a:off x="539603" y="247516"/>
            <a:ext cx="4775923" cy="1029791"/>
            <a:chOff x="544495" y="34232"/>
            <a:chExt cx="4775923" cy="1029791"/>
          </a:xfrm>
        </p:grpSpPr>
        <p:sp>
          <p:nvSpPr>
            <p:cNvPr id="48" name="Freeform 3">
              <a:extLst>
                <a:ext uri="{FF2B5EF4-FFF2-40B4-BE49-F238E27FC236}">
                  <a16:creationId xmlns="" xmlns:a16="http://schemas.microsoft.com/office/drawing/2014/main" id="{9573CA4A-3C5E-4048-B5FC-FFAE1123B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06" y="34232"/>
              <a:ext cx="3731712" cy="1029791"/>
            </a:xfrm>
            <a:custGeom>
              <a:avLst/>
              <a:gdLst>
                <a:gd name="T0" fmla="*/ 6370 w 6371"/>
                <a:gd name="T1" fmla="*/ 1421 h 1422"/>
                <a:gd name="T2" fmla="*/ 0 w 6371"/>
                <a:gd name="T3" fmla="*/ 1421 h 1422"/>
                <a:gd name="T4" fmla="*/ 0 w 6371"/>
                <a:gd name="T5" fmla="*/ 0 h 1422"/>
                <a:gd name="T6" fmla="*/ 6370 w 6371"/>
                <a:gd name="T7" fmla="*/ 0 h 1422"/>
                <a:gd name="T8" fmla="*/ 6370 w 6371"/>
                <a:gd name="T9" fmla="*/ 1421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1" h="1422">
                  <a:moveTo>
                    <a:pt x="6370" y="1421"/>
                  </a:moveTo>
                  <a:lnTo>
                    <a:pt x="0" y="1421"/>
                  </a:lnTo>
                  <a:lnTo>
                    <a:pt x="0" y="0"/>
                  </a:lnTo>
                  <a:lnTo>
                    <a:pt x="6370" y="0"/>
                  </a:lnTo>
                  <a:lnTo>
                    <a:pt x="6370" y="1421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53" name="TextBox 37">
              <a:extLst>
                <a:ext uri="{FF2B5EF4-FFF2-40B4-BE49-F238E27FC236}">
                  <a16:creationId xmlns="" xmlns:a16="http://schemas.microsoft.com/office/drawing/2014/main" id="{6B23DCF5-5C58-F74D-B9B2-AC8DF5866562}"/>
                </a:ext>
              </a:extLst>
            </p:cNvPr>
            <p:cNvSpPr txBox="1"/>
            <p:nvPr/>
          </p:nvSpPr>
          <p:spPr>
            <a:xfrm>
              <a:off x="1826766" y="424073"/>
              <a:ext cx="1160895" cy="52322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Datos</a:t>
              </a:r>
              <a:endPara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66" name="Freeform 2">
              <a:extLst>
                <a:ext uri="{FF2B5EF4-FFF2-40B4-BE49-F238E27FC236}">
                  <a16:creationId xmlns="" xmlns:a16="http://schemas.microsoft.com/office/drawing/2014/main" id="{76319C96-C7E5-A142-AC27-D40DF9F99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495" y="34232"/>
              <a:ext cx="1030750" cy="1029791"/>
            </a:xfrm>
            <a:custGeom>
              <a:avLst/>
              <a:gdLst>
                <a:gd name="T0" fmla="*/ 189 w 1611"/>
                <a:gd name="T1" fmla="*/ 0 h 1422"/>
                <a:gd name="T2" fmla="*/ 189 w 1611"/>
                <a:gd name="T3" fmla="*/ 522 h 1422"/>
                <a:gd name="T4" fmla="*/ 0 w 1611"/>
                <a:gd name="T5" fmla="*/ 711 h 1422"/>
                <a:gd name="T6" fmla="*/ 189 w 1611"/>
                <a:gd name="T7" fmla="*/ 899 h 1422"/>
                <a:gd name="T8" fmla="*/ 189 w 1611"/>
                <a:gd name="T9" fmla="*/ 1421 h 1422"/>
                <a:gd name="T10" fmla="*/ 1610 w 1611"/>
                <a:gd name="T11" fmla="*/ 1421 h 1422"/>
                <a:gd name="T12" fmla="*/ 1610 w 1611"/>
                <a:gd name="T13" fmla="*/ 0 h 1422"/>
                <a:gd name="T14" fmla="*/ 189 w 1611"/>
                <a:gd name="T15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1" h="1422">
                  <a:moveTo>
                    <a:pt x="189" y="0"/>
                  </a:moveTo>
                  <a:lnTo>
                    <a:pt x="189" y="522"/>
                  </a:lnTo>
                  <a:lnTo>
                    <a:pt x="0" y="711"/>
                  </a:lnTo>
                  <a:lnTo>
                    <a:pt x="189" y="899"/>
                  </a:lnTo>
                  <a:lnTo>
                    <a:pt x="189" y="1421"/>
                  </a:lnTo>
                  <a:lnTo>
                    <a:pt x="1610" y="1421"/>
                  </a:lnTo>
                  <a:lnTo>
                    <a:pt x="1610" y="0"/>
                  </a:lnTo>
                  <a:lnTo>
                    <a:pt x="18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67" name="TextBox 39">
              <a:extLst>
                <a:ext uri="{FF2B5EF4-FFF2-40B4-BE49-F238E27FC236}">
                  <a16:creationId xmlns="" xmlns:a16="http://schemas.microsoft.com/office/drawing/2014/main" id="{4CBC653F-B640-C94F-B0A2-D943548CCDE7}"/>
                </a:ext>
              </a:extLst>
            </p:cNvPr>
            <p:cNvSpPr txBox="1"/>
            <p:nvPr/>
          </p:nvSpPr>
          <p:spPr>
            <a:xfrm>
              <a:off x="961901" y="320207"/>
              <a:ext cx="184731" cy="60016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713826" y="3047687"/>
            <a:ext cx="1606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Y" sz="3200" b="1" dirty="0" smtClean="0"/>
              <a:t>DINAC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Y" sz="3200" b="1" dirty="0" smtClean="0"/>
              <a:t>ANNP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Y" sz="2800" dirty="0" smtClean="0"/>
              <a:t>MAG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Y" sz="2800" dirty="0" smtClean="0"/>
              <a:t>IB</a:t>
            </a:r>
            <a:endParaRPr lang="es-PY" sz="2800" dirty="0"/>
          </a:p>
        </p:txBody>
      </p:sp>
    </p:spTree>
    <p:extLst>
      <p:ext uri="{BB962C8B-B14F-4D97-AF65-F5344CB8AC3E}">
        <p14:creationId xmlns:p14="http://schemas.microsoft.com/office/powerpoint/2010/main" val="35041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4808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s-PY" sz="2800" b="1" dirty="0">
                <a:solidFill>
                  <a:schemeClr val="bg1"/>
                </a:solidFill>
              </a:rPr>
              <a:t>Anomalía </a:t>
            </a:r>
            <a:r>
              <a:rPr lang="es-PY" sz="2800" b="1" dirty="0" smtClean="0">
                <a:solidFill>
                  <a:schemeClr val="bg1"/>
                </a:solidFill>
              </a:rPr>
              <a:t>de la altura media anual </a:t>
            </a:r>
            <a:r>
              <a:rPr lang="es-PY" sz="2800" b="1" dirty="0">
                <a:solidFill>
                  <a:schemeClr val="bg1"/>
                </a:solidFill>
              </a:rPr>
              <a:t>del río Paraguay en Asunción, respecto </a:t>
            </a:r>
            <a:r>
              <a:rPr lang="es-PY" sz="2800" b="1" dirty="0" smtClean="0">
                <a:solidFill>
                  <a:schemeClr val="bg1"/>
                </a:solidFill>
              </a:rPr>
              <a:t>a la altura media anual histórica </a:t>
            </a:r>
            <a:r>
              <a:rPr lang="es-PY" sz="2800" b="1" dirty="0">
                <a:solidFill>
                  <a:schemeClr val="bg1"/>
                </a:solidFill>
              </a:rPr>
              <a:t>(318 </a:t>
            </a:r>
            <a:r>
              <a:rPr lang="es-PY" sz="2800" b="1" dirty="0" smtClean="0">
                <a:solidFill>
                  <a:schemeClr val="bg1"/>
                </a:solidFill>
              </a:rPr>
              <a:t>cm). </a:t>
            </a:r>
            <a:r>
              <a:rPr lang="es-PY" sz="2800" b="1" dirty="0">
                <a:solidFill>
                  <a:schemeClr val="bg1"/>
                </a:solidFill>
              </a:rPr>
              <a:t>Período </a:t>
            </a:r>
            <a:r>
              <a:rPr lang="es-PY" sz="2800" b="1" dirty="0" smtClean="0">
                <a:solidFill>
                  <a:schemeClr val="bg1"/>
                </a:solidFill>
              </a:rPr>
              <a:t>1904-2019.</a:t>
            </a:r>
            <a:endParaRPr lang="es-PY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985710"/>
              </p:ext>
            </p:extLst>
          </p:nvPr>
        </p:nvGraphicFramePr>
        <p:xfrm>
          <a:off x="548640" y="1825624"/>
          <a:ext cx="11054080" cy="458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9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" y="365125"/>
            <a:ext cx="11563349" cy="1325563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s-PY" b="1" dirty="0" smtClean="0">
                <a:solidFill>
                  <a:schemeClr val="bg1"/>
                </a:solidFill>
              </a:rPr>
              <a:t>Olas de calor aumentan en el Paraguay</a:t>
            </a:r>
            <a:endParaRPr lang="es-PY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9218501"/>
              </p:ext>
            </p:extLst>
          </p:nvPr>
        </p:nvGraphicFramePr>
        <p:xfrm>
          <a:off x="6172200" y="1825625"/>
          <a:ext cx="562356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5561727"/>
              </p:ext>
            </p:extLst>
          </p:nvPr>
        </p:nvGraphicFramePr>
        <p:xfrm>
          <a:off x="233680" y="1825625"/>
          <a:ext cx="578612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38124" y="6318913"/>
            <a:ext cx="580783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PY" sz="2000" dirty="0" smtClean="0">
                <a:solidFill>
                  <a:schemeClr val="bg1"/>
                </a:solidFill>
              </a:rPr>
              <a:t>Cantidad de olas de calor por año, 1980-2019</a:t>
            </a:r>
            <a:endParaRPr lang="es-PY" sz="20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63527" y="6318913"/>
            <a:ext cx="5637947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PY" sz="2000" dirty="0" smtClean="0">
                <a:solidFill>
                  <a:schemeClr val="bg1"/>
                </a:solidFill>
              </a:rPr>
              <a:t>Cantidad de olas de calor por décadas, 1980-2019</a:t>
            </a:r>
            <a:endParaRPr lang="es-P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00075"/>
            <a:ext cx="2996821" cy="117157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Sequías 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940363471"/>
              </p:ext>
            </p:extLst>
          </p:nvPr>
        </p:nvGraphicFramePr>
        <p:xfrm>
          <a:off x="838200" y="2019301"/>
          <a:ext cx="7458075" cy="410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10196"/>
              </p:ext>
            </p:extLst>
          </p:nvPr>
        </p:nvGraphicFramePr>
        <p:xfrm>
          <a:off x="8686800" y="2199164"/>
          <a:ext cx="3057524" cy="1649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762"/>
                <a:gridCol w="1528762"/>
              </a:tblGrid>
              <a:tr h="289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Valor de SPI</a:t>
                      </a:r>
                      <a:endParaRPr lang="es-P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Categoría de sequía</a:t>
                      </a:r>
                      <a:endParaRPr lang="es-P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200">
                          <a:effectLst/>
                        </a:rPr>
                        <a:t>0 a -0,99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200">
                          <a:effectLst/>
                        </a:rPr>
                        <a:t>Sequía leve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200">
                          <a:effectLst/>
                        </a:rPr>
                        <a:t>-1,00 a -1,49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200">
                          <a:effectLst/>
                        </a:rPr>
                        <a:t>Sequía moderada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200">
                          <a:effectLst/>
                        </a:rPr>
                        <a:t>-1,50 a -1,99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200">
                          <a:effectLst/>
                        </a:rPr>
                        <a:t>Sequía severa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200">
                          <a:effectLst/>
                        </a:rPr>
                        <a:t>≤ -2,00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200" dirty="0">
                          <a:effectLst/>
                        </a:rPr>
                        <a:t>Sequía extrema</a:t>
                      </a:r>
                      <a:endParaRPr lang="es-P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8629650" y="4105275"/>
            <a:ext cx="324802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Años con sequía moderada (color amarillo) y severa (color rojo) en Paraguay (1960-2019)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095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78818"/>
              </p:ext>
            </p:extLst>
          </p:nvPr>
        </p:nvGraphicFramePr>
        <p:xfrm>
          <a:off x="1239138" y="3896137"/>
          <a:ext cx="10015672" cy="368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874"/>
                <a:gridCol w="835022"/>
                <a:gridCol w="835022"/>
                <a:gridCol w="833874"/>
                <a:gridCol w="833874"/>
                <a:gridCol w="833874"/>
                <a:gridCol w="835022"/>
                <a:gridCol w="835022"/>
                <a:gridCol w="835022"/>
                <a:gridCol w="835022"/>
                <a:gridCol w="835022"/>
                <a:gridCol w="835022"/>
              </a:tblGrid>
              <a:tr h="36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chemeClr val="tx1"/>
                          </a:solidFill>
                          <a:effectLst/>
                        </a:rPr>
                        <a:t>Ene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chemeClr val="tx1"/>
                          </a:solidFill>
                          <a:effectLst/>
                        </a:rPr>
                        <a:t>Feb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chemeClr val="tx1"/>
                          </a:solidFill>
                          <a:effectLst/>
                        </a:rPr>
                        <a:t>Mar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chemeClr val="tx1"/>
                          </a:solidFill>
                          <a:effectLst/>
                        </a:rPr>
                        <a:t>Abr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 err="1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chemeClr val="tx1"/>
                          </a:solidFill>
                          <a:effectLst/>
                        </a:rPr>
                        <a:t>Jun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chemeClr val="tx1"/>
                          </a:solidFill>
                          <a:effectLst/>
                        </a:rPr>
                        <a:t>Jul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 err="1">
                          <a:solidFill>
                            <a:schemeClr val="tx1"/>
                          </a:solidFill>
                          <a:effectLst/>
                        </a:rPr>
                        <a:t>Ago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chemeClr val="tx1"/>
                          </a:solidFill>
                          <a:effectLst/>
                        </a:rPr>
                        <a:t>Set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chemeClr val="tx1"/>
                          </a:solidFill>
                          <a:effectLst/>
                        </a:rPr>
                        <a:t>Oct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chemeClr val="tx1"/>
                          </a:solidFill>
                          <a:effectLst/>
                        </a:rPr>
                        <a:t>Dic</a:t>
                      </a:r>
                      <a:endParaRPr lang="es-P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4 Flecha abajo"/>
          <p:cNvSpPr/>
          <p:nvPr/>
        </p:nvSpPr>
        <p:spPr>
          <a:xfrm>
            <a:off x="1239604" y="2716435"/>
            <a:ext cx="1116965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sp>
        <p:nvSpPr>
          <p:cNvPr id="6" name="4 Flecha abajo"/>
          <p:cNvSpPr/>
          <p:nvPr/>
        </p:nvSpPr>
        <p:spPr>
          <a:xfrm>
            <a:off x="8116922" y="2716435"/>
            <a:ext cx="1116965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sp>
        <p:nvSpPr>
          <p:cNvPr id="7" name="5 Flecha abajo"/>
          <p:cNvSpPr/>
          <p:nvPr/>
        </p:nvSpPr>
        <p:spPr>
          <a:xfrm>
            <a:off x="3853715" y="2716435"/>
            <a:ext cx="1383030" cy="9779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sp>
        <p:nvSpPr>
          <p:cNvPr id="8" name="5 Flecha abajo"/>
          <p:cNvSpPr/>
          <p:nvPr/>
        </p:nvSpPr>
        <p:spPr>
          <a:xfrm>
            <a:off x="10201507" y="2716435"/>
            <a:ext cx="908026" cy="9779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sp>
        <p:nvSpPr>
          <p:cNvPr id="9" name="7 Sol"/>
          <p:cNvSpPr/>
          <p:nvPr/>
        </p:nvSpPr>
        <p:spPr>
          <a:xfrm>
            <a:off x="1340886" y="1626341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sp>
        <p:nvSpPr>
          <p:cNvPr id="10" name="7 Sol"/>
          <p:cNvSpPr/>
          <p:nvPr/>
        </p:nvSpPr>
        <p:spPr>
          <a:xfrm>
            <a:off x="8218204" y="1626341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sp>
        <p:nvSpPr>
          <p:cNvPr id="11" name="8 Nube"/>
          <p:cNvSpPr/>
          <p:nvPr/>
        </p:nvSpPr>
        <p:spPr>
          <a:xfrm>
            <a:off x="4027070" y="1666117"/>
            <a:ext cx="1036320" cy="8486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sp>
        <p:nvSpPr>
          <p:cNvPr id="12" name="Llamada de nube 11"/>
          <p:cNvSpPr/>
          <p:nvPr/>
        </p:nvSpPr>
        <p:spPr>
          <a:xfrm>
            <a:off x="10215748" y="1692067"/>
            <a:ext cx="960437" cy="7381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ayo 13"/>
          <p:cNvSpPr/>
          <p:nvPr/>
        </p:nvSpPr>
        <p:spPr>
          <a:xfrm>
            <a:off x="10632482" y="2190542"/>
            <a:ext cx="465137" cy="47942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grpSp>
        <p:nvGrpSpPr>
          <p:cNvPr id="16" name="Grupo 15"/>
          <p:cNvGrpSpPr/>
          <p:nvPr/>
        </p:nvGrpSpPr>
        <p:grpSpPr>
          <a:xfrm>
            <a:off x="1239604" y="4325659"/>
            <a:ext cx="980475" cy="809817"/>
            <a:chOff x="0" y="63"/>
            <a:chExt cx="980475" cy="951763"/>
          </a:xfrm>
        </p:grpSpPr>
        <p:sp>
          <p:nvSpPr>
            <p:cNvPr id="17" name="Rectángulo 16"/>
            <p:cNvSpPr/>
            <p:nvPr/>
          </p:nvSpPr>
          <p:spPr>
            <a:xfrm>
              <a:off x="0" y="63"/>
              <a:ext cx="980475" cy="95176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0" y="142009"/>
              <a:ext cx="980475" cy="809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18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Sequía</a:t>
              </a: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5758162" y="3105518"/>
            <a:ext cx="980475" cy="9517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Y" b="1" dirty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2897025" y="4325659"/>
            <a:ext cx="3375588" cy="809817"/>
            <a:chOff x="1468087" y="20492"/>
            <a:chExt cx="2243555" cy="1220141"/>
          </a:xfrm>
          <a:solidFill>
            <a:srgbClr val="00B0F0"/>
          </a:solidFill>
        </p:grpSpPr>
        <p:sp>
          <p:nvSpPr>
            <p:cNvPr id="29" name="Rectángulo 28"/>
            <p:cNvSpPr/>
            <p:nvPr/>
          </p:nvSpPr>
          <p:spPr>
            <a:xfrm>
              <a:off x="1468087" y="20492"/>
              <a:ext cx="2243555" cy="1220141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1468087" y="20492"/>
              <a:ext cx="2243555" cy="12201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18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Lluvias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18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Inundaciones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7084464" y="4325659"/>
            <a:ext cx="3131283" cy="809817"/>
            <a:chOff x="3838984" y="946"/>
            <a:chExt cx="1444789" cy="1220141"/>
          </a:xfrm>
        </p:grpSpPr>
        <p:sp>
          <p:nvSpPr>
            <p:cNvPr id="32" name="Rectángulo 31"/>
            <p:cNvSpPr/>
            <p:nvPr/>
          </p:nvSpPr>
          <p:spPr>
            <a:xfrm>
              <a:off x="3838984" y="946"/>
              <a:ext cx="1444789" cy="122014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3838984" y="946"/>
              <a:ext cx="1444789" cy="122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18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Sequía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18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Incendios forestales</a:t>
              </a:r>
              <a:endParaRPr lang="es-PY" sz="18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Rectángulo 35"/>
          <p:cNvSpPr/>
          <p:nvPr/>
        </p:nvSpPr>
        <p:spPr>
          <a:xfrm>
            <a:off x="5373605" y="2818929"/>
            <a:ext cx="1444789" cy="12201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Y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18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Incendios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10215747" y="4325659"/>
            <a:ext cx="1138053" cy="809817"/>
            <a:chOff x="1856661" y="1424444"/>
            <a:chExt cx="1283121" cy="1220141"/>
          </a:xfrm>
          <a:solidFill>
            <a:srgbClr val="00B0F0"/>
          </a:solidFill>
        </p:grpSpPr>
        <p:sp>
          <p:nvSpPr>
            <p:cNvPr id="38" name="Rectángulo 37"/>
            <p:cNvSpPr/>
            <p:nvPr/>
          </p:nvSpPr>
          <p:spPr>
            <a:xfrm>
              <a:off x="1856661" y="1424444"/>
              <a:ext cx="1283121" cy="1220141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Rectángulo 38"/>
            <p:cNvSpPr/>
            <p:nvPr/>
          </p:nvSpPr>
          <p:spPr>
            <a:xfrm>
              <a:off x="1856661" y="1424444"/>
              <a:ext cx="1283121" cy="12201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Tormentas</a:t>
              </a:r>
            </a:p>
          </p:txBody>
        </p:sp>
      </p:grpSp>
      <p:sp>
        <p:nvSpPr>
          <p:cNvPr id="34" name="Título 1"/>
          <p:cNvSpPr txBox="1">
            <a:spLocks/>
          </p:cNvSpPr>
          <p:nvPr/>
        </p:nvSpPr>
        <p:spPr>
          <a:xfrm>
            <a:off x="1239604" y="146758"/>
            <a:ext cx="10114196" cy="975036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b="1" dirty="0" smtClean="0">
                <a:solidFill>
                  <a:schemeClr val="bg1"/>
                </a:solidFill>
              </a:rPr>
              <a:t>Impactos del clima en Paraguay en el año 2019</a:t>
            </a:r>
            <a:endParaRPr lang="es-P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996" y="457199"/>
            <a:ext cx="3932237" cy="150833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PY" sz="6000" dirty="0" smtClean="0">
                <a:solidFill>
                  <a:schemeClr val="bg1"/>
                </a:solidFill>
              </a:rPr>
              <a:t>Enero</a:t>
            </a:r>
            <a:br>
              <a:rPr lang="es-PY" sz="6000" dirty="0" smtClean="0">
                <a:solidFill>
                  <a:schemeClr val="bg1"/>
                </a:solidFill>
              </a:rPr>
            </a:br>
            <a:r>
              <a:rPr lang="es-PY" sz="6000" b="1" dirty="0" smtClean="0">
                <a:solidFill>
                  <a:schemeClr val="bg1"/>
                </a:solidFill>
              </a:rPr>
              <a:t>Sequías</a:t>
            </a:r>
            <a:endParaRPr lang="es-PY" sz="6000" b="1" i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3204672"/>
            <a:ext cx="3932237" cy="2664315"/>
          </a:xfrm>
        </p:spPr>
        <p:txBody>
          <a:bodyPr>
            <a:normAutofit/>
          </a:bodyPr>
          <a:lstStyle/>
          <a:p>
            <a:r>
              <a:rPr lang="es-PY" sz="3600" dirty="0" smtClean="0"/>
              <a:t>Se inicio en 2018 y se prolongo a 2019</a:t>
            </a:r>
            <a:endParaRPr lang="es-PY" sz="3600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1" b="27801"/>
          <a:stretch/>
        </p:blipFill>
        <p:spPr>
          <a:xfrm>
            <a:off x="5183188" y="457199"/>
            <a:ext cx="6546076" cy="5403851"/>
          </a:xfrm>
          <a:prstGeom prst="rect">
            <a:avLst/>
          </a:prstGeom>
        </p:spPr>
      </p:pic>
      <p:grpSp>
        <p:nvGrpSpPr>
          <p:cNvPr id="6" name="Group 593"/>
          <p:cNvGrpSpPr/>
          <p:nvPr/>
        </p:nvGrpSpPr>
        <p:grpSpPr>
          <a:xfrm>
            <a:off x="3357349" y="557236"/>
            <a:ext cx="962081" cy="930369"/>
            <a:chOff x="5619750" y="2798763"/>
            <a:chExt cx="403225" cy="404812"/>
          </a:xfrm>
        </p:grpSpPr>
        <p:sp>
          <p:nvSpPr>
            <p:cNvPr id="7" name="Freeform 155"/>
            <p:cNvSpPr>
              <a:spLocks noEditPoints="1"/>
            </p:cNvSpPr>
            <p:nvPr/>
          </p:nvSpPr>
          <p:spPr bwMode="auto">
            <a:xfrm>
              <a:off x="5708650" y="2887663"/>
              <a:ext cx="227013" cy="227013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08 h 121"/>
                <a:gd name="T12" fmla="*/ 13 w 121"/>
                <a:gd name="T13" fmla="*/ 61 h 121"/>
                <a:gd name="T14" fmla="*/ 60 w 121"/>
                <a:gd name="T15" fmla="*/ 14 h 121"/>
                <a:gd name="T16" fmla="*/ 107 w 121"/>
                <a:gd name="T17" fmla="*/ 61 h 121"/>
                <a:gd name="T18" fmla="*/ 60 w 121"/>
                <a:gd name="T19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1" y="94"/>
                    <a:pt x="121" y="61"/>
                  </a:cubicBezTo>
                  <a:cubicBezTo>
                    <a:pt x="121" y="28"/>
                    <a:pt x="93" y="0"/>
                    <a:pt x="60" y="0"/>
                  </a:cubicBezTo>
                  <a:close/>
                  <a:moveTo>
                    <a:pt x="60" y="108"/>
                  </a:moveTo>
                  <a:cubicBezTo>
                    <a:pt x="34" y="108"/>
                    <a:pt x="13" y="87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7"/>
                    <a:pt x="86" y="108"/>
                    <a:pt x="60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" name="Freeform 156"/>
            <p:cNvSpPr>
              <a:spLocks/>
            </p:cNvSpPr>
            <p:nvPr/>
          </p:nvSpPr>
          <p:spPr bwMode="auto">
            <a:xfrm>
              <a:off x="5807075" y="2798763"/>
              <a:ext cx="26988" cy="77788"/>
            </a:xfrm>
            <a:custGeom>
              <a:avLst/>
              <a:gdLst>
                <a:gd name="T0" fmla="*/ 0 w 14"/>
                <a:gd name="T1" fmla="*/ 7 h 41"/>
                <a:gd name="T2" fmla="*/ 0 w 14"/>
                <a:gd name="T3" fmla="*/ 34 h 41"/>
                <a:gd name="T4" fmla="*/ 7 w 14"/>
                <a:gd name="T5" fmla="*/ 41 h 41"/>
                <a:gd name="T6" fmla="*/ 14 w 14"/>
                <a:gd name="T7" fmla="*/ 34 h 41"/>
                <a:gd name="T8" fmla="*/ 14 w 14"/>
                <a:gd name="T9" fmla="*/ 7 h 41"/>
                <a:gd name="T10" fmla="*/ 7 w 14"/>
                <a:gd name="T11" fmla="*/ 0 h 41"/>
                <a:gd name="T12" fmla="*/ 0 w 14"/>
                <a:gd name="T13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1">
                  <a:moveTo>
                    <a:pt x="0" y="7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3" y="41"/>
                    <a:pt x="7" y="41"/>
                  </a:cubicBezTo>
                  <a:cubicBezTo>
                    <a:pt x="11" y="41"/>
                    <a:pt x="14" y="38"/>
                    <a:pt x="14" y="3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4"/>
                    <a:pt x="11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157"/>
            <p:cNvSpPr>
              <a:spLocks/>
            </p:cNvSpPr>
            <p:nvPr/>
          </p:nvSpPr>
          <p:spPr bwMode="auto">
            <a:xfrm>
              <a:off x="5807075" y="3127375"/>
              <a:ext cx="26988" cy="76200"/>
            </a:xfrm>
            <a:custGeom>
              <a:avLst/>
              <a:gdLst>
                <a:gd name="T0" fmla="*/ 7 w 14"/>
                <a:gd name="T1" fmla="*/ 0 h 40"/>
                <a:gd name="T2" fmla="*/ 0 w 14"/>
                <a:gd name="T3" fmla="*/ 7 h 40"/>
                <a:gd name="T4" fmla="*/ 0 w 14"/>
                <a:gd name="T5" fmla="*/ 33 h 40"/>
                <a:gd name="T6" fmla="*/ 7 w 14"/>
                <a:gd name="T7" fmla="*/ 40 h 40"/>
                <a:gd name="T8" fmla="*/ 14 w 14"/>
                <a:gd name="T9" fmla="*/ 33 h 40"/>
                <a:gd name="T10" fmla="*/ 14 w 14"/>
                <a:gd name="T11" fmla="*/ 7 h 40"/>
                <a:gd name="T12" fmla="*/ 7 w 14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0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3" y="40"/>
                    <a:pt x="7" y="40"/>
                  </a:cubicBezTo>
                  <a:cubicBezTo>
                    <a:pt x="11" y="40"/>
                    <a:pt x="14" y="37"/>
                    <a:pt x="14" y="3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158"/>
            <p:cNvSpPr>
              <a:spLocks/>
            </p:cNvSpPr>
            <p:nvPr/>
          </p:nvSpPr>
          <p:spPr bwMode="auto">
            <a:xfrm>
              <a:off x="5946775" y="2989263"/>
              <a:ext cx="76200" cy="25400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0 w 41"/>
                <a:gd name="T5" fmla="*/ 7 h 14"/>
                <a:gd name="T6" fmla="*/ 7 w 41"/>
                <a:gd name="T7" fmla="*/ 14 h 14"/>
                <a:gd name="T8" fmla="*/ 34 w 41"/>
                <a:gd name="T9" fmla="*/ 14 h 14"/>
                <a:gd name="T10" fmla="*/ 41 w 41"/>
                <a:gd name="T11" fmla="*/ 7 h 14"/>
                <a:gd name="T12" fmla="*/ 34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159"/>
            <p:cNvSpPr>
              <a:spLocks/>
            </p:cNvSpPr>
            <p:nvPr/>
          </p:nvSpPr>
          <p:spPr bwMode="auto">
            <a:xfrm>
              <a:off x="5619750" y="2989263"/>
              <a:ext cx="74613" cy="25400"/>
            </a:xfrm>
            <a:custGeom>
              <a:avLst/>
              <a:gdLst>
                <a:gd name="T0" fmla="*/ 40 w 40"/>
                <a:gd name="T1" fmla="*/ 7 h 14"/>
                <a:gd name="T2" fmla="*/ 33 w 40"/>
                <a:gd name="T3" fmla="*/ 0 h 14"/>
                <a:gd name="T4" fmla="*/ 7 w 40"/>
                <a:gd name="T5" fmla="*/ 0 h 14"/>
                <a:gd name="T6" fmla="*/ 0 w 40"/>
                <a:gd name="T7" fmla="*/ 7 h 14"/>
                <a:gd name="T8" fmla="*/ 7 w 40"/>
                <a:gd name="T9" fmla="*/ 14 h 14"/>
                <a:gd name="T10" fmla="*/ 33 w 40"/>
                <a:gd name="T11" fmla="*/ 14 h 14"/>
                <a:gd name="T12" fmla="*/ 40 w 40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40" y="7"/>
                  </a:moveTo>
                  <a:cubicBezTo>
                    <a:pt x="40" y="3"/>
                    <a:pt x="37" y="0"/>
                    <a:pt x="3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7" y="14"/>
                    <a:pt x="40" y="11"/>
                    <a:pt x="4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160"/>
            <p:cNvSpPr>
              <a:spLocks/>
            </p:cNvSpPr>
            <p:nvPr/>
          </p:nvSpPr>
          <p:spPr bwMode="auto">
            <a:xfrm>
              <a:off x="5907088" y="2860675"/>
              <a:ext cx="53975" cy="52388"/>
            </a:xfrm>
            <a:custGeom>
              <a:avLst/>
              <a:gdLst>
                <a:gd name="T0" fmla="*/ 17 w 29"/>
                <a:gd name="T1" fmla="*/ 3 h 28"/>
                <a:gd name="T2" fmla="*/ 3 w 29"/>
                <a:gd name="T3" fmla="*/ 16 h 28"/>
                <a:gd name="T4" fmla="*/ 3 w 29"/>
                <a:gd name="T5" fmla="*/ 26 h 28"/>
                <a:gd name="T6" fmla="*/ 8 w 29"/>
                <a:gd name="T7" fmla="*/ 28 h 28"/>
                <a:gd name="T8" fmla="*/ 13 w 29"/>
                <a:gd name="T9" fmla="*/ 26 h 28"/>
                <a:gd name="T10" fmla="*/ 26 w 29"/>
                <a:gd name="T11" fmla="*/ 12 h 28"/>
                <a:gd name="T12" fmla="*/ 26 w 29"/>
                <a:gd name="T13" fmla="*/ 3 h 28"/>
                <a:gd name="T14" fmla="*/ 17 w 29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17" y="3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23"/>
                    <a:pt x="3" y="26"/>
                  </a:cubicBezTo>
                  <a:cubicBezTo>
                    <a:pt x="4" y="27"/>
                    <a:pt x="6" y="28"/>
                    <a:pt x="8" y="28"/>
                  </a:cubicBezTo>
                  <a:cubicBezTo>
                    <a:pt x="10" y="28"/>
                    <a:pt x="11" y="27"/>
                    <a:pt x="13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9" y="10"/>
                    <a:pt x="29" y="6"/>
                    <a:pt x="26" y="3"/>
                  </a:cubicBezTo>
                  <a:cubicBezTo>
                    <a:pt x="23" y="0"/>
                    <a:pt x="19" y="0"/>
                    <a:pt x="1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161"/>
            <p:cNvSpPr>
              <a:spLocks/>
            </p:cNvSpPr>
            <p:nvPr/>
          </p:nvSpPr>
          <p:spPr bwMode="auto">
            <a:xfrm>
              <a:off x="5681663" y="3089275"/>
              <a:ext cx="52388" cy="52388"/>
            </a:xfrm>
            <a:custGeom>
              <a:avLst/>
              <a:gdLst>
                <a:gd name="T0" fmla="*/ 16 w 28"/>
                <a:gd name="T1" fmla="*/ 3 h 28"/>
                <a:gd name="T2" fmla="*/ 2 w 28"/>
                <a:gd name="T3" fmla="*/ 16 h 28"/>
                <a:gd name="T4" fmla="*/ 2 w 28"/>
                <a:gd name="T5" fmla="*/ 26 h 28"/>
                <a:gd name="T6" fmla="*/ 7 w 28"/>
                <a:gd name="T7" fmla="*/ 28 h 28"/>
                <a:gd name="T8" fmla="*/ 12 w 28"/>
                <a:gd name="T9" fmla="*/ 26 h 28"/>
                <a:gd name="T10" fmla="*/ 25 w 28"/>
                <a:gd name="T11" fmla="*/ 12 h 28"/>
                <a:gd name="T12" fmla="*/ 25 w 28"/>
                <a:gd name="T13" fmla="*/ 3 h 28"/>
                <a:gd name="T14" fmla="*/ 16 w 28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16" y="3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0" y="19"/>
                    <a:pt x="0" y="23"/>
                    <a:pt x="2" y="26"/>
                  </a:cubicBezTo>
                  <a:cubicBezTo>
                    <a:pt x="4" y="27"/>
                    <a:pt x="5" y="28"/>
                    <a:pt x="7" y="28"/>
                  </a:cubicBezTo>
                  <a:cubicBezTo>
                    <a:pt x="9" y="28"/>
                    <a:pt x="11" y="27"/>
                    <a:pt x="12" y="26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0"/>
                    <a:pt x="28" y="5"/>
                    <a:pt x="25" y="3"/>
                  </a:cubicBezTo>
                  <a:cubicBezTo>
                    <a:pt x="23" y="0"/>
                    <a:pt x="18" y="0"/>
                    <a:pt x="1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162"/>
            <p:cNvSpPr>
              <a:spLocks/>
            </p:cNvSpPr>
            <p:nvPr/>
          </p:nvSpPr>
          <p:spPr bwMode="auto">
            <a:xfrm>
              <a:off x="5907088" y="3089275"/>
              <a:ext cx="53975" cy="52388"/>
            </a:xfrm>
            <a:custGeom>
              <a:avLst/>
              <a:gdLst>
                <a:gd name="T0" fmla="*/ 13 w 29"/>
                <a:gd name="T1" fmla="*/ 3 h 28"/>
                <a:gd name="T2" fmla="*/ 3 w 29"/>
                <a:gd name="T3" fmla="*/ 3 h 28"/>
                <a:gd name="T4" fmla="*/ 3 w 29"/>
                <a:gd name="T5" fmla="*/ 12 h 28"/>
                <a:gd name="T6" fmla="*/ 17 w 29"/>
                <a:gd name="T7" fmla="*/ 26 h 28"/>
                <a:gd name="T8" fmla="*/ 21 w 29"/>
                <a:gd name="T9" fmla="*/ 28 h 28"/>
                <a:gd name="T10" fmla="*/ 26 w 29"/>
                <a:gd name="T11" fmla="*/ 26 h 28"/>
                <a:gd name="T12" fmla="*/ 26 w 29"/>
                <a:gd name="T13" fmla="*/ 16 h 28"/>
                <a:gd name="T14" fmla="*/ 13 w 29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13" y="3"/>
                  </a:moveTo>
                  <a:cubicBezTo>
                    <a:pt x="10" y="0"/>
                    <a:pt x="6" y="0"/>
                    <a:pt x="3" y="3"/>
                  </a:cubicBezTo>
                  <a:cubicBezTo>
                    <a:pt x="0" y="5"/>
                    <a:pt x="0" y="10"/>
                    <a:pt x="3" y="1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7"/>
                    <a:pt x="20" y="28"/>
                    <a:pt x="21" y="28"/>
                  </a:cubicBezTo>
                  <a:cubicBezTo>
                    <a:pt x="23" y="28"/>
                    <a:pt x="25" y="27"/>
                    <a:pt x="26" y="26"/>
                  </a:cubicBezTo>
                  <a:cubicBezTo>
                    <a:pt x="29" y="23"/>
                    <a:pt x="29" y="19"/>
                    <a:pt x="26" y="16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163"/>
            <p:cNvSpPr>
              <a:spLocks/>
            </p:cNvSpPr>
            <p:nvPr/>
          </p:nvSpPr>
          <p:spPr bwMode="auto">
            <a:xfrm>
              <a:off x="5681663" y="2860675"/>
              <a:ext cx="52388" cy="52388"/>
            </a:xfrm>
            <a:custGeom>
              <a:avLst/>
              <a:gdLst>
                <a:gd name="T0" fmla="*/ 2 w 28"/>
                <a:gd name="T1" fmla="*/ 3 h 28"/>
                <a:gd name="T2" fmla="*/ 2 w 28"/>
                <a:gd name="T3" fmla="*/ 12 h 28"/>
                <a:gd name="T4" fmla="*/ 16 w 28"/>
                <a:gd name="T5" fmla="*/ 26 h 28"/>
                <a:gd name="T6" fmla="*/ 21 w 28"/>
                <a:gd name="T7" fmla="*/ 28 h 28"/>
                <a:gd name="T8" fmla="*/ 25 w 28"/>
                <a:gd name="T9" fmla="*/ 26 h 28"/>
                <a:gd name="T10" fmla="*/ 25 w 28"/>
                <a:gd name="T11" fmla="*/ 16 h 28"/>
                <a:gd name="T12" fmla="*/ 12 w 28"/>
                <a:gd name="T13" fmla="*/ 3 h 28"/>
                <a:gd name="T14" fmla="*/ 2 w 28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" y="3"/>
                  </a:moveTo>
                  <a:cubicBezTo>
                    <a:pt x="0" y="6"/>
                    <a:pt x="0" y="10"/>
                    <a:pt x="2" y="1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8"/>
                    <a:pt x="21" y="28"/>
                  </a:cubicBezTo>
                  <a:cubicBezTo>
                    <a:pt x="22" y="28"/>
                    <a:pt x="24" y="27"/>
                    <a:pt x="25" y="26"/>
                  </a:cubicBezTo>
                  <a:cubicBezTo>
                    <a:pt x="28" y="23"/>
                    <a:pt x="28" y="19"/>
                    <a:pt x="25" y="1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2297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08413" y="1910281"/>
            <a:ext cx="5660680" cy="57942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PY" sz="1600" dirty="0"/>
              <a:t>Altura del río Paraguay en Concepción, </a:t>
            </a:r>
            <a:r>
              <a:rPr lang="es-PY" sz="1600" dirty="0" smtClean="0"/>
              <a:t>en el mes </a:t>
            </a:r>
            <a:r>
              <a:rPr lang="es-PY" sz="1600" dirty="0"/>
              <a:t>de marzo 2019 (línea </a:t>
            </a:r>
            <a:r>
              <a:rPr lang="es-PY" sz="1600" dirty="0" smtClean="0"/>
              <a:t>continua) </a:t>
            </a:r>
            <a:r>
              <a:rPr lang="es-PY" sz="1600" dirty="0"/>
              <a:t>y su nivel normal </a:t>
            </a:r>
            <a:r>
              <a:rPr lang="es-PY" sz="1600" dirty="0" smtClean="0"/>
              <a:t>para </a:t>
            </a:r>
            <a:r>
              <a:rPr lang="es-PY" sz="1600" dirty="0"/>
              <a:t>el mes (línea cortada)</a:t>
            </a:r>
          </a:p>
        </p:txBody>
      </p:sp>
      <p:pic>
        <p:nvPicPr>
          <p:cNvPr id="7" name="Marcador de contenido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0" y="1690688"/>
            <a:ext cx="4834551" cy="4719165"/>
          </a:xfrm>
          <a:prstGeom prst="rect">
            <a:avLst/>
          </a:prstGeom>
        </p:spPr>
      </p:pic>
      <p:graphicFrame>
        <p:nvGraphicFramePr>
          <p:cNvPr id="8" name="Marcador de contenido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56458741"/>
              </p:ext>
            </p:extLst>
          </p:nvPr>
        </p:nvGraphicFramePr>
        <p:xfrm>
          <a:off x="5920966" y="2505074"/>
          <a:ext cx="5902860" cy="415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41559" y="365125"/>
            <a:ext cx="10927533" cy="1325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s-PY" dirty="0" smtClean="0">
                <a:solidFill>
                  <a:schemeClr val="bg1"/>
                </a:solidFill>
              </a:rPr>
              <a:t>Marzo</a:t>
            </a:r>
            <a:br>
              <a:rPr lang="es-PY" dirty="0" smtClean="0">
                <a:solidFill>
                  <a:schemeClr val="bg1"/>
                </a:solidFill>
              </a:rPr>
            </a:br>
            <a:r>
              <a:rPr lang="es-PY" b="1" dirty="0" smtClean="0">
                <a:solidFill>
                  <a:schemeClr val="bg1"/>
                </a:solidFill>
              </a:rPr>
              <a:t>Crecidas repentinas en el Norte</a:t>
            </a:r>
            <a:endParaRPr lang="es-P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" y="365125"/>
            <a:ext cx="11888802" cy="111823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s-PY" dirty="0" smtClean="0">
                <a:solidFill>
                  <a:schemeClr val="bg1"/>
                </a:solidFill>
              </a:rPr>
              <a:t>Abril-junio</a:t>
            </a:r>
            <a:br>
              <a:rPr lang="es-PY" dirty="0" smtClean="0">
                <a:solidFill>
                  <a:schemeClr val="bg1"/>
                </a:solidFill>
              </a:rPr>
            </a:br>
            <a:r>
              <a:rPr lang="es-PY" b="1" dirty="0" smtClean="0">
                <a:solidFill>
                  <a:schemeClr val="bg1"/>
                </a:solidFill>
              </a:rPr>
              <a:t>Inundaciones cíclicas del rio Paraguay</a:t>
            </a:r>
            <a:endParaRPr lang="es-PY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4" title="Altura hidrométrica 2019 y normal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2172013"/>
              </p:ext>
            </p:extLst>
          </p:nvPr>
        </p:nvGraphicFramePr>
        <p:xfrm>
          <a:off x="186363" y="1747502"/>
          <a:ext cx="656336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Marcador de contenido 5" descr="Un bote transporta a personas desplazadas por una calle inundada en Asunción, Paraguay, el miércoles 8 de mayo de 2019. Las autoridades de Paraguay dicen que han tenido que evacuar a unas 40.000 personas en las últimas semanas debido a las inundaciones provocadas por las inusualmente fuertes lluvias en todo el país sudamericano. / AP Jorge Saenz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77" y="2220340"/>
            <a:ext cx="5232400" cy="29344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03" y="460787"/>
            <a:ext cx="926909" cy="926909"/>
          </a:xfrm>
          <a:prstGeom prst="rect">
            <a:avLst/>
          </a:prstGeom>
        </p:spPr>
      </p:pic>
      <p:sp>
        <p:nvSpPr>
          <p:cNvPr id="7" name="Marcador de texto 4"/>
          <p:cNvSpPr txBox="1">
            <a:spLocks/>
          </p:cNvSpPr>
          <p:nvPr/>
        </p:nvSpPr>
        <p:spPr>
          <a:xfrm>
            <a:off x="637703" y="6191532"/>
            <a:ext cx="5660680" cy="5794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Y" sz="1600" dirty="0" smtClean="0"/>
              <a:t>Altura del río Paraguay en Asunción (línea azul) y su nivel normal (línea roja)</a:t>
            </a:r>
            <a:endParaRPr lang="es-PY" sz="1600" dirty="0"/>
          </a:p>
        </p:txBody>
      </p:sp>
      <p:sp>
        <p:nvSpPr>
          <p:cNvPr id="8" name="Marcador de texto 4"/>
          <p:cNvSpPr txBox="1">
            <a:spLocks/>
          </p:cNvSpPr>
          <p:nvPr/>
        </p:nvSpPr>
        <p:spPr>
          <a:xfrm>
            <a:off x="7577749" y="5312393"/>
            <a:ext cx="3776051" cy="3731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Y" sz="1600" dirty="0" smtClean="0"/>
              <a:t>Calles en Asunción, 10/05/2019</a:t>
            </a:r>
            <a:endParaRPr lang="es-PY" sz="1600" dirty="0"/>
          </a:p>
        </p:txBody>
      </p:sp>
    </p:spTree>
    <p:extLst>
      <p:ext uri="{BB962C8B-B14F-4D97-AF65-F5344CB8AC3E}">
        <p14:creationId xmlns:p14="http://schemas.microsoft.com/office/powerpoint/2010/main" val="17259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335" y="365125"/>
            <a:ext cx="11843588" cy="1325563"/>
          </a:xfrm>
          <a:solidFill>
            <a:srgbClr val="C00000"/>
          </a:solidFill>
        </p:spPr>
        <p:txBody>
          <a:bodyPr/>
          <a:lstStyle/>
          <a:p>
            <a:r>
              <a:rPr lang="es-PY" dirty="0" smtClean="0">
                <a:solidFill>
                  <a:schemeClr val="bg1"/>
                </a:solidFill>
              </a:rPr>
              <a:t>Mayo</a:t>
            </a:r>
            <a:br>
              <a:rPr lang="es-PY" dirty="0" smtClean="0">
                <a:solidFill>
                  <a:schemeClr val="bg1"/>
                </a:solidFill>
              </a:rPr>
            </a:br>
            <a:r>
              <a:rPr lang="es-PY" b="1" dirty="0" smtClean="0">
                <a:solidFill>
                  <a:schemeClr val="bg1"/>
                </a:solidFill>
              </a:rPr>
              <a:t>Lluvia histórica e inundaciones en </a:t>
            </a:r>
            <a:r>
              <a:rPr lang="es-PY" b="1" dirty="0" err="1">
                <a:solidFill>
                  <a:schemeClr val="bg1"/>
                </a:solidFill>
              </a:rPr>
              <a:t>Ñ</a:t>
            </a:r>
            <a:r>
              <a:rPr lang="es-PY" b="1" dirty="0" err="1" smtClean="0">
                <a:solidFill>
                  <a:schemeClr val="bg1"/>
                </a:solidFill>
              </a:rPr>
              <a:t>embucú</a:t>
            </a:r>
            <a:endParaRPr lang="es-PY" b="1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4" y="1827850"/>
            <a:ext cx="4784473" cy="4616153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2824681" y="5169031"/>
            <a:ext cx="606581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Y" sz="1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Pilar</a:t>
            </a:r>
            <a:endParaRPr lang="es-PY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976036" y="5420491"/>
            <a:ext cx="7620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pic>
        <p:nvPicPr>
          <p:cNvPr id="9" name="Imagen 8" descr="Situación. Ganaderos buscan la forma de salvar los animales que se mantienen vivos. Derech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07" y="2322335"/>
            <a:ext cx="5524598" cy="3564061"/>
          </a:xfrm>
          <a:prstGeom prst="rect">
            <a:avLst/>
          </a:prstGeom>
        </p:spPr>
      </p:pic>
      <p:pic>
        <p:nvPicPr>
          <p:cNvPr id="8" name="Marcador de contenido 7" descr="C:\Users\Administrador\Downloads\Screenshot_20200330-100016.png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/>
          <a:stretch/>
        </p:blipFill>
        <p:spPr bwMode="auto">
          <a:xfrm>
            <a:off x="9661461" y="1690688"/>
            <a:ext cx="2471462" cy="46125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92" y="476843"/>
            <a:ext cx="1123358" cy="11233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5097450" y="2054883"/>
            <a:ext cx="4564011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Inundación de campos, Departamento de Ñeembucú, 26/05/2019</a:t>
            </a:r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05031" y="2054883"/>
            <a:ext cx="264475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Mayo 2019: 533 mm</a:t>
            </a:r>
          </a:p>
          <a:p>
            <a:pPr algn="ctr"/>
            <a:r>
              <a:rPr lang="es-ES" sz="1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Mayo 2018: 438 mm</a:t>
            </a:r>
          </a:p>
          <a:p>
            <a:pPr algn="ctr"/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Mayo 2017: 315 mm</a:t>
            </a:r>
          </a:p>
          <a:p>
            <a:pPr algn="ctr"/>
            <a:r>
              <a:rPr lang="es-ES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 1961-1990: 100 mm</a:t>
            </a:r>
            <a:endParaRPr lang="es-ES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5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4080" cy="1325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s-PY" dirty="0" smtClean="0">
                <a:solidFill>
                  <a:schemeClr val="bg1"/>
                </a:solidFill>
              </a:rPr>
              <a:t>Mayo </a:t>
            </a:r>
            <a:br>
              <a:rPr lang="es-PY" dirty="0" smtClean="0">
                <a:solidFill>
                  <a:schemeClr val="bg1"/>
                </a:solidFill>
              </a:rPr>
            </a:br>
            <a:r>
              <a:rPr lang="es-PY" b="1" dirty="0" smtClean="0">
                <a:solidFill>
                  <a:schemeClr val="bg1"/>
                </a:solidFill>
              </a:rPr>
              <a:t>Inundaciones Urbanas (Asunción)</a:t>
            </a:r>
            <a:endParaRPr lang="es-PY" b="1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 descr="Lluvia causa caos y pánico en Asunción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0134"/>
            <a:ext cx="5181600" cy="332232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340134"/>
            <a:ext cx="5450081" cy="3322320"/>
          </a:xfrm>
          <a:prstGeom prst="rect">
            <a:avLst/>
          </a:prstGeom>
        </p:spPr>
      </p:pic>
      <p:pic>
        <p:nvPicPr>
          <p:cNvPr id="3074" name="Picture 2" descr="Inundación, Evaluación Del Riesgo De Inundación, Iconos De Equipo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833" y="450375"/>
            <a:ext cx="1176219" cy="11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838200" y="2093913"/>
            <a:ext cx="138895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Asunción, 10/05/2019</a:t>
            </a:r>
            <a:endParaRPr lang="es-E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72199" y="2093913"/>
            <a:ext cx="1932160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Asunción (viaducto), 10/05/2019</a:t>
            </a:r>
            <a:endParaRPr lang="es-E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90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927" y="365125"/>
            <a:ext cx="10900873" cy="1325563"/>
          </a:xfrm>
          <a:solidFill>
            <a:srgbClr val="002060"/>
          </a:solidFill>
        </p:spPr>
        <p:txBody>
          <a:bodyPr/>
          <a:lstStyle/>
          <a:p>
            <a:r>
              <a:rPr lang="es-PY" dirty="0" smtClean="0">
                <a:solidFill>
                  <a:schemeClr val="bg1"/>
                </a:solidFill>
              </a:rPr>
              <a:t>Septiembre-Noviembre</a:t>
            </a:r>
            <a:br>
              <a:rPr lang="es-PY" dirty="0" smtClean="0">
                <a:solidFill>
                  <a:schemeClr val="bg1"/>
                </a:solidFill>
              </a:rPr>
            </a:br>
            <a:r>
              <a:rPr lang="es-PY" b="1" dirty="0" smtClean="0">
                <a:solidFill>
                  <a:schemeClr val="bg1"/>
                </a:solidFill>
              </a:rPr>
              <a:t>La primavera más caliente</a:t>
            </a:r>
            <a:endParaRPr lang="es-PY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538216"/>
              </p:ext>
            </p:extLst>
          </p:nvPr>
        </p:nvGraphicFramePr>
        <p:xfrm>
          <a:off x="188007" y="1828800"/>
          <a:ext cx="5831793" cy="315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726982"/>
              </p:ext>
            </p:extLst>
          </p:nvPr>
        </p:nvGraphicFramePr>
        <p:xfrm>
          <a:off x="6153150" y="1825625"/>
          <a:ext cx="5200650" cy="460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452927" y="5053270"/>
            <a:ext cx="5614587" cy="16850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Y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PY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 de la primavera del año 2019 fue de 26,0°C en el Paraguay (valor jamás registrado). Esto representa una anomalía de +2,9°C respecto de </a:t>
            </a:r>
            <a:r>
              <a:rPr lang="es-PY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media de </a:t>
            </a:r>
            <a:r>
              <a:rPr lang="es-PY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1971-2010. Estuvo </a:t>
            </a:r>
            <a:r>
              <a:rPr lang="es-PY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asociado a sequías, olas de calor e incendios </a:t>
            </a:r>
            <a:r>
              <a:rPr lang="es-PY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forestales.</a:t>
            </a:r>
            <a:endParaRPr lang="es-PY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lobal, heatwave, hot, sun, warmi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69" y="270490"/>
            <a:ext cx="1514831" cy="15148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2961" y="1540680"/>
            <a:ext cx="5570144" cy="840104"/>
          </a:xfrm>
          <a:prstGeom prst="rect">
            <a:avLst/>
          </a:prstGeom>
          <a:solidFill>
            <a:srgbClr val="0070C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200" b="1" dirty="0" smtClean="0">
                <a:solidFill>
                  <a:schemeClr val="bg1"/>
                </a:solidFill>
              </a:rPr>
              <a:t>Datos climáticos e hidrológicos</a:t>
            </a:r>
            <a:endParaRPr lang="es-PY" sz="32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7"/>
          <p:cNvSpPr txBox="1">
            <a:spLocks/>
          </p:cNvSpPr>
          <p:nvPr/>
        </p:nvSpPr>
        <p:spPr>
          <a:xfrm>
            <a:off x="451373" y="2489531"/>
            <a:ext cx="5551732" cy="3860544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200" b="1" dirty="0" smtClean="0">
              <a:solidFill>
                <a:srgbClr val="0070C0"/>
              </a:solidFill>
            </a:endParaRPr>
          </a:p>
          <a:p>
            <a:r>
              <a:rPr lang="es-ES" sz="2200" b="1" dirty="0" smtClean="0">
                <a:solidFill>
                  <a:srgbClr val="0070C0"/>
                </a:solidFill>
              </a:rPr>
              <a:t>Datos climáticos (DINAC)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chemeClr val="tx1"/>
                </a:solidFill>
              </a:rPr>
              <a:t>25 Estaciones meteorológicas (1950-2019)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chemeClr val="tx1"/>
                </a:solidFill>
              </a:rPr>
              <a:t>100.800 datos climáticos mensuales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2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200" dirty="0" smtClean="0">
              <a:solidFill>
                <a:schemeClr val="tx1"/>
              </a:solidFill>
            </a:endParaRPr>
          </a:p>
          <a:p>
            <a:r>
              <a:rPr lang="es-ES" sz="2200" b="1" dirty="0" smtClean="0">
                <a:solidFill>
                  <a:srgbClr val="0070C0"/>
                </a:solidFill>
              </a:rPr>
              <a:t>Datos hidrológicos (ANNP)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chemeClr val="tx1"/>
                </a:solidFill>
              </a:rPr>
              <a:t>1 Estación hidrológica, Asunción (1904-2019)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chemeClr val="tx1"/>
                </a:solidFill>
              </a:rPr>
              <a:t>50.000 datos hidrométricos diarios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111358" y="1540680"/>
            <a:ext cx="5570144" cy="840104"/>
          </a:xfrm>
          <a:prstGeom prst="rect">
            <a:avLst/>
          </a:prstGeom>
          <a:solidFill>
            <a:srgbClr val="0070C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200" b="1" dirty="0" smtClean="0">
                <a:solidFill>
                  <a:schemeClr val="bg1"/>
                </a:solidFill>
              </a:rPr>
              <a:t>Criterios de selección</a:t>
            </a:r>
            <a:endParaRPr lang="es-PY" sz="3200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7"/>
          <p:cNvSpPr txBox="1">
            <a:spLocks/>
          </p:cNvSpPr>
          <p:nvPr/>
        </p:nvSpPr>
        <p:spPr>
          <a:xfrm>
            <a:off x="6111358" y="2489531"/>
            <a:ext cx="5570145" cy="4078039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PY" sz="2000" dirty="0" smtClean="0"/>
              <a:t>Estaciones meteorológicas </a:t>
            </a:r>
            <a:r>
              <a:rPr lang="es-PY" sz="2000" dirty="0"/>
              <a:t>que operan con métodos normalizados en sus sistemas de observación meteorológica</a:t>
            </a:r>
            <a:r>
              <a:rPr lang="es-PY" sz="2000" dirty="0" smtClean="0"/>
              <a:t>.</a:t>
            </a:r>
            <a:endParaRPr lang="es-PY" sz="20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PY" sz="2000" dirty="0"/>
              <a:t>Estaciones meteorológicas con series de datos de temperaturas y precipitación, en forma ininterrumpidas en el período </a:t>
            </a:r>
            <a:r>
              <a:rPr lang="es-PY" sz="2000" dirty="0" smtClean="0"/>
              <a:t>1960-2019</a:t>
            </a:r>
            <a:r>
              <a:rPr lang="es-PY" sz="2000" dirty="0" smtClean="0">
                <a:solidFill>
                  <a:srgbClr val="FF0000"/>
                </a:solidFill>
              </a:rPr>
              <a:t>.</a:t>
            </a:r>
            <a:endParaRPr lang="es-PY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PY" sz="2000" dirty="0"/>
              <a:t> </a:t>
            </a:r>
            <a:r>
              <a:rPr lang="es-PY" sz="2000" dirty="0" smtClean="0"/>
              <a:t>En </a:t>
            </a:r>
            <a:r>
              <a:rPr lang="es-PY" sz="2000" dirty="0"/>
              <a:t>caso de interrupciones en el período mencionado, que estas sean menores al </a:t>
            </a:r>
            <a:r>
              <a:rPr lang="es-PY" sz="2000" dirty="0" smtClean="0"/>
              <a:t>10 </a:t>
            </a:r>
            <a:r>
              <a:rPr lang="es-PY" sz="2000" dirty="0"/>
              <a:t>% del total de datos del período mencionado.  </a:t>
            </a:r>
            <a:endParaRPr lang="es-PY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Y" sz="2000" dirty="0"/>
              <a:t>Evitar estaciones meteorológicas cercanas, distancias menores a 50 km, a fin de </a:t>
            </a:r>
            <a:r>
              <a:rPr lang="es-PY" sz="2000" dirty="0" smtClean="0"/>
              <a:t>que </a:t>
            </a:r>
            <a:r>
              <a:rPr lang="es-PY" sz="2000" dirty="0"/>
              <a:t>el peso regional del promedio </a:t>
            </a:r>
            <a:r>
              <a:rPr lang="es-PY" sz="2000" dirty="0" smtClean="0"/>
              <a:t>no se </a:t>
            </a:r>
            <a:r>
              <a:rPr lang="es-PY" sz="2000" dirty="0"/>
              <a:t>vea reflejada en el promedio general</a:t>
            </a:r>
            <a:endParaRPr lang="es-ES" sz="2000" dirty="0">
              <a:solidFill>
                <a:schemeClr val="tx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51373" y="303663"/>
            <a:ext cx="5443478" cy="1029791"/>
            <a:chOff x="544495" y="34232"/>
            <a:chExt cx="4775923" cy="1029791"/>
          </a:xfrm>
        </p:grpSpPr>
        <p:sp>
          <p:nvSpPr>
            <p:cNvPr id="7" name="Freeform 3">
              <a:extLst>
                <a:ext uri="{FF2B5EF4-FFF2-40B4-BE49-F238E27FC236}">
                  <a16:creationId xmlns="" xmlns:a16="http://schemas.microsoft.com/office/drawing/2014/main" id="{9573CA4A-3C5E-4048-B5FC-FFAE1123B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06" y="34232"/>
              <a:ext cx="3731712" cy="1029791"/>
            </a:xfrm>
            <a:custGeom>
              <a:avLst/>
              <a:gdLst>
                <a:gd name="T0" fmla="*/ 6370 w 6371"/>
                <a:gd name="T1" fmla="*/ 1421 h 1422"/>
                <a:gd name="T2" fmla="*/ 0 w 6371"/>
                <a:gd name="T3" fmla="*/ 1421 h 1422"/>
                <a:gd name="T4" fmla="*/ 0 w 6371"/>
                <a:gd name="T5" fmla="*/ 0 h 1422"/>
                <a:gd name="T6" fmla="*/ 6370 w 6371"/>
                <a:gd name="T7" fmla="*/ 0 h 1422"/>
                <a:gd name="T8" fmla="*/ 6370 w 6371"/>
                <a:gd name="T9" fmla="*/ 1421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1" h="1422">
                  <a:moveTo>
                    <a:pt x="6370" y="1421"/>
                  </a:moveTo>
                  <a:lnTo>
                    <a:pt x="0" y="1421"/>
                  </a:lnTo>
                  <a:lnTo>
                    <a:pt x="0" y="0"/>
                  </a:lnTo>
                  <a:lnTo>
                    <a:pt x="6370" y="0"/>
                  </a:lnTo>
                  <a:lnTo>
                    <a:pt x="6370" y="1421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8" name="TextBox 37">
              <a:extLst>
                <a:ext uri="{FF2B5EF4-FFF2-40B4-BE49-F238E27FC236}">
                  <a16:creationId xmlns="" xmlns:a16="http://schemas.microsoft.com/office/drawing/2014/main" id="{6B23DCF5-5C58-F74D-B9B2-AC8DF5866562}"/>
                </a:ext>
              </a:extLst>
            </p:cNvPr>
            <p:cNvSpPr txBox="1"/>
            <p:nvPr/>
          </p:nvSpPr>
          <p:spPr>
            <a:xfrm>
              <a:off x="1826766" y="424073"/>
              <a:ext cx="2512800" cy="52322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Datos</a:t>
              </a:r>
              <a:r>
                <a:rPr lang="en-US" sz="2800" b="1" dirty="0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y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Metodología</a:t>
              </a:r>
              <a:endPara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9" name="Freeform 2">
              <a:extLst>
                <a:ext uri="{FF2B5EF4-FFF2-40B4-BE49-F238E27FC236}">
                  <a16:creationId xmlns="" xmlns:a16="http://schemas.microsoft.com/office/drawing/2014/main" id="{76319C96-C7E5-A142-AC27-D40DF9F99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495" y="34232"/>
              <a:ext cx="1030750" cy="1029791"/>
            </a:xfrm>
            <a:custGeom>
              <a:avLst/>
              <a:gdLst>
                <a:gd name="T0" fmla="*/ 189 w 1611"/>
                <a:gd name="T1" fmla="*/ 0 h 1422"/>
                <a:gd name="T2" fmla="*/ 189 w 1611"/>
                <a:gd name="T3" fmla="*/ 522 h 1422"/>
                <a:gd name="T4" fmla="*/ 0 w 1611"/>
                <a:gd name="T5" fmla="*/ 711 h 1422"/>
                <a:gd name="T6" fmla="*/ 189 w 1611"/>
                <a:gd name="T7" fmla="*/ 899 h 1422"/>
                <a:gd name="T8" fmla="*/ 189 w 1611"/>
                <a:gd name="T9" fmla="*/ 1421 h 1422"/>
                <a:gd name="T10" fmla="*/ 1610 w 1611"/>
                <a:gd name="T11" fmla="*/ 1421 h 1422"/>
                <a:gd name="T12" fmla="*/ 1610 w 1611"/>
                <a:gd name="T13" fmla="*/ 0 h 1422"/>
                <a:gd name="T14" fmla="*/ 189 w 1611"/>
                <a:gd name="T15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1" h="1422">
                  <a:moveTo>
                    <a:pt x="189" y="0"/>
                  </a:moveTo>
                  <a:lnTo>
                    <a:pt x="189" y="522"/>
                  </a:lnTo>
                  <a:lnTo>
                    <a:pt x="0" y="711"/>
                  </a:lnTo>
                  <a:lnTo>
                    <a:pt x="189" y="899"/>
                  </a:lnTo>
                  <a:lnTo>
                    <a:pt x="189" y="1421"/>
                  </a:lnTo>
                  <a:lnTo>
                    <a:pt x="1610" y="1421"/>
                  </a:lnTo>
                  <a:lnTo>
                    <a:pt x="1610" y="0"/>
                  </a:lnTo>
                  <a:lnTo>
                    <a:pt x="18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10" name="TextBox 39">
              <a:extLst>
                <a:ext uri="{FF2B5EF4-FFF2-40B4-BE49-F238E27FC236}">
                  <a16:creationId xmlns="" xmlns:a16="http://schemas.microsoft.com/office/drawing/2014/main" id="{4CBC653F-B640-C94F-B0A2-D943548CCDE7}"/>
                </a:ext>
              </a:extLst>
            </p:cNvPr>
            <p:cNvSpPr txBox="1"/>
            <p:nvPr/>
          </p:nvSpPr>
          <p:spPr>
            <a:xfrm>
              <a:off x="973228" y="320207"/>
              <a:ext cx="162077" cy="60016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1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76204" cy="107911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chemeClr val="bg1"/>
                </a:solidFill>
              </a:rPr>
              <a:t>Primavera</a:t>
            </a:r>
            <a:r>
              <a:rPr lang="es-PY" dirty="0" smtClean="0">
                <a:solidFill>
                  <a:schemeClr val="bg1"/>
                </a:solidFill>
              </a:rPr>
              <a:t/>
            </a:r>
            <a:br>
              <a:rPr lang="es-PY" dirty="0" smtClean="0">
                <a:solidFill>
                  <a:schemeClr val="bg1"/>
                </a:solidFill>
              </a:rPr>
            </a:br>
            <a:r>
              <a:rPr lang="es-PY" b="1" dirty="0" smtClean="0">
                <a:solidFill>
                  <a:schemeClr val="bg1"/>
                </a:solidFill>
              </a:rPr>
              <a:t>Sequía Hidrológica</a:t>
            </a:r>
            <a:endParaRPr lang="es-PY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4" title="Altura hidrométrica 2019 y normal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689007"/>
              </p:ext>
            </p:extLst>
          </p:nvPr>
        </p:nvGraphicFramePr>
        <p:xfrm>
          <a:off x="838200" y="1580972"/>
          <a:ext cx="5181600" cy="253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Marcador de contenido 5" descr="https://images.hoy.com.py/uploads/206915/eih21tlxyaezwgk__xxxl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0" y="1567563"/>
            <a:ext cx="5259014" cy="2362499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00167594"/>
              </p:ext>
            </p:extLst>
          </p:nvPr>
        </p:nvGraphicFramePr>
        <p:xfrm>
          <a:off x="838200" y="4076344"/>
          <a:ext cx="5182354" cy="265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Flecha abajo 7"/>
          <p:cNvSpPr/>
          <p:nvPr/>
        </p:nvSpPr>
        <p:spPr>
          <a:xfrm>
            <a:off x="5615930" y="4396262"/>
            <a:ext cx="205740" cy="84836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pic>
        <p:nvPicPr>
          <p:cNvPr id="9" name="Imagen 8" descr="Resultado de imagen para bajante del lago ypacaraí&quot;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0" y="4053385"/>
            <a:ext cx="5259014" cy="26817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14" y="441121"/>
            <a:ext cx="927124" cy="92712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455390" y="4053385"/>
            <a:ext cx="2670503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Bajante histórica del lago </a:t>
            </a:r>
            <a:r>
              <a:rPr lang="es-ES" sz="1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Ypacaraí</a:t>
            </a:r>
            <a:r>
              <a:rPr lang="es-E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25/11/2019</a:t>
            </a:r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55390" y="1567563"/>
            <a:ext cx="234457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Estiaje del río Paraguay, 5/11/2019</a:t>
            </a:r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6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s-PY" dirty="0" smtClean="0">
                <a:solidFill>
                  <a:schemeClr val="bg1"/>
                </a:solidFill>
              </a:rPr>
              <a:t>Noviembre-Diciembre</a:t>
            </a:r>
            <a:br>
              <a:rPr lang="es-PY" dirty="0" smtClean="0">
                <a:solidFill>
                  <a:schemeClr val="bg1"/>
                </a:solidFill>
              </a:rPr>
            </a:br>
            <a:r>
              <a:rPr lang="es-PY" sz="3200" b="1" dirty="0" smtClean="0">
                <a:solidFill>
                  <a:schemeClr val="bg1"/>
                </a:solidFill>
              </a:rPr>
              <a:t>Tormentas Severas (Retraso de la temporada de tormentas)</a:t>
            </a:r>
            <a:endParaRPr lang="es-PY" sz="3200" b="1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 descr="Fuerte tormenta deja varios destrozos en San Pedro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0614"/>
            <a:ext cx="5181600" cy="3261360"/>
          </a:xfrm>
          <a:prstGeom prst="rect">
            <a:avLst/>
          </a:prstGeom>
        </p:spPr>
      </p:pic>
      <p:pic>
        <p:nvPicPr>
          <p:cNvPr id="6" name="Marcador de contenido 5" descr="C:\Users\USER\Desktop\2573266f-e9f5-4bef-bac3-2bbdad69a24d_0438xyb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  <p:grpSp>
        <p:nvGrpSpPr>
          <p:cNvPr id="7" name="Group 596"/>
          <p:cNvGrpSpPr/>
          <p:nvPr/>
        </p:nvGrpSpPr>
        <p:grpSpPr>
          <a:xfrm>
            <a:off x="10320815" y="494016"/>
            <a:ext cx="922226" cy="758469"/>
            <a:chOff x="8113713" y="2819400"/>
            <a:chExt cx="403225" cy="365125"/>
          </a:xfrm>
          <a:solidFill>
            <a:schemeClr val="bg1"/>
          </a:solidFill>
        </p:grpSpPr>
        <p:sp>
          <p:nvSpPr>
            <p:cNvPr id="8" name="Freeform 179"/>
            <p:cNvSpPr>
              <a:spLocks/>
            </p:cNvSpPr>
            <p:nvPr/>
          </p:nvSpPr>
          <p:spPr bwMode="auto">
            <a:xfrm>
              <a:off x="8321675" y="3082925"/>
              <a:ext cx="77788" cy="101600"/>
            </a:xfrm>
            <a:custGeom>
              <a:avLst/>
              <a:gdLst>
                <a:gd name="T0" fmla="*/ 28 w 41"/>
                <a:gd name="T1" fmla="*/ 12 h 54"/>
                <a:gd name="T2" fmla="*/ 28 w 41"/>
                <a:gd name="T3" fmla="*/ 2 h 54"/>
                <a:gd name="T4" fmla="*/ 19 w 41"/>
                <a:gd name="T5" fmla="*/ 2 h 54"/>
                <a:gd name="T6" fmla="*/ 0 w 41"/>
                <a:gd name="T7" fmla="*/ 22 h 54"/>
                <a:gd name="T8" fmla="*/ 20 w 41"/>
                <a:gd name="T9" fmla="*/ 35 h 54"/>
                <a:gd name="T10" fmla="*/ 12 w 41"/>
                <a:gd name="T11" fmla="*/ 43 h 54"/>
                <a:gd name="T12" fmla="*/ 12 w 41"/>
                <a:gd name="T13" fmla="*/ 52 h 54"/>
                <a:gd name="T14" fmla="*/ 17 w 41"/>
                <a:gd name="T15" fmla="*/ 54 h 54"/>
                <a:gd name="T16" fmla="*/ 22 w 41"/>
                <a:gd name="T17" fmla="*/ 52 h 54"/>
                <a:gd name="T18" fmla="*/ 41 w 41"/>
                <a:gd name="T19" fmla="*/ 33 h 54"/>
                <a:gd name="T20" fmla="*/ 21 w 41"/>
                <a:gd name="T21" fmla="*/ 20 h 54"/>
                <a:gd name="T22" fmla="*/ 28 w 41"/>
                <a:gd name="T23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4">
                  <a:moveTo>
                    <a:pt x="28" y="12"/>
                  </a:moveTo>
                  <a:cubicBezTo>
                    <a:pt x="31" y="9"/>
                    <a:pt x="31" y="5"/>
                    <a:pt x="28" y="2"/>
                  </a:cubicBezTo>
                  <a:cubicBezTo>
                    <a:pt x="26" y="0"/>
                    <a:pt x="21" y="0"/>
                    <a:pt x="19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9" y="45"/>
                    <a:pt x="9" y="50"/>
                    <a:pt x="12" y="52"/>
                  </a:cubicBezTo>
                  <a:cubicBezTo>
                    <a:pt x="13" y="53"/>
                    <a:pt x="15" y="54"/>
                    <a:pt x="17" y="54"/>
                  </a:cubicBezTo>
                  <a:cubicBezTo>
                    <a:pt x="19" y="54"/>
                    <a:pt x="20" y="53"/>
                    <a:pt x="22" y="52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21" y="20"/>
                    <a:pt x="21" y="20"/>
                    <a:pt x="21" y="20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" name="Freeform 180"/>
            <p:cNvSpPr>
              <a:spLocks/>
            </p:cNvSpPr>
            <p:nvPr/>
          </p:nvSpPr>
          <p:spPr bwMode="auto">
            <a:xfrm>
              <a:off x="8220075" y="3082925"/>
              <a:ext cx="77788" cy="101600"/>
            </a:xfrm>
            <a:custGeom>
              <a:avLst/>
              <a:gdLst>
                <a:gd name="T0" fmla="*/ 29 w 41"/>
                <a:gd name="T1" fmla="*/ 12 h 54"/>
                <a:gd name="T2" fmla="*/ 29 w 41"/>
                <a:gd name="T3" fmla="*/ 2 h 54"/>
                <a:gd name="T4" fmla="*/ 19 w 41"/>
                <a:gd name="T5" fmla="*/ 2 h 54"/>
                <a:gd name="T6" fmla="*/ 0 w 41"/>
                <a:gd name="T7" fmla="*/ 22 h 54"/>
                <a:gd name="T8" fmla="*/ 20 w 41"/>
                <a:gd name="T9" fmla="*/ 35 h 54"/>
                <a:gd name="T10" fmla="*/ 12 w 41"/>
                <a:gd name="T11" fmla="*/ 43 h 54"/>
                <a:gd name="T12" fmla="*/ 12 w 41"/>
                <a:gd name="T13" fmla="*/ 52 h 54"/>
                <a:gd name="T14" fmla="*/ 17 w 41"/>
                <a:gd name="T15" fmla="*/ 54 h 54"/>
                <a:gd name="T16" fmla="*/ 22 w 41"/>
                <a:gd name="T17" fmla="*/ 52 h 54"/>
                <a:gd name="T18" fmla="*/ 41 w 41"/>
                <a:gd name="T19" fmla="*/ 33 h 54"/>
                <a:gd name="T20" fmla="*/ 21 w 41"/>
                <a:gd name="T21" fmla="*/ 20 h 54"/>
                <a:gd name="T22" fmla="*/ 29 w 41"/>
                <a:gd name="T23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4">
                  <a:moveTo>
                    <a:pt x="29" y="12"/>
                  </a:moveTo>
                  <a:cubicBezTo>
                    <a:pt x="31" y="9"/>
                    <a:pt x="31" y="5"/>
                    <a:pt x="29" y="2"/>
                  </a:cubicBezTo>
                  <a:cubicBezTo>
                    <a:pt x="26" y="0"/>
                    <a:pt x="22" y="0"/>
                    <a:pt x="19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0" y="45"/>
                    <a:pt x="10" y="50"/>
                    <a:pt x="12" y="52"/>
                  </a:cubicBezTo>
                  <a:cubicBezTo>
                    <a:pt x="14" y="53"/>
                    <a:pt x="15" y="54"/>
                    <a:pt x="17" y="54"/>
                  </a:cubicBezTo>
                  <a:cubicBezTo>
                    <a:pt x="19" y="54"/>
                    <a:pt x="21" y="53"/>
                    <a:pt x="22" y="52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21" y="20"/>
                    <a:pt x="21" y="20"/>
                    <a:pt x="21" y="20"/>
                  </a:cubicBezTo>
                  <a:lnTo>
                    <a:pt x="29" y="1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" name="Freeform 181"/>
            <p:cNvSpPr>
              <a:spLocks noEditPoints="1"/>
            </p:cNvSpPr>
            <p:nvPr/>
          </p:nvSpPr>
          <p:spPr bwMode="auto">
            <a:xfrm>
              <a:off x="8113713" y="2819400"/>
              <a:ext cx="403225" cy="252413"/>
            </a:xfrm>
            <a:custGeom>
              <a:avLst/>
              <a:gdLst>
                <a:gd name="T0" fmla="*/ 188 w 215"/>
                <a:gd name="T1" fmla="*/ 67 h 134"/>
                <a:gd name="T2" fmla="*/ 114 w 215"/>
                <a:gd name="T3" fmla="*/ 0 h 134"/>
                <a:gd name="T4" fmla="*/ 42 w 215"/>
                <a:gd name="T5" fmla="*/ 53 h 134"/>
                <a:gd name="T6" fmla="*/ 41 w 215"/>
                <a:gd name="T7" fmla="*/ 53 h 134"/>
                <a:gd name="T8" fmla="*/ 0 w 215"/>
                <a:gd name="T9" fmla="*/ 93 h 134"/>
                <a:gd name="T10" fmla="*/ 41 w 215"/>
                <a:gd name="T11" fmla="*/ 134 h 134"/>
                <a:gd name="T12" fmla="*/ 181 w 215"/>
                <a:gd name="T13" fmla="*/ 134 h 134"/>
                <a:gd name="T14" fmla="*/ 215 w 215"/>
                <a:gd name="T15" fmla="*/ 100 h 134"/>
                <a:gd name="T16" fmla="*/ 188 w 215"/>
                <a:gd name="T17" fmla="*/ 67 h 134"/>
                <a:gd name="T18" fmla="*/ 181 w 215"/>
                <a:gd name="T19" fmla="*/ 120 h 134"/>
                <a:gd name="T20" fmla="*/ 41 w 215"/>
                <a:gd name="T21" fmla="*/ 120 h 134"/>
                <a:gd name="T22" fmla="*/ 14 w 215"/>
                <a:gd name="T23" fmla="*/ 93 h 134"/>
                <a:gd name="T24" fmla="*/ 41 w 215"/>
                <a:gd name="T25" fmla="*/ 67 h 134"/>
                <a:gd name="T26" fmla="*/ 47 w 215"/>
                <a:gd name="T27" fmla="*/ 67 h 134"/>
                <a:gd name="T28" fmla="*/ 54 w 215"/>
                <a:gd name="T29" fmla="*/ 61 h 134"/>
                <a:gd name="T30" fmla="*/ 114 w 215"/>
                <a:gd name="T31" fmla="*/ 13 h 134"/>
                <a:gd name="T32" fmla="*/ 175 w 215"/>
                <a:gd name="T33" fmla="*/ 73 h 134"/>
                <a:gd name="T34" fmla="*/ 181 w 215"/>
                <a:gd name="T35" fmla="*/ 80 h 134"/>
                <a:gd name="T36" fmla="*/ 202 w 215"/>
                <a:gd name="T37" fmla="*/ 100 h 134"/>
                <a:gd name="T38" fmla="*/ 181 w 215"/>
                <a:gd name="T39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5" h="134">
                  <a:moveTo>
                    <a:pt x="188" y="67"/>
                  </a:moveTo>
                  <a:cubicBezTo>
                    <a:pt x="185" y="29"/>
                    <a:pt x="153" y="0"/>
                    <a:pt x="114" y="0"/>
                  </a:cubicBezTo>
                  <a:cubicBezTo>
                    <a:pt x="80" y="0"/>
                    <a:pt x="51" y="22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18" y="53"/>
                    <a:pt x="0" y="71"/>
                    <a:pt x="0" y="93"/>
                  </a:cubicBezTo>
                  <a:cubicBezTo>
                    <a:pt x="0" y="116"/>
                    <a:pt x="18" y="134"/>
                    <a:pt x="41" y="134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200" y="134"/>
                    <a:pt x="215" y="119"/>
                    <a:pt x="215" y="100"/>
                  </a:cubicBezTo>
                  <a:cubicBezTo>
                    <a:pt x="215" y="84"/>
                    <a:pt x="203" y="70"/>
                    <a:pt x="188" y="67"/>
                  </a:cubicBezTo>
                  <a:close/>
                  <a:moveTo>
                    <a:pt x="181" y="120"/>
                  </a:moveTo>
                  <a:cubicBezTo>
                    <a:pt x="41" y="120"/>
                    <a:pt x="41" y="120"/>
                    <a:pt x="41" y="120"/>
                  </a:cubicBezTo>
                  <a:cubicBezTo>
                    <a:pt x="26" y="120"/>
                    <a:pt x="14" y="108"/>
                    <a:pt x="14" y="93"/>
                  </a:cubicBezTo>
                  <a:cubicBezTo>
                    <a:pt x="14" y="79"/>
                    <a:pt x="26" y="67"/>
                    <a:pt x="41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51" y="67"/>
                    <a:pt x="53" y="64"/>
                    <a:pt x="54" y="61"/>
                  </a:cubicBezTo>
                  <a:cubicBezTo>
                    <a:pt x="59" y="33"/>
                    <a:pt x="85" y="13"/>
                    <a:pt x="114" y="13"/>
                  </a:cubicBezTo>
                  <a:cubicBezTo>
                    <a:pt x="148" y="13"/>
                    <a:pt x="175" y="40"/>
                    <a:pt x="175" y="73"/>
                  </a:cubicBezTo>
                  <a:cubicBezTo>
                    <a:pt x="175" y="77"/>
                    <a:pt x="178" y="80"/>
                    <a:pt x="181" y="80"/>
                  </a:cubicBezTo>
                  <a:cubicBezTo>
                    <a:pt x="193" y="80"/>
                    <a:pt x="202" y="89"/>
                    <a:pt x="202" y="100"/>
                  </a:cubicBezTo>
                  <a:cubicBezTo>
                    <a:pt x="202" y="111"/>
                    <a:pt x="193" y="120"/>
                    <a:pt x="181" y="12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2268755" y="2124393"/>
            <a:ext cx="232135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Departamento Central, noviembre 2019</a:t>
            </a:r>
            <a:endParaRPr lang="es-E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172200" y="2058194"/>
            <a:ext cx="1616691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Canindeyú, diciembre 2019</a:t>
            </a:r>
            <a:endParaRPr lang="es-E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2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extLst>
              <a:ext uri="{FF2B5EF4-FFF2-40B4-BE49-F238E27FC236}">
                <a16:creationId xmlns:a16="http://schemas.microsoft.com/office/drawing/2014/main" xmlns="" id="{A77A9D62-947D-9248-BE4C-045D8691EF26}"/>
              </a:ext>
            </a:extLst>
          </p:cNvPr>
          <p:cNvSpPr/>
          <p:nvPr/>
        </p:nvSpPr>
        <p:spPr>
          <a:xfrm>
            <a:off x="432804" y="5833233"/>
            <a:ext cx="1826178" cy="455384"/>
          </a:xfrm>
          <a:prstGeom prst="rightArrow">
            <a:avLst>
              <a:gd name="adj1" fmla="val 74615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F6D5B01-9120-4844-AF77-822CC5F4B2FF}"/>
              </a:ext>
            </a:extLst>
          </p:cNvPr>
          <p:cNvSpPr txBox="1"/>
          <p:nvPr/>
        </p:nvSpPr>
        <p:spPr>
          <a:xfrm>
            <a:off x="2591099" y="3035028"/>
            <a:ext cx="9105601" cy="8925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El año 2019 en Paraguay fue más caliente en +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1,7 °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C respecto de la 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temperatura media 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de la era 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preindustrial. La temperatura global de la Tierra fue 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+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1,1 °C.</a:t>
            </a:r>
            <a:endParaRPr lang="es-ES" b="1" dirty="0">
              <a:solidFill>
                <a:srgbClr val="44546A"/>
              </a:solidFill>
              <a:latin typeface="Open Sans Light"/>
              <a:cs typeface="Open Sans Light"/>
            </a:endParaRPr>
          </a:p>
          <a:p>
            <a:endParaRPr lang="en-US" sz="1600" b="1" dirty="0">
              <a:solidFill>
                <a:srgbClr val="44546A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355C19F-21D0-7C4D-A1EF-E96B6A53C294}"/>
              </a:ext>
            </a:extLst>
          </p:cNvPr>
          <p:cNvSpPr txBox="1"/>
          <p:nvPr/>
        </p:nvSpPr>
        <p:spPr>
          <a:xfrm>
            <a:off x="2586486" y="3807339"/>
            <a:ext cx="7822452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La 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lluvia promedio aumentó en casi 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200 mm 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en 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70 años (1950-2019).</a:t>
            </a:r>
            <a:endParaRPr lang="es-ES" b="1" dirty="0">
              <a:solidFill>
                <a:srgbClr val="44546A"/>
              </a:solidFill>
              <a:latin typeface="Open Sans Light"/>
              <a:cs typeface="Open Sans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80ACF95-1D83-6540-B912-EB56F311E759}"/>
              </a:ext>
            </a:extLst>
          </p:cNvPr>
          <p:cNvSpPr txBox="1"/>
          <p:nvPr/>
        </p:nvSpPr>
        <p:spPr>
          <a:xfrm>
            <a:off x="2614762" y="4454128"/>
            <a:ext cx="8046198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Las 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olas de calor se han triplicado en los últimos 40 años (1980-2019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).</a:t>
            </a:r>
            <a:endParaRPr lang="es-ES" b="1" dirty="0">
              <a:solidFill>
                <a:srgbClr val="44546A"/>
              </a:solidFill>
              <a:latin typeface="Open Sans Light"/>
              <a:cs typeface="Open Sans Ligh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91099" y="2408849"/>
            <a:ext cx="8848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El 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año 2019 fue el más caliente en la historia del Paraguay con +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1,5 °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C respecto de la temperatura media de 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1961-1990.</a:t>
            </a:r>
            <a:endParaRPr lang="es-ES" b="1" dirty="0">
              <a:solidFill>
                <a:srgbClr val="44546A"/>
              </a:solidFill>
              <a:latin typeface="Open Sans Light"/>
              <a:cs typeface="Open Sans Ligh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591099" y="5100917"/>
            <a:ext cx="9424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Las 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sequías 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de este siglo XXI parecen ser más 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intensas 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que </a:t>
            </a:r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en el siglo 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XX (falta más investigación).</a:t>
            </a:r>
            <a:endParaRPr lang="es-ES" b="1" dirty="0">
              <a:solidFill>
                <a:srgbClr val="44546A"/>
              </a:solidFill>
              <a:latin typeface="Open Sans Light"/>
              <a:cs typeface="Open Sans Ligh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614762" y="5833233"/>
            <a:ext cx="6186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latin typeface="Open Sans Light"/>
                <a:cs typeface="Open Sans Light"/>
              </a:rPr>
              <a:t>La primavera de 2019 fue la más caliente del </a:t>
            </a:r>
            <a:r>
              <a:rPr lang="es-ES" b="1" dirty="0" smtClean="0">
                <a:solidFill>
                  <a:srgbClr val="44546A"/>
                </a:solidFill>
                <a:latin typeface="Open Sans Light"/>
                <a:cs typeface="Open Sans Light"/>
              </a:rPr>
              <a:t>record. </a:t>
            </a:r>
            <a:endParaRPr lang="es-ES" b="1" dirty="0">
              <a:solidFill>
                <a:srgbClr val="44546A"/>
              </a:solidFill>
              <a:latin typeface="Open Sans Light"/>
              <a:cs typeface="Open Sans Light"/>
            </a:endParaRPr>
          </a:p>
        </p:txBody>
      </p:sp>
      <p:sp>
        <p:nvSpPr>
          <p:cNvPr id="24" name="Right Arrow 7">
            <a:extLst>
              <a:ext uri="{FF2B5EF4-FFF2-40B4-BE49-F238E27FC236}">
                <a16:creationId xmlns:a16="http://schemas.microsoft.com/office/drawing/2014/main" xmlns="" id="{A77A9D62-947D-9248-BE4C-045D8691EF26}"/>
              </a:ext>
            </a:extLst>
          </p:cNvPr>
          <p:cNvSpPr/>
          <p:nvPr/>
        </p:nvSpPr>
        <p:spPr>
          <a:xfrm>
            <a:off x="432804" y="5151461"/>
            <a:ext cx="1826178" cy="455384"/>
          </a:xfrm>
          <a:prstGeom prst="rightArrow">
            <a:avLst>
              <a:gd name="adj1" fmla="val 74615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6" name="Right Arrow 7">
            <a:extLst>
              <a:ext uri="{FF2B5EF4-FFF2-40B4-BE49-F238E27FC236}">
                <a16:creationId xmlns:a16="http://schemas.microsoft.com/office/drawing/2014/main" xmlns="" id="{A77A9D62-947D-9248-BE4C-045D8691EF26}"/>
              </a:ext>
            </a:extLst>
          </p:cNvPr>
          <p:cNvSpPr/>
          <p:nvPr/>
        </p:nvSpPr>
        <p:spPr>
          <a:xfrm>
            <a:off x="451158" y="4420014"/>
            <a:ext cx="1826178" cy="455384"/>
          </a:xfrm>
          <a:prstGeom prst="rightArrow">
            <a:avLst>
              <a:gd name="adj1" fmla="val 74615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7" name="Right Arrow 7">
            <a:extLst>
              <a:ext uri="{FF2B5EF4-FFF2-40B4-BE49-F238E27FC236}">
                <a16:creationId xmlns:a16="http://schemas.microsoft.com/office/drawing/2014/main" xmlns="" id="{A77A9D62-947D-9248-BE4C-045D8691EF26}"/>
              </a:ext>
            </a:extLst>
          </p:cNvPr>
          <p:cNvSpPr/>
          <p:nvPr/>
        </p:nvSpPr>
        <p:spPr>
          <a:xfrm>
            <a:off x="432804" y="3759927"/>
            <a:ext cx="1826178" cy="455384"/>
          </a:xfrm>
          <a:prstGeom prst="rightArrow">
            <a:avLst>
              <a:gd name="adj1" fmla="val 74615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9" name="Right Arrow 7">
            <a:extLst>
              <a:ext uri="{FF2B5EF4-FFF2-40B4-BE49-F238E27FC236}">
                <a16:creationId xmlns:a16="http://schemas.microsoft.com/office/drawing/2014/main" xmlns="" id="{A77A9D62-947D-9248-BE4C-045D8691EF26}"/>
              </a:ext>
            </a:extLst>
          </p:cNvPr>
          <p:cNvSpPr/>
          <p:nvPr/>
        </p:nvSpPr>
        <p:spPr>
          <a:xfrm>
            <a:off x="432804" y="3090434"/>
            <a:ext cx="1826178" cy="455384"/>
          </a:xfrm>
          <a:prstGeom prst="rightArrow">
            <a:avLst>
              <a:gd name="adj1" fmla="val 74615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1" name="Right Arrow 7">
            <a:extLst>
              <a:ext uri="{FF2B5EF4-FFF2-40B4-BE49-F238E27FC236}">
                <a16:creationId xmlns:a16="http://schemas.microsoft.com/office/drawing/2014/main" xmlns="" id="{A77A9D62-947D-9248-BE4C-045D8691EF26}"/>
              </a:ext>
            </a:extLst>
          </p:cNvPr>
          <p:cNvSpPr/>
          <p:nvPr/>
        </p:nvSpPr>
        <p:spPr>
          <a:xfrm>
            <a:off x="432804" y="2448932"/>
            <a:ext cx="1826178" cy="455384"/>
          </a:xfrm>
          <a:prstGeom prst="rightArrow">
            <a:avLst>
              <a:gd name="adj1" fmla="val 74615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1158" y="1248068"/>
            <a:ext cx="11636067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4000" dirty="0" smtClean="0"/>
              <a:t>El cambio climático se esta acelerando en el Paraguay</a:t>
            </a:r>
            <a:endParaRPr lang="es-PY" sz="40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337300" y="115925"/>
            <a:ext cx="4730000" cy="1029791"/>
            <a:chOff x="6700000" y="3447434"/>
            <a:chExt cx="4730000" cy="1029791"/>
          </a:xfrm>
        </p:grpSpPr>
        <p:sp>
          <p:nvSpPr>
            <p:cNvPr id="20" name="Freeform 22">
              <a:extLst>
                <a:ext uri="{FF2B5EF4-FFF2-40B4-BE49-F238E27FC236}">
                  <a16:creationId xmlns="" xmlns:a16="http://schemas.microsoft.com/office/drawing/2014/main" id="{2ECEDA0D-1D7C-1D43-93B0-707590491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000" y="3447434"/>
              <a:ext cx="1030748" cy="1029791"/>
            </a:xfrm>
            <a:custGeom>
              <a:avLst/>
              <a:gdLst>
                <a:gd name="T0" fmla="*/ 189 w 1611"/>
                <a:gd name="T1" fmla="*/ 0 h 1421"/>
                <a:gd name="T2" fmla="*/ 189 w 1611"/>
                <a:gd name="T3" fmla="*/ 522 h 1421"/>
                <a:gd name="T4" fmla="*/ 0 w 1611"/>
                <a:gd name="T5" fmla="*/ 710 h 1421"/>
                <a:gd name="T6" fmla="*/ 189 w 1611"/>
                <a:gd name="T7" fmla="*/ 899 h 1421"/>
                <a:gd name="T8" fmla="*/ 189 w 1611"/>
                <a:gd name="T9" fmla="*/ 1420 h 1421"/>
                <a:gd name="T10" fmla="*/ 1610 w 1611"/>
                <a:gd name="T11" fmla="*/ 1420 h 1421"/>
                <a:gd name="T12" fmla="*/ 1610 w 1611"/>
                <a:gd name="T13" fmla="*/ 0 h 1421"/>
                <a:gd name="T14" fmla="*/ 189 w 1611"/>
                <a:gd name="T15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1" h="1421">
                  <a:moveTo>
                    <a:pt x="189" y="0"/>
                  </a:moveTo>
                  <a:lnTo>
                    <a:pt x="189" y="522"/>
                  </a:lnTo>
                  <a:lnTo>
                    <a:pt x="0" y="710"/>
                  </a:lnTo>
                  <a:lnTo>
                    <a:pt x="189" y="899"/>
                  </a:lnTo>
                  <a:lnTo>
                    <a:pt x="189" y="1420"/>
                  </a:lnTo>
                  <a:lnTo>
                    <a:pt x="1610" y="1420"/>
                  </a:lnTo>
                  <a:lnTo>
                    <a:pt x="1610" y="0"/>
                  </a:lnTo>
                  <a:lnTo>
                    <a:pt x="18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21" name="Freeform 23">
              <a:extLst>
                <a:ext uri="{FF2B5EF4-FFF2-40B4-BE49-F238E27FC236}">
                  <a16:creationId xmlns="" xmlns:a16="http://schemas.microsoft.com/office/drawing/2014/main" id="{113A6F54-42BD-0C4F-B377-2EDBA49AB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1874" y="3447434"/>
              <a:ext cx="3858126" cy="1029791"/>
            </a:xfrm>
            <a:custGeom>
              <a:avLst/>
              <a:gdLst>
                <a:gd name="T0" fmla="*/ 6370 w 6371"/>
                <a:gd name="T1" fmla="*/ 1420 h 1421"/>
                <a:gd name="T2" fmla="*/ 0 w 6371"/>
                <a:gd name="T3" fmla="*/ 1420 h 1421"/>
                <a:gd name="T4" fmla="*/ 0 w 6371"/>
                <a:gd name="T5" fmla="*/ 0 h 1421"/>
                <a:gd name="T6" fmla="*/ 6370 w 6371"/>
                <a:gd name="T7" fmla="*/ 0 h 1421"/>
                <a:gd name="T8" fmla="*/ 6370 w 6371"/>
                <a:gd name="T9" fmla="*/ 142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1" h="1421">
                  <a:moveTo>
                    <a:pt x="6370" y="1420"/>
                  </a:moveTo>
                  <a:lnTo>
                    <a:pt x="0" y="1420"/>
                  </a:lnTo>
                  <a:lnTo>
                    <a:pt x="0" y="0"/>
                  </a:lnTo>
                  <a:lnTo>
                    <a:pt x="6370" y="0"/>
                  </a:lnTo>
                  <a:lnTo>
                    <a:pt x="6370" y="1420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23" name="TextBox 54">
              <a:extLst>
                <a:ext uri="{FF2B5EF4-FFF2-40B4-BE49-F238E27FC236}">
                  <a16:creationId xmlns="" xmlns:a16="http://schemas.microsoft.com/office/drawing/2014/main" id="{4304E9E3-89D9-2A49-9898-3C8EA440437F}"/>
                </a:ext>
              </a:extLst>
            </p:cNvPr>
            <p:cNvSpPr txBox="1"/>
            <p:nvPr/>
          </p:nvSpPr>
          <p:spPr>
            <a:xfrm>
              <a:off x="7571874" y="3743669"/>
              <a:ext cx="3825875" cy="52322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Conclusiones</a:t>
              </a:r>
              <a:endPara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30" name="TextBox 56">
              <a:extLst>
                <a:ext uri="{FF2B5EF4-FFF2-40B4-BE49-F238E27FC236}">
                  <a16:creationId xmlns="" xmlns:a16="http://schemas.microsoft.com/office/drawing/2014/main" id="{929B386D-CECD-4140-BC85-633AE97F0AF6}"/>
                </a:ext>
              </a:extLst>
            </p:cNvPr>
            <p:cNvSpPr txBox="1"/>
            <p:nvPr/>
          </p:nvSpPr>
          <p:spPr>
            <a:xfrm>
              <a:off x="6852632" y="3662248"/>
              <a:ext cx="719241" cy="6001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endPara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32" name="Right Arrow 7">
            <a:extLst>
              <a:ext uri="{FF2B5EF4-FFF2-40B4-BE49-F238E27FC236}">
                <a16:creationId xmlns:a16="http://schemas.microsoft.com/office/drawing/2014/main" xmlns="" id="{A77A9D62-947D-9248-BE4C-045D8691EF26}"/>
              </a:ext>
            </a:extLst>
          </p:cNvPr>
          <p:cNvSpPr/>
          <p:nvPr/>
        </p:nvSpPr>
        <p:spPr>
          <a:xfrm>
            <a:off x="432804" y="3758738"/>
            <a:ext cx="1826178" cy="455384"/>
          </a:xfrm>
          <a:prstGeom prst="rightArrow">
            <a:avLst>
              <a:gd name="adj1" fmla="val 74615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3" name="Right Arrow 7">
            <a:extLst>
              <a:ext uri="{FF2B5EF4-FFF2-40B4-BE49-F238E27FC236}">
                <a16:creationId xmlns:a16="http://schemas.microsoft.com/office/drawing/2014/main" xmlns="" id="{A77A9D62-947D-9248-BE4C-045D8691EF26}"/>
              </a:ext>
            </a:extLst>
          </p:cNvPr>
          <p:cNvSpPr/>
          <p:nvPr/>
        </p:nvSpPr>
        <p:spPr>
          <a:xfrm>
            <a:off x="432804" y="3089245"/>
            <a:ext cx="1826178" cy="455384"/>
          </a:xfrm>
          <a:prstGeom prst="rightArrow">
            <a:avLst>
              <a:gd name="adj1" fmla="val 74615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C82D8E-CDE4-3E46-A1E2-B7D58D00E2E7}"/>
              </a:ext>
            </a:extLst>
          </p:cNvPr>
          <p:cNvSpPr txBox="1"/>
          <p:nvPr/>
        </p:nvSpPr>
        <p:spPr>
          <a:xfrm>
            <a:off x="1226787" y="1782759"/>
            <a:ext cx="652744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086822D-29B5-E043-AC63-138DD2F59833}"/>
              </a:ext>
            </a:extLst>
          </p:cNvPr>
          <p:cNvSpPr/>
          <p:nvPr/>
        </p:nvSpPr>
        <p:spPr>
          <a:xfrm>
            <a:off x="1073099" y="2552727"/>
            <a:ext cx="960120" cy="685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CE77D5FE-D490-4D41-8730-4260AED7312A}"/>
              </a:ext>
            </a:extLst>
          </p:cNvPr>
          <p:cNvSpPr txBox="1">
            <a:spLocks/>
          </p:cNvSpPr>
          <p:nvPr/>
        </p:nvSpPr>
        <p:spPr>
          <a:xfrm>
            <a:off x="2484740" y="2063707"/>
            <a:ext cx="7377831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ES" dirty="0"/>
              <a:t>Actualizar el </a:t>
            </a:r>
            <a:r>
              <a:rPr lang="es-ES" b="1" dirty="0" smtClean="0"/>
              <a:t>Estado </a:t>
            </a:r>
            <a:r>
              <a:rPr lang="es-ES" b="1" dirty="0"/>
              <a:t>del </a:t>
            </a:r>
            <a:r>
              <a:rPr lang="es-ES" b="1" dirty="0" smtClean="0"/>
              <a:t>clima en Paraguay </a:t>
            </a:r>
            <a:r>
              <a:rPr lang="es-ES" dirty="0" smtClean="0"/>
              <a:t>cada año.</a:t>
            </a:r>
            <a:endParaRPr lang="en-US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88B1E1-3C59-6741-B14F-32B35B70FBE8}"/>
              </a:ext>
            </a:extLst>
          </p:cNvPr>
          <p:cNvSpPr txBox="1"/>
          <p:nvPr/>
        </p:nvSpPr>
        <p:spPr>
          <a:xfrm>
            <a:off x="1893088" y="2740961"/>
            <a:ext cx="652744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A36D917-EF2D-074D-8F86-EDA183799E74}"/>
              </a:ext>
            </a:extLst>
          </p:cNvPr>
          <p:cNvSpPr/>
          <p:nvPr/>
        </p:nvSpPr>
        <p:spPr>
          <a:xfrm>
            <a:off x="1739400" y="3504302"/>
            <a:ext cx="960120" cy="685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Subtitle 2">
            <a:extLst>
              <a:ext uri="{FF2B5EF4-FFF2-40B4-BE49-F238E27FC236}">
                <a16:creationId xmlns="" xmlns:a16="http://schemas.microsoft.com/office/drawing/2014/main" id="{717D8FEF-6392-5342-8582-38EE9C0E6718}"/>
              </a:ext>
            </a:extLst>
          </p:cNvPr>
          <p:cNvSpPr txBox="1">
            <a:spLocks/>
          </p:cNvSpPr>
          <p:nvPr/>
        </p:nvSpPr>
        <p:spPr>
          <a:xfrm>
            <a:off x="3198576" y="2912914"/>
            <a:ext cx="8092399" cy="93256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/>
              <a:t>Ampliar el </a:t>
            </a:r>
            <a:r>
              <a:rPr lang="es-ES" b="1" dirty="0" smtClean="0"/>
              <a:t>Estado del clima en Paraguay </a:t>
            </a:r>
            <a:r>
              <a:rPr lang="es-ES" dirty="0" smtClean="0"/>
              <a:t>hacia períodos estacionales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17F2CC7-9557-014D-A28F-CA25E65363BF}"/>
              </a:ext>
            </a:extLst>
          </p:cNvPr>
          <p:cNvSpPr txBox="1"/>
          <p:nvPr/>
        </p:nvSpPr>
        <p:spPr>
          <a:xfrm>
            <a:off x="2549774" y="4063462"/>
            <a:ext cx="652744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7BFECD7-941D-E64A-BDCA-14980FF2140C}"/>
              </a:ext>
            </a:extLst>
          </p:cNvPr>
          <p:cNvSpPr/>
          <p:nvPr/>
        </p:nvSpPr>
        <p:spPr>
          <a:xfrm>
            <a:off x="2408669" y="4808107"/>
            <a:ext cx="960120" cy="685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6" name="Subtitle 2">
            <a:extLst>
              <a:ext uri="{FF2B5EF4-FFF2-40B4-BE49-F238E27FC236}">
                <a16:creationId xmlns="" xmlns:a16="http://schemas.microsoft.com/office/drawing/2014/main" id="{592BA72C-B9BF-E745-8D81-7424ABAC7367}"/>
              </a:ext>
            </a:extLst>
          </p:cNvPr>
          <p:cNvSpPr txBox="1">
            <a:spLocks/>
          </p:cNvSpPr>
          <p:nvPr/>
        </p:nvSpPr>
        <p:spPr>
          <a:xfrm>
            <a:off x="3695161" y="4109909"/>
            <a:ext cx="8277764" cy="85408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ES" dirty="0" smtClean="0"/>
              <a:t>Proteger</a:t>
            </a:r>
            <a:r>
              <a:rPr lang="es-ES" dirty="0"/>
              <a:t>, mejorar y potenciar la </a:t>
            </a:r>
            <a:r>
              <a:rPr lang="es-ES" b="1" dirty="0"/>
              <a:t>base de datos climáticos </a:t>
            </a:r>
            <a:r>
              <a:rPr lang="es-ES" dirty="0"/>
              <a:t>generada por este estudio </a:t>
            </a:r>
            <a:r>
              <a:rPr lang="es-ES" dirty="0" smtClean="0"/>
              <a:t>y fortalecer </a:t>
            </a:r>
            <a:r>
              <a:rPr lang="es-ES" dirty="0"/>
              <a:t>las bases de datos climáticos existentes en </a:t>
            </a:r>
            <a:r>
              <a:rPr lang="es-ES" dirty="0" smtClean="0"/>
              <a:t>el país.</a:t>
            </a:r>
            <a:endParaRPr lang="es-E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FD3AC7-4786-E942-B602-91FCA7A0C186}"/>
              </a:ext>
            </a:extLst>
          </p:cNvPr>
          <p:cNvSpPr txBox="1"/>
          <p:nvPr/>
        </p:nvSpPr>
        <p:spPr>
          <a:xfrm>
            <a:off x="3042417" y="5268054"/>
            <a:ext cx="652744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51D5F8-A6D1-834A-9058-063C843BE512}"/>
              </a:ext>
            </a:extLst>
          </p:cNvPr>
          <p:cNvSpPr/>
          <p:nvPr/>
        </p:nvSpPr>
        <p:spPr>
          <a:xfrm>
            <a:off x="2888729" y="5931237"/>
            <a:ext cx="960120" cy="685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Subtitle 2">
            <a:extLst>
              <a:ext uri="{FF2B5EF4-FFF2-40B4-BE49-F238E27FC236}">
                <a16:creationId xmlns="" xmlns:a16="http://schemas.microsoft.com/office/drawing/2014/main" id="{EDAAC984-ED0B-AC45-8E6E-833F5997B126}"/>
              </a:ext>
            </a:extLst>
          </p:cNvPr>
          <p:cNvSpPr txBox="1">
            <a:spLocks/>
          </p:cNvSpPr>
          <p:nvPr/>
        </p:nvSpPr>
        <p:spPr>
          <a:xfrm>
            <a:off x="4195836" y="5572871"/>
            <a:ext cx="7276414" cy="89255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ES" dirty="0" smtClean="0"/>
              <a:t>Fortalecer las medidas </a:t>
            </a:r>
            <a:r>
              <a:rPr lang="es-ES" dirty="0"/>
              <a:t>de </a:t>
            </a:r>
            <a:r>
              <a:rPr lang="es-ES" b="1" dirty="0" smtClean="0"/>
              <a:t>mitigación y adaptación </a:t>
            </a:r>
            <a:r>
              <a:rPr lang="es-ES" dirty="0"/>
              <a:t>al cambio </a:t>
            </a:r>
            <a:r>
              <a:rPr lang="es-ES" dirty="0" smtClean="0"/>
              <a:t>climático.</a:t>
            </a:r>
            <a:endParaRPr lang="es-ES" dirty="0"/>
          </a:p>
          <a:p>
            <a:pPr algn="l">
              <a:lnSpc>
                <a:spcPts val="2050"/>
              </a:lnSpc>
            </a:pPr>
            <a:endParaRPr lang="en-US" sz="125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72880" y="162853"/>
            <a:ext cx="5139073" cy="1029791"/>
            <a:chOff x="6700000" y="5064270"/>
            <a:chExt cx="5139073" cy="1029791"/>
          </a:xfrm>
        </p:grpSpPr>
        <p:sp>
          <p:nvSpPr>
            <p:cNvPr id="18" name="Freeform 27">
              <a:extLst>
                <a:ext uri="{FF2B5EF4-FFF2-40B4-BE49-F238E27FC236}">
                  <a16:creationId xmlns="" xmlns:a16="http://schemas.microsoft.com/office/drawing/2014/main" id="{ED2BDEE3-7CA1-4445-8AC3-EAC3CB8A0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000" y="5064270"/>
              <a:ext cx="1030748" cy="1029791"/>
            </a:xfrm>
            <a:custGeom>
              <a:avLst/>
              <a:gdLst>
                <a:gd name="T0" fmla="*/ 189 w 1611"/>
                <a:gd name="T1" fmla="*/ 0 h 1422"/>
                <a:gd name="T2" fmla="*/ 189 w 1611"/>
                <a:gd name="T3" fmla="*/ 522 h 1422"/>
                <a:gd name="T4" fmla="*/ 0 w 1611"/>
                <a:gd name="T5" fmla="*/ 710 h 1422"/>
                <a:gd name="T6" fmla="*/ 189 w 1611"/>
                <a:gd name="T7" fmla="*/ 899 h 1422"/>
                <a:gd name="T8" fmla="*/ 189 w 1611"/>
                <a:gd name="T9" fmla="*/ 1421 h 1422"/>
                <a:gd name="T10" fmla="*/ 1610 w 1611"/>
                <a:gd name="T11" fmla="*/ 1421 h 1422"/>
                <a:gd name="T12" fmla="*/ 1610 w 1611"/>
                <a:gd name="T13" fmla="*/ 0 h 1422"/>
                <a:gd name="T14" fmla="*/ 189 w 1611"/>
                <a:gd name="T15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1" h="1422">
                  <a:moveTo>
                    <a:pt x="189" y="0"/>
                  </a:moveTo>
                  <a:lnTo>
                    <a:pt x="189" y="522"/>
                  </a:lnTo>
                  <a:lnTo>
                    <a:pt x="0" y="710"/>
                  </a:lnTo>
                  <a:lnTo>
                    <a:pt x="189" y="899"/>
                  </a:lnTo>
                  <a:lnTo>
                    <a:pt x="189" y="1421"/>
                  </a:lnTo>
                  <a:lnTo>
                    <a:pt x="1610" y="1421"/>
                  </a:lnTo>
                  <a:lnTo>
                    <a:pt x="1610" y="0"/>
                  </a:lnTo>
                  <a:lnTo>
                    <a:pt x="18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19" name="Freeform 28">
              <a:extLst>
                <a:ext uri="{FF2B5EF4-FFF2-40B4-BE49-F238E27FC236}">
                  <a16:creationId xmlns="" xmlns:a16="http://schemas.microsoft.com/office/drawing/2014/main" id="{F1B54988-E440-3148-A1C7-79FE2BDAB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6042" y="5064270"/>
              <a:ext cx="3793958" cy="1029791"/>
            </a:xfrm>
            <a:custGeom>
              <a:avLst/>
              <a:gdLst>
                <a:gd name="T0" fmla="*/ 6370 w 6371"/>
                <a:gd name="T1" fmla="*/ 1421 h 1422"/>
                <a:gd name="T2" fmla="*/ 0 w 6371"/>
                <a:gd name="T3" fmla="*/ 1421 h 1422"/>
                <a:gd name="T4" fmla="*/ 0 w 6371"/>
                <a:gd name="T5" fmla="*/ 0 h 1422"/>
                <a:gd name="T6" fmla="*/ 6370 w 6371"/>
                <a:gd name="T7" fmla="*/ 0 h 1422"/>
                <a:gd name="T8" fmla="*/ 6370 w 6371"/>
                <a:gd name="T9" fmla="*/ 1421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1" h="1422">
                  <a:moveTo>
                    <a:pt x="6370" y="1421"/>
                  </a:moveTo>
                  <a:lnTo>
                    <a:pt x="0" y="1421"/>
                  </a:lnTo>
                  <a:lnTo>
                    <a:pt x="0" y="0"/>
                  </a:lnTo>
                  <a:lnTo>
                    <a:pt x="6370" y="0"/>
                  </a:lnTo>
                  <a:lnTo>
                    <a:pt x="6370" y="1421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20" name="TextBox 50">
              <a:extLst>
                <a:ext uri="{FF2B5EF4-FFF2-40B4-BE49-F238E27FC236}">
                  <a16:creationId xmlns="" xmlns:a16="http://schemas.microsoft.com/office/drawing/2014/main" id="{83FEC4BD-4E53-0447-8ED1-413008F9E4A2}"/>
                </a:ext>
              </a:extLst>
            </p:cNvPr>
            <p:cNvSpPr txBox="1"/>
            <p:nvPr/>
          </p:nvSpPr>
          <p:spPr>
            <a:xfrm>
              <a:off x="7636042" y="5336392"/>
              <a:ext cx="4203031" cy="52322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Recomendaciones</a:t>
              </a:r>
              <a:endPara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1" name="TextBox 52">
              <a:extLst>
                <a:ext uri="{FF2B5EF4-FFF2-40B4-BE49-F238E27FC236}">
                  <a16:creationId xmlns="" xmlns:a16="http://schemas.microsoft.com/office/drawing/2014/main" id="{25F13862-E343-2649-8806-366474CE0B08}"/>
                </a:ext>
              </a:extLst>
            </p:cNvPr>
            <p:cNvSpPr txBox="1"/>
            <p:nvPr/>
          </p:nvSpPr>
          <p:spPr>
            <a:xfrm>
              <a:off x="6852632" y="5278927"/>
              <a:ext cx="750549" cy="6001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endPara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DAA712-6BEA-4EE8-92BC-F9E0D32B0651}"/>
              </a:ext>
            </a:extLst>
          </p:cNvPr>
          <p:cNvSpPr/>
          <p:nvPr/>
        </p:nvSpPr>
        <p:spPr>
          <a:xfrm>
            <a:off x="91343" y="382014"/>
            <a:ext cx="11905039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Montserrat Light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1820084" y="5044609"/>
            <a:ext cx="8405627" cy="1400383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Estado </a:t>
            </a:r>
            <a:r>
              <a:rPr lang="en-US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del </a:t>
            </a:r>
            <a:r>
              <a:rPr lang="en-US" sz="24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clima</a:t>
            </a:r>
            <a:r>
              <a:rPr lang="en-US" sz="24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Paraguay 2019</a:t>
            </a:r>
            <a:endParaRPr lang="es-PY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“Cambio </a:t>
            </a:r>
            <a:r>
              <a:rPr lang="es-PY" sz="2400" b="1" dirty="0">
                <a:solidFill>
                  <a:srgbClr val="002060"/>
                </a:solidFill>
              </a:rPr>
              <a:t>c</a:t>
            </a:r>
            <a:r>
              <a:rPr lang="es-PY" sz="2400" b="1" dirty="0" smtClean="0">
                <a:solidFill>
                  <a:srgbClr val="002060"/>
                </a:solidFill>
              </a:rPr>
              <a:t>limático</a:t>
            </a:r>
            <a:r>
              <a:rPr lang="es-PY" sz="2400" b="1" dirty="0">
                <a:solidFill>
                  <a:srgbClr val="002060"/>
                </a:solidFill>
              </a:rPr>
              <a:t>, </a:t>
            </a:r>
            <a:r>
              <a:rPr lang="es-PY" sz="2400" b="1" dirty="0" smtClean="0">
                <a:solidFill>
                  <a:srgbClr val="002060"/>
                </a:solidFill>
              </a:rPr>
              <a:t>evidencias </a:t>
            </a:r>
            <a:r>
              <a:rPr lang="es-PY" sz="2400" b="1" dirty="0">
                <a:solidFill>
                  <a:srgbClr val="002060"/>
                </a:solidFill>
              </a:rPr>
              <a:t>c</a:t>
            </a:r>
            <a:r>
              <a:rPr lang="es-PY" sz="2400" b="1" dirty="0" smtClean="0">
                <a:solidFill>
                  <a:srgbClr val="002060"/>
                </a:solidFill>
              </a:rPr>
              <a:t>ientíficas </a:t>
            </a:r>
            <a:r>
              <a:rPr lang="es-PY" sz="2400" b="1" dirty="0">
                <a:solidFill>
                  <a:srgbClr val="002060"/>
                </a:solidFill>
              </a:rPr>
              <a:t>e i</a:t>
            </a:r>
            <a:r>
              <a:rPr lang="es-PY" sz="2400" b="1" dirty="0" smtClean="0">
                <a:solidFill>
                  <a:srgbClr val="002060"/>
                </a:solidFill>
              </a:rPr>
              <a:t>mpactos”</a:t>
            </a:r>
            <a:endParaRPr lang="en-US" sz="24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d ba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87" y="2953388"/>
            <a:ext cx="2649917" cy="285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Logo-STP-Bilingue-2 (1)">
            <a:extLst>
              <a:ext uri="{FF2B5EF4-FFF2-40B4-BE49-F238E27FC236}">
                <a16:creationId xmlns:a16="http://schemas.microsoft.com/office/drawing/2014/main" xmlns="" id="{BCD2BA1E-5A41-4837-B3EC-B213C671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88" y="214623"/>
            <a:ext cx="1584596" cy="53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4">
            <a:extLst>
              <a:ext uri="{FF2B5EF4-FFF2-40B4-BE49-F238E27FC236}">
                <a16:creationId xmlns:a16="http://schemas.microsoft.com/office/drawing/2014/main" xmlns="" id="{62D0D147-6DFB-4FF5-9850-7D6FC38E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55" y="87119"/>
            <a:ext cx="2371743" cy="78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-Gobierno-Bilingue (1)">
            <a:extLst>
              <a:ext uri="{FF2B5EF4-FFF2-40B4-BE49-F238E27FC236}">
                <a16:creationId xmlns:a16="http://schemas.microsoft.com/office/drawing/2014/main" xmlns="" id="{3ECEB4DD-C66B-4BD5-A118-D775C6E5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25" y="178990"/>
            <a:ext cx="1558572" cy="42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69088A7A-2AB7-4F75-BF09-D99966D6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60" y="117494"/>
            <a:ext cx="987552" cy="5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62CDFC51-39C3-4E49-AB94-B5B7B2E1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275" y="155743"/>
            <a:ext cx="1181984" cy="42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1219575" y="1946325"/>
            <a:ext cx="8405627" cy="2139047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Muy</a:t>
            </a:r>
            <a:r>
              <a:rPr lang="en-US" sz="4800" b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agradecido</a:t>
            </a:r>
            <a:endParaRPr lang="en-US" sz="4800" b="1" dirty="0" smtClean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por</a:t>
            </a:r>
            <a:r>
              <a:rPr lang="en-US" sz="4800" b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su</a:t>
            </a:r>
            <a:r>
              <a:rPr lang="en-US" sz="4800" b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participación</a:t>
            </a:r>
            <a:r>
              <a:rPr lang="en-US" sz="4800" b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!</a:t>
            </a:r>
            <a:endParaRPr lang="en-US" sz="4800" b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44495" y="34232"/>
            <a:ext cx="5407126" cy="1029791"/>
            <a:chOff x="544495" y="34232"/>
            <a:chExt cx="5015985" cy="1029791"/>
          </a:xfrm>
        </p:grpSpPr>
        <p:sp>
          <p:nvSpPr>
            <p:cNvPr id="2" name="Freeform 3">
              <a:extLst>
                <a:ext uri="{FF2B5EF4-FFF2-40B4-BE49-F238E27FC236}">
                  <a16:creationId xmlns="" xmlns:a16="http://schemas.microsoft.com/office/drawing/2014/main" id="{9573CA4A-3C5E-4048-B5FC-FFAE1123B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06" y="34232"/>
              <a:ext cx="3731712" cy="1029791"/>
            </a:xfrm>
            <a:custGeom>
              <a:avLst/>
              <a:gdLst>
                <a:gd name="T0" fmla="*/ 6370 w 6371"/>
                <a:gd name="T1" fmla="*/ 1421 h 1422"/>
                <a:gd name="T2" fmla="*/ 0 w 6371"/>
                <a:gd name="T3" fmla="*/ 1421 h 1422"/>
                <a:gd name="T4" fmla="*/ 0 w 6371"/>
                <a:gd name="T5" fmla="*/ 0 h 1422"/>
                <a:gd name="T6" fmla="*/ 6370 w 6371"/>
                <a:gd name="T7" fmla="*/ 0 h 1422"/>
                <a:gd name="T8" fmla="*/ 6370 w 6371"/>
                <a:gd name="T9" fmla="*/ 1421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1" h="1422">
                  <a:moveTo>
                    <a:pt x="6370" y="1421"/>
                  </a:moveTo>
                  <a:lnTo>
                    <a:pt x="0" y="1421"/>
                  </a:lnTo>
                  <a:lnTo>
                    <a:pt x="0" y="0"/>
                  </a:lnTo>
                  <a:lnTo>
                    <a:pt x="6370" y="0"/>
                  </a:lnTo>
                  <a:lnTo>
                    <a:pt x="6370" y="1421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3" name="TextBox 37">
              <a:extLst>
                <a:ext uri="{FF2B5EF4-FFF2-40B4-BE49-F238E27FC236}">
                  <a16:creationId xmlns="" xmlns:a16="http://schemas.microsoft.com/office/drawing/2014/main" id="{6B23DCF5-5C58-F74D-B9B2-AC8DF5866562}"/>
                </a:ext>
              </a:extLst>
            </p:cNvPr>
            <p:cNvSpPr txBox="1"/>
            <p:nvPr/>
          </p:nvSpPr>
          <p:spPr>
            <a:xfrm>
              <a:off x="1826766" y="424073"/>
              <a:ext cx="3733714" cy="52322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Datos</a:t>
              </a:r>
              <a:r>
                <a:rPr lang="en-US" sz="2800" b="1" dirty="0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y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Metodología</a:t>
              </a:r>
              <a:endPara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4" name="Freeform 2">
              <a:extLst>
                <a:ext uri="{FF2B5EF4-FFF2-40B4-BE49-F238E27FC236}">
                  <a16:creationId xmlns="" xmlns:a16="http://schemas.microsoft.com/office/drawing/2014/main" id="{76319C96-C7E5-A142-AC27-D40DF9F99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495" y="34232"/>
              <a:ext cx="1030750" cy="1029791"/>
            </a:xfrm>
            <a:custGeom>
              <a:avLst/>
              <a:gdLst>
                <a:gd name="T0" fmla="*/ 189 w 1611"/>
                <a:gd name="T1" fmla="*/ 0 h 1422"/>
                <a:gd name="T2" fmla="*/ 189 w 1611"/>
                <a:gd name="T3" fmla="*/ 522 h 1422"/>
                <a:gd name="T4" fmla="*/ 0 w 1611"/>
                <a:gd name="T5" fmla="*/ 711 h 1422"/>
                <a:gd name="T6" fmla="*/ 189 w 1611"/>
                <a:gd name="T7" fmla="*/ 899 h 1422"/>
                <a:gd name="T8" fmla="*/ 189 w 1611"/>
                <a:gd name="T9" fmla="*/ 1421 h 1422"/>
                <a:gd name="T10" fmla="*/ 1610 w 1611"/>
                <a:gd name="T11" fmla="*/ 1421 h 1422"/>
                <a:gd name="T12" fmla="*/ 1610 w 1611"/>
                <a:gd name="T13" fmla="*/ 0 h 1422"/>
                <a:gd name="T14" fmla="*/ 189 w 1611"/>
                <a:gd name="T15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1" h="1422">
                  <a:moveTo>
                    <a:pt x="189" y="0"/>
                  </a:moveTo>
                  <a:lnTo>
                    <a:pt x="189" y="522"/>
                  </a:lnTo>
                  <a:lnTo>
                    <a:pt x="0" y="711"/>
                  </a:lnTo>
                  <a:lnTo>
                    <a:pt x="189" y="899"/>
                  </a:lnTo>
                  <a:lnTo>
                    <a:pt x="189" y="1421"/>
                  </a:lnTo>
                  <a:lnTo>
                    <a:pt x="1610" y="1421"/>
                  </a:lnTo>
                  <a:lnTo>
                    <a:pt x="1610" y="0"/>
                  </a:lnTo>
                  <a:lnTo>
                    <a:pt x="18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5" name="TextBox 39">
              <a:extLst>
                <a:ext uri="{FF2B5EF4-FFF2-40B4-BE49-F238E27FC236}">
                  <a16:creationId xmlns="" xmlns:a16="http://schemas.microsoft.com/office/drawing/2014/main" id="{4CBC653F-B640-C94F-B0A2-D943548CCDE7}"/>
                </a:ext>
              </a:extLst>
            </p:cNvPr>
            <p:cNvSpPr txBox="1"/>
            <p:nvPr/>
          </p:nvSpPr>
          <p:spPr>
            <a:xfrm>
              <a:off x="968581" y="320207"/>
              <a:ext cx="171368" cy="60016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pic>
        <p:nvPicPr>
          <p:cNvPr id="7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21508" r="11284" b="26068"/>
          <a:stretch/>
        </p:blipFill>
        <p:spPr>
          <a:xfrm>
            <a:off x="790412" y="1845113"/>
            <a:ext cx="4945708" cy="4853837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6946708" y="1574542"/>
            <a:ext cx="4854624" cy="4847583"/>
            <a:chOff x="7014947" y="1560894"/>
            <a:chExt cx="4854624" cy="4847583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47" y="1560894"/>
              <a:ext cx="4488503" cy="4847583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7506269" y="3228819"/>
              <a:ext cx="11705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err="1" smtClean="0"/>
                <a:t>Mcal</a:t>
              </a:r>
              <a:r>
                <a:rPr lang="es-PY" sz="1100" dirty="0" smtClean="0"/>
                <a:t>. </a:t>
              </a:r>
              <a:r>
                <a:rPr lang="es-PY" sz="1100" dirty="0" err="1" smtClean="0"/>
                <a:t>Estigarribia</a:t>
              </a:r>
              <a:endParaRPr lang="es-PY" sz="11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8922441" y="3359624"/>
              <a:ext cx="10150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smtClean="0"/>
                <a:t>Puerto Casado</a:t>
              </a:r>
              <a:endParaRPr lang="es-PY" sz="11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9937462" y="3490429"/>
              <a:ext cx="12105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smtClean="0"/>
                <a:t>Pedro J. Caballero</a:t>
              </a:r>
              <a:endParaRPr lang="es-PY" sz="1100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143080" y="3984685"/>
              <a:ext cx="8499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smtClean="0"/>
                <a:t>Concepción</a:t>
              </a:r>
              <a:endParaRPr lang="es-PY" sz="1100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0780811" y="4371833"/>
              <a:ext cx="1088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smtClean="0"/>
                <a:t>Salto del Guairá</a:t>
              </a:r>
              <a:endParaRPr lang="es-PY" sz="1100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9285748" y="5065776"/>
              <a:ext cx="7072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smtClean="0"/>
                <a:t>Asunción</a:t>
              </a:r>
              <a:endParaRPr lang="es-PY" sz="11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0542756" y="5070535"/>
              <a:ext cx="10615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smtClean="0"/>
                <a:t>Ciudad del Este</a:t>
              </a:r>
              <a:endParaRPr lang="es-PY" sz="11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9770623" y="5253237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smtClean="0"/>
                <a:t>Villarrica</a:t>
              </a:r>
              <a:endParaRPr lang="es-PY" sz="11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9442008" y="5681574"/>
              <a:ext cx="1072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smtClean="0"/>
                <a:t>S. Juan Bautista</a:t>
              </a:r>
              <a:endParaRPr lang="es-PY" sz="1100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9256003" y="5885257"/>
              <a:ext cx="4379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smtClean="0"/>
                <a:t>Pilar</a:t>
              </a:r>
              <a:endParaRPr lang="es-PY" sz="1100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0406856" y="5914220"/>
              <a:ext cx="8835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 smtClean="0"/>
                <a:t>Encarnación</a:t>
              </a:r>
              <a:endParaRPr lang="es-PY" sz="1100" dirty="0"/>
            </a:p>
          </p:txBody>
        </p:sp>
      </p:grpSp>
      <p:sp>
        <p:nvSpPr>
          <p:cNvPr id="21" name="Flecha derecha 20"/>
          <p:cNvSpPr/>
          <p:nvPr/>
        </p:nvSpPr>
        <p:spPr>
          <a:xfrm>
            <a:off x="5778520" y="3838541"/>
            <a:ext cx="1125787" cy="6283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2" name="CuadroTexto 21"/>
          <p:cNvSpPr txBox="1"/>
          <p:nvPr/>
        </p:nvSpPr>
        <p:spPr>
          <a:xfrm>
            <a:off x="3857313" y="1344488"/>
            <a:ext cx="3800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2000" b="1" dirty="0" smtClean="0"/>
              <a:t>Red de Estaciones Meteorológicas</a:t>
            </a:r>
          </a:p>
          <a:p>
            <a:pPr algn="ctr"/>
            <a:r>
              <a:rPr lang="es-PY" sz="2000" b="1" dirty="0" smtClean="0"/>
              <a:t>DINAC</a:t>
            </a:r>
            <a:endParaRPr lang="es-PY" sz="2000" b="1" dirty="0"/>
          </a:p>
        </p:txBody>
      </p:sp>
    </p:spTree>
    <p:extLst>
      <p:ext uri="{BB962C8B-B14F-4D97-AF65-F5344CB8AC3E}">
        <p14:creationId xmlns:p14="http://schemas.microsoft.com/office/powerpoint/2010/main" val="18361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942180" y="376328"/>
            <a:ext cx="5570144" cy="840104"/>
          </a:xfrm>
          <a:prstGeom prst="rect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200" b="1" dirty="0" smtClean="0">
                <a:solidFill>
                  <a:schemeClr val="bg1"/>
                </a:solidFill>
              </a:rPr>
              <a:t>Control de Calidad</a:t>
            </a:r>
            <a:endParaRPr lang="es-PY" sz="3200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7"/>
          <p:cNvSpPr txBox="1">
            <a:spLocks/>
          </p:cNvSpPr>
          <p:nvPr/>
        </p:nvSpPr>
        <p:spPr>
          <a:xfrm>
            <a:off x="681790" y="1805598"/>
            <a:ext cx="10902724" cy="3060325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PY" sz="2400" dirty="0" smtClean="0"/>
              <a:t>Evaluación y análisis de datos faltantes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Y" sz="2400" dirty="0" smtClean="0"/>
              <a:t>Verificación medias, desviación estándar y coeficiente </a:t>
            </a:r>
            <a:r>
              <a:rPr lang="es-PY" sz="2400" dirty="0"/>
              <a:t>de </a:t>
            </a:r>
            <a:r>
              <a:rPr lang="es-PY" sz="2400" dirty="0" smtClean="0"/>
              <a:t>variación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Y" sz="2400" dirty="0"/>
              <a:t> </a:t>
            </a:r>
            <a:r>
              <a:rPr lang="es-PY" sz="2400" dirty="0" smtClean="0"/>
              <a:t>Se analizaron </a:t>
            </a:r>
            <a:r>
              <a:rPr lang="es-PY" sz="2400" dirty="0"/>
              <a:t>la presencia de </a:t>
            </a:r>
            <a:r>
              <a:rPr lang="es-PY" sz="2400" dirty="0" err="1"/>
              <a:t>outliers</a:t>
            </a:r>
            <a:r>
              <a:rPr lang="es-PY" sz="2400" dirty="0"/>
              <a:t> o puntos </a:t>
            </a:r>
            <a:r>
              <a:rPr lang="es-PY" sz="2400" dirty="0" smtClean="0"/>
              <a:t>aberrantes</a:t>
            </a:r>
            <a:endParaRPr lang="es-PY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s-PY" sz="2400" dirty="0" smtClean="0"/>
              <a:t>Se </a:t>
            </a:r>
            <a:r>
              <a:rPr lang="es-PY" sz="2400" dirty="0"/>
              <a:t>procedió a rellenar series en casos de datos faltantes, utilizando la metodología adecuada para cada </a:t>
            </a:r>
            <a:r>
              <a:rPr lang="es-PY" sz="2400" dirty="0" smtClean="0"/>
              <a:t>caso</a:t>
            </a:r>
            <a:endParaRPr lang="es-PY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s-PY" sz="2400" dirty="0" smtClean="0"/>
              <a:t>Cálculo de medias</a:t>
            </a:r>
            <a:endParaRPr lang="es-PY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s-PY" sz="2400" dirty="0" smtClean="0"/>
              <a:t>El análisis se realizó utilizando planillas electrónicas y el paquete estadístico XLSTAT </a:t>
            </a:r>
            <a:endParaRPr lang="es-PY" sz="2400" dirty="0"/>
          </a:p>
        </p:txBody>
      </p:sp>
      <p:grpSp>
        <p:nvGrpSpPr>
          <p:cNvPr id="6" name="Grupo 5"/>
          <p:cNvGrpSpPr/>
          <p:nvPr/>
        </p:nvGrpSpPr>
        <p:grpSpPr>
          <a:xfrm>
            <a:off x="539603" y="247516"/>
            <a:ext cx="4775923" cy="1029791"/>
            <a:chOff x="544495" y="34232"/>
            <a:chExt cx="4775923" cy="1029791"/>
          </a:xfrm>
        </p:grpSpPr>
        <p:sp>
          <p:nvSpPr>
            <p:cNvPr id="7" name="Freeform 3">
              <a:extLst>
                <a:ext uri="{FF2B5EF4-FFF2-40B4-BE49-F238E27FC236}">
                  <a16:creationId xmlns="" xmlns:a16="http://schemas.microsoft.com/office/drawing/2014/main" id="{9573CA4A-3C5E-4048-B5FC-FFAE1123B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06" y="34232"/>
              <a:ext cx="3731712" cy="1029791"/>
            </a:xfrm>
            <a:custGeom>
              <a:avLst/>
              <a:gdLst>
                <a:gd name="T0" fmla="*/ 6370 w 6371"/>
                <a:gd name="T1" fmla="*/ 1421 h 1422"/>
                <a:gd name="T2" fmla="*/ 0 w 6371"/>
                <a:gd name="T3" fmla="*/ 1421 h 1422"/>
                <a:gd name="T4" fmla="*/ 0 w 6371"/>
                <a:gd name="T5" fmla="*/ 0 h 1422"/>
                <a:gd name="T6" fmla="*/ 6370 w 6371"/>
                <a:gd name="T7" fmla="*/ 0 h 1422"/>
                <a:gd name="T8" fmla="*/ 6370 w 6371"/>
                <a:gd name="T9" fmla="*/ 1421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1" h="1422">
                  <a:moveTo>
                    <a:pt x="6370" y="1421"/>
                  </a:moveTo>
                  <a:lnTo>
                    <a:pt x="0" y="1421"/>
                  </a:lnTo>
                  <a:lnTo>
                    <a:pt x="0" y="0"/>
                  </a:lnTo>
                  <a:lnTo>
                    <a:pt x="6370" y="0"/>
                  </a:lnTo>
                  <a:lnTo>
                    <a:pt x="6370" y="1421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8" name="TextBox 37">
              <a:extLst>
                <a:ext uri="{FF2B5EF4-FFF2-40B4-BE49-F238E27FC236}">
                  <a16:creationId xmlns="" xmlns:a16="http://schemas.microsoft.com/office/drawing/2014/main" id="{6B23DCF5-5C58-F74D-B9B2-AC8DF5866562}"/>
                </a:ext>
              </a:extLst>
            </p:cNvPr>
            <p:cNvSpPr txBox="1"/>
            <p:nvPr/>
          </p:nvSpPr>
          <p:spPr>
            <a:xfrm>
              <a:off x="1826766" y="424073"/>
              <a:ext cx="2364750" cy="52322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Metodología</a:t>
              </a:r>
              <a:endPara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9" name="Freeform 2">
              <a:extLst>
                <a:ext uri="{FF2B5EF4-FFF2-40B4-BE49-F238E27FC236}">
                  <a16:creationId xmlns="" xmlns:a16="http://schemas.microsoft.com/office/drawing/2014/main" id="{76319C96-C7E5-A142-AC27-D40DF9F99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495" y="34232"/>
              <a:ext cx="1030750" cy="1029791"/>
            </a:xfrm>
            <a:custGeom>
              <a:avLst/>
              <a:gdLst>
                <a:gd name="T0" fmla="*/ 189 w 1611"/>
                <a:gd name="T1" fmla="*/ 0 h 1422"/>
                <a:gd name="T2" fmla="*/ 189 w 1611"/>
                <a:gd name="T3" fmla="*/ 522 h 1422"/>
                <a:gd name="T4" fmla="*/ 0 w 1611"/>
                <a:gd name="T5" fmla="*/ 711 h 1422"/>
                <a:gd name="T6" fmla="*/ 189 w 1611"/>
                <a:gd name="T7" fmla="*/ 899 h 1422"/>
                <a:gd name="T8" fmla="*/ 189 w 1611"/>
                <a:gd name="T9" fmla="*/ 1421 h 1422"/>
                <a:gd name="T10" fmla="*/ 1610 w 1611"/>
                <a:gd name="T11" fmla="*/ 1421 h 1422"/>
                <a:gd name="T12" fmla="*/ 1610 w 1611"/>
                <a:gd name="T13" fmla="*/ 0 h 1422"/>
                <a:gd name="T14" fmla="*/ 189 w 1611"/>
                <a:gd name="T15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1" h="1422">
                  <a:moveTo>
                    <a:pt x="189" y="0"/>
                  </a:moveTo>
                  <a:lnTo>
                    <a:pt x="189" y="522"/>
                  </a:lnTo>
                  <a:lnTo>
                    <a:pt x="0" y="711"/>
                  </a:lnTo>
                  <a:lnTo>
                    <a:pt x="189" y="899"/>
                  </a:lnTo>
                  <a:lnTo>
                    <a:pt x="189" y="1421"/>
                  </a:lnTo>
                  <a:lnTo>
                    <a:pt x="1610" y="1421"/>
                  </a:lnTo>
                  <a:lnTo>
                    <a:pt x="1610" y="0"/>
                  </a:lnTo>
                  <a:lnTo>
                    <a:pt x="18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10" name="TextBox 39">
              <a:extLst>
                <a:ext uri="{FF2B5EF4-FFF2-40B4-BE49-F238E27FC236}">
                  <a16:creationId xmlns="" xmlns:a16="http://schemas.microsoft.com/office/drawing/2014/main" id="{4CBC653F-B640-C94F-B0A2-D943548CCDE7}"/>
                </a:ext>
              </a:extLst>
            </p:cNvPr>
            <p:cNvSpPr txBox="1"/>
            <p:nvPr/>
          </p:nvSpPr>
          <p:spPr>
            <a:xfrm>
              <a:off x="961901" y="320207"/>
              <a:ext cx="184731" cy="60016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11" name="Marcador de contenido 7"/>
          <p:cNvSpPr txBox="1">
            <a:spLocks/>
          </p:cNvSpPr>
          <p:nvPr/>
        </p:nvSpPr>
        <p:spPr>
          <a:xfrm>
            <a:off x="681790" y="5094379"/>
            <a:ext cx="10902724" cy="885371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PY" sz="2400" dirty="0" smtClean="0"/>
              <a:t>Control de metadatos</a:t>
            </a:r>
            <a:endParaRPr lang="es-PY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s-PY" sz="2400" dirty="0" smtClean="0"/>
              <a:t>Isla de calor urbana</a:t>
            </a:r>
          </a:p>
        </p:txBody>
      </p:sp>
    </p:spTree>
    <p:extLst>
      <p:ext uri="{BB962C8B-B14F-4D97-AF65-F5344CB8AC3E}">
        <p14:creationId xmlns:p14="http://schemas.microsoft.com/office/powerpoint/2010/main" val="36747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93823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s-PY" sz="2800" b="1" dirty="0">
                <a:solidFill>
                  <a:schemeClr val="bg1"/>
                </a:solidFill>
              </a:rPr>
              <a:t>Temperatura media anual en Villarrica, Guairá. </a:t>
            </a:r>
            <a:r>
              <a:rPr lang="es-PY" sz="2800" b="1" dirty="0" smtClean="0">
                <a:solidFill>
                  <a:schemeClr val="bg1"/>
                </a:solidFill>
              </a:rPr>
              <a:t>Período </a:t>
            </a:r>
            <a:r>
              <a:rPr lang="es-PY" sz="2800" b="1" dirty="0">
                <a:solidFill>
                  <a:schemeClr val="bg1"/>
                </a:solidFill>
              </a:rPr>
              <a:t>1956-2019. Fuente de datos: DINAC. Elaboración propia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817641"/>
            <a:ext cx="5329000" cy="82391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s-PY" sz="2000" b="0" dirty="0" smtClean="0">
                <a:solidFill>
                  <a:schemeClr val="bg1"/>
                </a:solidFill>
              </a:rPr>
              <a:t>Temperatura media diaria como promedio de temperaturas horarias </a:t>
            </a:r>
            <a:endParaRPr lang="es-PY" sz="2000" b="0" dirty="0">
              <a:solidFill>
                <a:schemeClr val="bg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04212" y="1817641"/>
            <a:ext cx="5373806" cy="823912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PY" sz="2000" b="0" dirty="0" smtClean="0">
                <a:solidFill>
                  <a:schemeClr val="bg1"/>
                </a:solidFill>
              </a:rPr>
              <a:t>Temperatura media diaria como promedio de la temperatura máxima y mínima diaria </a:t>
            </a:r>
            <a:endParaRPr lang="es-PY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7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0411395"/>
              </p:ext>
            </p:extLst>
          </p:nvPr>
        </p:nvGraphicFramePr>
        <p:xfrm>
          <a:off x="836376" y="2770496"/>
          <a:ext cx="5332412" cy="386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Marcador de contenido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66701183"/>
              </p:ext>
            </p:extLst>
          </p:nvPr>
        </p:nvGraphicFramePr>
        <p:xfrm>
          <a:off x="6390565" y="2756847"/>
          <a:ext cx="5387453" cy="388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76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PY" sz="2800" b="1" dirty="0" smtClean="0">
                <a:solidFill>
                  <a:schemeClr val="bg1"/>
                </a:solidFill>
              </a:rPr>
              <a:t>Temperatura media en Villarrica, Guairá. </a:t>
            </a:r>
            <a:r>
              <a:rPr lang="es-PY" sz="2800" dirty="0" smtClean="0">
                <a:solidFill>
                  <a:schemeClr val="bg1"/>
                </a:solidFill>
              </a:rPr>
              <a:t>Promedio de temperatura máxima y mínima diaria (rojo) y promedio de temperatura de 4 horas de observación diaria corregida (azul). Período 1956-2019. Fuente de datos: DINAC. Elaboración propia.  </a:t>
            </a:r>
            <a:endParaRPr lang="es-PY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693199"/>
              </p:ext>
            </p:extLst>
          </p:nvPr>
        </p:nvGraphicFramePr>
        <p:xfrm>
          <a:off x="838200" y="175794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9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s-PY" b="1" dirty="0" smtClean="0">
                <a:solidFill>
                  <a:schemeClr val="bg1"/>
                </a:solidFill>
              </a:rPr>
              <a:t>La isla de calor urbana </a:t>
            </a:r>
            <a:endParaRPr lang="es-PY" b="1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7" y="2093119"/>
            <a:ext cx="5157787" cy="82391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s-PY" sz="2800" b="0" dirty="0" smtClean="0">
                <a:solidFill>
                  <a:schemeClr val="bg1"/>
                </a:solidFill>
              </a:rPr>
              <a:t>Algunas consideraciones</a:t>
            </a:r>
            <a:endParaRPr lang="es-PY" sz="2800" b="0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7" y="3006726"/>
            <a:ext cx="5157787" cy="36845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PY" dirty="0" smtClean="0"/>
              <a:t>Concepción 85 mil habitantes (80 habitantes /km2)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PY" dirty="0" smtClean="0"/>
              <a:t>Pozo Colorado 20 mil habitantes (1,6 habitantes/km2)</a:t>
            </a:r>
            <a:endParaRPr lang="es-PY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2093119"/>
            <a:ext cx="5183188" cy="82391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s-PY" sz="2000" b="0" dirty="0" smtClean="0">
                <a:solidFill>
                  <a:schemeClr val="bg1"/>
                </a:solidFill>
              </a:rPr>
              <a:t>Temperatura media anual de Concepción, Concepción y Pozo Colorado, Presidente Hayes</a:t>
            </a:r>
            <a:endParaRPr lang="es-PY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7" name="Marcador de contenido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92757936"/>
              </p:ext>
            </p:extLst>
          </p:nvPr>
        </p:nvGraphicFramePr>
        <p:xfrm>
          <a:off x="6172200" y="3006726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24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90">
            <a:extLst>
              <a:ext uri="{FF2B5EF4-FFF2-40B4-BE49-F238E27FC236}">
                <a16:creationId xmlns:a16="http://schemas.microsoft.com/office/drawing/2014/main" xmlns="" id="{B83C1A2B-0903-4DBB-833A-2537D029D1B2}"/>
              </a:ext>
            </a:extLst>
          </p:cNvPr>
          <p:cNvSpPr txBox="1"/>
          <p:nvPr/>
        </p:nvSpPr>
        <p:spPr>
          <a:xfrm>
            <a:off x="3510409" y="4740012"/>
            <a:ext cx="202170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 smtClean="0">
                <a:solidFill>
                  <a:srgbClr val="44546A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EVENTOS EXTREMOS</a:t>
            </a:r>
            <a:endParaRPr lang="en-US" sz="2000" b="1" dirty="0">
              <a:solidFill>
                <a:srgbClr val="44546A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14" name="Freeform 9">
            <a:extLst>
              <a:ext uri="{FF2B5EF4-FFF2-40B4-BE49-F238E27FC236}">
                <a16:creationId xmlns:a16="http://schemas.microsoft.com/office/drawing/2014/main" xmlns="" id="{D39F2D4A-CB1D-4726-AE8D-677BAB5D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326" y="4788512"/>
            <a:ext cx="754968" cy="654253"/>
          </a:xfrm>
          <a:custGeom>
            <a:avLst/>
            <a:gdLst>
              <a:gd name="T0" fmla="*/ 138101771 w 4265"/>
              <a:gd name="T1" fmla="*/ 478832392 h 3695"/>
              <a:gd name="T2" fmla="*/ 0 w 4265"/>
              <a:gd name="T3" fmla="*/ 239416016 h 3695"/>
              <a:gd name="T4" fmla="*/ 138101771 w 4265"/>
              <a:gd name="T5" fmla="*/ 0 h 3695"/>
              <a:gd name="T6" fmla="*/ 414305313 w 4265"/>
              <a:gd name="T7" fmla="*/ 0 h 3695"/>
              <a:gd name="T8" fmla="*/ 552407084 w 4265"/>
              <a:gd name="T9" fmla="*/ 239416016 h 3695"/>
              <a:gd name="T10" fmla="*/ 414305313 w 4265"/>
              <a:gd name="T11" fmla="*/ 478832392 h 3695"/>
              <a:gd name="T12" fmla="*/ 138101771 w 4265"/>
              <a:gd name="T13" fmla="*/ 478832392 h 3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65" h="3695">
                <a:moveTo>
                  <a:pt x="1066" y="3694"/>
                </a:moveTo>
                <a:lnTo>
                  <a:pt x="0" y="1847"/>
                </a:lnTo>
                <a:lnTo>
                  <a:pt x="1066" y="0"/>
                </a:lnTo>
                <a:lnTo>
                  <a:pt x="3198" y="0"/>
                </a:lnTo>
                <a:lnTo>
                  <a:pt x="4264" y="1847"/>
                </a:lnTo>
                <a:lnTo>
                  <a:pt x="3198" y="3694"/>
                </a:lnTo>
                <a:lnTo>
                  <a:pt x="1066" y="369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88" name="Freeform 8">
            <a:extLst>
              <a:ext uri="{FF2B5EF4-FFF2-40B4-BE49-F238E27FC236}">
                <a16:creationId xmlns:a16="http://schemas.microsoft.com/office/drawing/2014/main" xmlns="" id="{690A93A4-BECB-4330-A6A2-D103BA683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323" y="4495827"/>
            <a:ext cx="930633" cy="805715"/>
          </a:xfrm>
          <a:custGeom>
            <a:avLst/>
            <a:gdLst>
              <a:gd name="T0" fmla="*/ 170384420 w 5255"/>
              <a:gd name="T1" fmla="*/ 589636806 h 4551"/>
              <a:gd name="T2" fmla="*/ 0 w 5255"/>
              <a:gd name="T3" fmla="*/ 294818403 h 4551"/>
              <a:gd name="T4" fmla="*/ 170384420 w 5255"/>
              <a:gd name="T5" fmla="*/ 0 h 4551"/>
              <a:gd name="T6" fmla="*/ 511023627 w 5255"/>
              <a:gd name="T7" fmla="*/ 0 h 4551"/>
              <a:gd name="T8" fmla="*/ 681278413 w 5255"/>
              <a:gd name="T9" fmla="*/ 294818403 h 4551"/>
              <a:gd name="T10" fmla="*/ 511023627 w 5255"/>
              <a:gd name="T11" fmla="*/ 589636806 h 4551"/>
              <a:gd name="T12" fmla="*/ 170384420 w 5255"/>
              <a:gd name="T13" fmla="*/ 589636806 h 45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5" h="4551">
                <a:moveTo>
                  <a:pt x="1314" y="4550"/>
                </a:moveTo>
                <a:lnTo>
                  <a:pt x="0" y="2275"/>
                </a:lnTo>
                <a:lnTo>
                  <a:pt x="1314" y="0"/>
                </a:lnTo>
                <a:lnTo>
                  <a:pt x="3941" y="0"/>
                </a:lnTo>
                <a:lnTo>
                  <a:pt x="5254" y="2275"/>
                </a:lnTo>
                <a:lnTo>
                  <a:pt x="3941" y="4550"/>
                </a:lnTo>
                <a:lnTo>
                  <a:pt x="1314" y="4550"/>
                </a:ln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89" name="Freeform 9">
            <a:extLst>
              <a:ext uri="{FF2B5EF4-FFF2-40B4-BE49-F238E27FC236}">
                <a16:creationId xmlns:a16="http://schemas.microsoft.com/office/drawing/2014/main" xmlns="" id="{008DCAD9-82A7-4150-B6AD-E8040E57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765" y="4571558"/>
            <a:ext cx="754968" cy="654253"/>
          </a:xfrm>
          <a:custGeom>
            <a:avLst/>
            <a:gdLst>
              <a:gd name="T0" fmla="*/ 138101771 w 4265"/>
              <a:gd name="T1" fmla="*/ 478832392 h 3695"/>
              <a:gd name="T2" fmla="*/ 0 w 4265"/>
              <a:gd name="T3" fmla="*/ 239416016 h 3695"/>
              <a:gd name="T4" fmla="*/ 138101771 w 4265"/>
              <a:gd name="T5" fmla="*/ 0 h 3695"/>
              <a:gd name="T6" fmla="*/ 414305313 w 4265"/>
              <a:gd name="T7" fmla="*/ 0 h 3695"/>
              <a:gd name="T8" fmla="*/ 552407084 w 4265"/>
              <a:gd name="T9" fmla="*/ 239416016 h 3695"/>
              <a:gd name="T10" fmla="*/ 414305313 w 4265"/>
              <a:gd name="T11" fmla="*/ 478832392 h 3695"/>
              <a:gd name="T12" fmla="*/ 138101771 w 4265"/>
              <a:gd name="T13" fmla="*/ 478832392 h 3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65" h="3695">
                <a:moveTo>
                  <a:pt x="1066" y="3694"/>
                </a:moveTo>
                <a:lnTo>
                  <a:pt x="0" y="1847"/>
                </a:lnTo>
                <a:lnTo>
                  <a:pt x="1066" y="0"/>
                </a:lnTo>
                <a:lnTo>
                  <a:pt x="3198" y="0"/>
                </a:lnTo>
                <a:lnTo>
                  <a:pt x="4264" y="1847"/>
                </a:lnTo>
                <a:lnTo>
                  <a:pt x="3198" y="3694"/>
                </a:lnTo>
                <a:lnTo>
                  <a:pt x="1066" y="369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82" name="Freeform 8">
            <a:extLst>
              <a:ext uri="{FF2B5EF4-FFF2-40B4-BE49-F238E27FC236}">
                <a16:creationId xmlns:a16="http://schemas.microsoft.com/office/drawing/2014/main" xmlns="" id="{ECB68F07-0700-435B-BFEC-791E7E264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913" y="3621323"/>
            <a:ext cx="930633" cy="805715"/>
          </a:xfrm>
          <a:custGeom>
            <a:avLst/>
            <a:gdLst>
              <a:gd name="T0" fmla="*/ 170384420 w 5255"/>
              <a:gd name="T1" fmla="*/ 589636806 h 4551"/>
              <a:gd name="T2" fmla="*/ 0 w 5255"/>
              <a:gd name="T3" fmla="*/ 294818403 h 4551"/>
              <a:gd name="T4" fmla="*/ 170384420 w 5255"/>
              <a:gd name="T5" fmla="*/ 0 h 4551"/>
              <a:gd name="T6" fmla="*/ 511023627 w 5255"/>
              <a:gd name="T7" fmla="*/ 0 h 4551"/>
              <a:gd name="T8" fmla="*/ 681278413 w 5255"/>
              <a:gd name="T9" fmla="*/ 294818403 h 4551"/>
              <a:gd name="T10" fmla="*/ 511023627 w 5255"/>
              <a:gd name="T11" fmla="*/ 589636806 h 4551"/>
              <a:gd name="T12" fmla="*/ 170384420 w 5255"/>
              <a:gd name="T13" fmla="*/ 589636806 h 45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5" h="4551">
                <a:moveTo>
                  <a:pt x="1314" y="4550"/>
                </a:moveTo>
                <a:lnTo>
                  <a:pt x="0" y="2275"/>
                </a:lnTo>
                <a:lnTo>
                  <a:pt x="1314" y="0"/>
                </a:lnTo>
                <a:lnTo>
                  <a:pt x="3941" y="0"/>
                </a:lnTo>
                <a:lnTo>
                  <a:pt x="5254" y="2275"/>
                </a:lnTo>
                <a:lnTo>
                  <a:pt x="3941" y="4550"/>
                </a:lnTo>
                <a:lnTo>
                  <a:pt x="1314" y="45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83" name="Freeform 9">
            <a:extLst>
              <a:ext uri="{FF2B5EF4-FFF2-40B4-BE49-F238E27FC236}">
                <a16:creationId xmlns:a16="http://schemas.microsoft.com/office/drawing/2014/main" xmlns="" id="{280CEC23-DB9B-4602-B2DF-F2592EB8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21" y="3793401"/>
            <a:ext cx="754968" cy="654253"/>
          </a:xfrm>
          <a:custGeom>
            <a:avLst/>
            <a:gdLst>
              <a:gd name="T0" fmla="*/ 138101771 w 4265"/>
              <a:gd name="T1" fmla="*/ 478832392 h 3695"/>
              <a:gd name="T2" fmla="*/ 0 w 4265"/>
              <a:gd name="T3" fmla="*/ 239416016 h 3695"/>
              <a:gd name="T4" fmla="*/ 138101771 w 4265"/>
              <a:gd name="T5" fmla="*/ 0 h 3695"/>
              <a:gd name="T6" fmla="*/ 414305313 w 4265"/>
              <a:gd name="T7" fmla="*/ 0 h 3695"/>
              <a:gd name="T8" fmla="*/ 552407084 w 4265"/>
              <a:gd name="T9" fmla="*/ 239416016 h 3695"/>
              <a:gd name="T10" fmla="*/ 414305313 w 4265"/>
              <a:gd name="T11" fmla="*/ 478832392 h 3695"/>
              <a:gd name="T12" fmla="*/ 138101771 w 4265"/>
              <a:gd name="T13" fmla="*/ 478832392 h 3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65" h="3695">
                <a:moveTo>
                  <a:pt x="1066" y="3694"/>
                </a:moveTo>
                <a:lnTo>
                  <a:pt x="0" y="1847"/>
                </a:lnTo>
                <a:lnTo>
                  <a:pt x="1066" y="0"/>
                </a:lnTo>
                <a:lnTo>
                  <a:pt x="3198" y="0"/>
                </a:lnTo>
                <a:lnTo>
                  <a:pt x="4264" y="1847"/>
                </a:lnTo>
                <a:lnTo>
                  <a:pt x="3198" y="3694"/>
                </a:lnTo>
                <a:lnTo>
                  <a:pt x="1066" y="369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359A1F80-EA7B-4961-BC18-079749C0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104" y="2722088"/>
            <a:ext cx="930633" cy="805715"/>
          </a:xfrm>
          <a:custGeom>
            <a:avLst/>
            <a:gdLst>
              <a:gd name="T0" fmla="*/ 170384420 w 5255"/>
              <a:gd name="T1" fmla="*/ 589636806 h 4551"/>
              <a:gd name="T2" fmla="*/ 0 w 5255"/>
              <a:gd name="T3" fmla="*/ 294818403 h 4551"/>
              <a:gd name="T4" fmla="*/ 170384420 w 5255"/>
              <a:gd name="T5" fmla="*/ 0 h 4551"/>
              <a:gd name="T6" fmla="*/ 511023627 w 5255"/>
              <a:gd name="T7" fmla="*/ 0 h 4551"/>
              <a:gd name="T8" fmla="*/ 681278413 w 5255"/>
              <a:gd name="T9" fmla="*/ 294818403 h 4551"/>
              <a:gd name="T10" fmla="*/ 511023627 w 5255"/>
              <a:gd name="T11" fmla="*/ 589636806 h 4551"/>
              <a:gd name="T12" fmla="*/ 170384420 w 5255"/>
              <a:gd name="T13" fmla="*/ 589636806 h 45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5" h="4551">
                <a:moveTo>
                  <a:pt x="1314" y="4550"/>
                </a:moveTo>
                <a:lnTo>
                  <a:pt x="0" y="2275"/>
                </a:lnTo>
                <a:lnTo>
                  <a:pt x="1314" y="0"/>
                </a:lnTo>
                <a:lnTo>
                  <a:pt x="3941" y="0"/>
                </a:lnTo>
                <a:lnTo>
                  <a:pt x="5254" y="2275"/>
                </a:lnTo>
                <a:lnTo>
                  <a:pt x="3941" y="4550"/>
                </a:lnTo>
                <a:lnTo>
                  <a:pt x="1314" y="4550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74E45467-905B-462E-BF1F-DDD9683E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546" y="2797819"/>
            <a:ext cx="754968" cy="654253"/>
          </a:xfrm>
          <a:custGeom>
            <a:avLst/>
            <a:gdLst>
              <a:gd name="T0" fmla="*/ 138101771 w 4265"/>
              <a:gd name="T1" fmla="*/ 478832392 h 3695"/>
              <a:gd name="T2" fmla="*/ 0 w 4265"/>
              <a:gd name="T3" fmla="*/ 239416016 h 3695"/>
              <a:gd name="T4" fmla="*/ 138101771 w 4265"/>
              <a:gd name="T5" fmla="*/ 0 h 3695"/>
              <a:gd name="T6" fmla="*/ 414305313 w 4265"/>
              <a:gd name="T7" fmla="*/ 0 h 3695"/>
              <a:gd name="T8" fmla="*/ 552407084 w 4265"/>
              <a:gd name="T9" fmla="*/ 239416016 h 3695"/>
              <a:gd name="T10" fmla="*/ 414305313 w 4265"/>
              <a:gd name="T11" fmla="*/ 478832392 h 3695"/>
              <a:gd name="T12" fmla="*/ 138101771 w 4265"/>
              <a:gd name="T13" fmla="*/ 478832392 h 3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65" h="3695">
                <a:moveTo>
                  <a:pt x="1066" y="3694"/>
                </a:moveTo>
                <a:lnTo>
                  <a:pt x="0" y="1847"/>
                </a:lnTo>
                <a:lnTo>
                  <a:pt x="1066" y="0"/>
                </a:lnTo>
                <a:lnTo>
                  <a:pt x="3198" y="0"/>
                </a:lnTo>
                <a:lnTo>
                  <a:pt x="4264" y="1847"/>
                </a:lnTo>
                <a:lnTo>
                  <a:pt x="3198" y="3694"/>
                </a:lnTo>
                <a:lnTo>
                  <a:pt x="1066" y="369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68" name="Freeform 9">
            <a:extLst>
              <a:ext uri="{FF2B5EF4-FFF2-40B4-BE49-F238E27FC236}">
                <a16:creationId xmlns="" xmlns:a16="http://schemas.microsoft.com/office/drawing/2014/main" id="{8D249CFB-AE42-F140-BEA0-B825ADAF0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202" y="1535515"/>
            <a:ext cx="4400867" cy="1029328"/>
          </a:xfrm>
          <a:custGeom>
            <a:avLst/>
            <a:gdLst>
              <a:gd name="T0" fmla="*/ 0 w 8070"/>
              <a:gd name="T1" fmla="*/ 0 h 2941"/>
              <a:gd name="T2" fmla="*/ 6585 w 8070"/>
              <a:gd name="T3" fmla="*/ 0 h 2941"/>
              <a:gd name="T4" fmla="*/ 6585 w 8070"/>
              <a:gd name="T5" fmla="*/ 1 h 2941"/>
              <a:gd name="T6" fmla="*/ 6585 w 8070"/>
              <a:gd name="T7" fmla="*/ 1 h 2941"/>
              <a:gd name="T8" fmla="*/ 6713 w 8070"/>
              <a:gd name="T9" fmla="*/ 55 h 2941"/>
              <a:gd name="T10" fmla="*/ 6713 w 8070"/>
              <a:gd name="T11" fmla="*/ 55 h 2941"/>
              <a:gd name="T12" fmla="*/ 7996 w 8070"/>
              <a:gd name="T13" fmla="*/ 1338 h 2941"/>
              <a:gd name="T14" fmla="*/ 7996 w 8070"/>
              <a:gd name="T15" fmla="*/ 1338 h 2941"/>
              <a:gd name="T16" fmla="*/ 7996 w 8070"/>
              <a:gd name="T17" fmla="*/ 1601 h 2941"/>
              <a:gd name="T18" fmla="*/ 7996 w 8070"/>
              <a:gd name="T19" fmla="*/ 1601 h 2941"/>
              <a:gd name="T20" fmla="*/ 6713 w 8070"/>
              <a:gd name="T21" fmla="*/ 2884 h 2941"/>
              <a:gd name="T22" fmla="*/ 6713 w 8070"/>
              <a:gd name="T23" fmla="*/ 2884 h 2941"/>
              <a:gd name="T24" fmla="*/ 6585 w 8070"/>
              <a:gd name="T25" fmla="*/ 2938 h 2941"/>
              <a:gd name="T26" fmla="*/ 6585 w 8070"/>
              <a:gd name="T27" fmla="*/ 2938 h 2941"/>
              <a:gd name="T28" fmla="*/ 6585 w 8070"/>
              <a:gd name="T29" fmla="*/ 2940 h 2941"/>
              <a:gd name="T30" fmla="*/ 0 w 8070"/>
              <a:gd name="T31" fmla="*/ 2940 h 2941"/>
              <a:gd name="T32" fmla="*/ 0 w 8070"/>
              <a:gd name="T33" fmla="*/ 0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070" h="2941">
                <a:moveTo>
                  <a:pt x="0" y="0"/>
                </a:moveTo>
                <a:lnTo>
                  <a:pt x="6585" y="0"/>
                </a:lnTo>
                <a:lnTo>
                  <a:pt x="6585" y="1"/>
                </a:lnTo>
                <a:lnTo>
                  <a:pt x="6585" y="1"/>
                </a:lnTo>
                <a:cubicBezTo>
                  <a:pt x="6631" y="1"/>
                  <a:pt x="6677" y="19"/>
                  <a:pt x="6713" y="55"/>
                </a:cubicBezTo>
                <a:lnTo>
                  <a:pt x="6713" y="55"/>
                </a:lnTo>
                <a:lnTo>
                  <a:pt x="7996" y="1338"/>
                </a:lnTo>
                <a:lnTo>
                  <a:pt x="7996" y="1338"/>
                </a:lnTo>
                <a:cubicBezTo>
                  <a:pt x="8069" y="1411"/>
                  <a:pt x="8069" y="1528"/>
                  <a:pt x="7996" y="1601"/>
                </a:cubicBezTo>
                <a:lnTo>
                  <a:pt x="7996" y="1601"/>
                </a:lnTo>
                <a:lnTo>
                  <a:pt x="6713" y="2884"/>
                </a:lnTo>
                <a:lnTo>
                  <a:pt x="6713" y="2884"/>
                </a:lnTo>
                <a:cubicBezTo>
                  <a:pt x="6677" y="2920"/>
                  <a:pt x="6631" y="2938"/>
                  <a:pt x="6585" y="2938"/>
                </a:cubicBezTo>
                <a:lnTo>
                  <a:pt x="6585" y="2938"/>
                </a:lnTo>
                <a:lnTo>
                  <a:pt x="6585" y="2940"/>
                </a:lnTo>
                <a:lnTo>
                  <a:pt x="0" y="2940"/>
                </a:lnTo>
                <a:lnTo>
                  <a:pt x="0" y="0"/>
                </a:lnTo>
              </a:path>
            </a:pathLst>
          </a:custGeom>
          <a:solidFill>
            <a:srgbClr val="C00000"/>
          </a:solidFill>
          <a:ln w="9525" cap="flat">
            <a:solidFill>
              <a:srgbClr val="C8D7DA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66" dirty="0">
              <a:solidFill>
                <a:prstClr val="black"/>
              </a:solidFill>
              <a:latin typeface="Open Sans Light" panose="020B0306030504020204" pitchFamily="34" charset="0"/>
            </a:endParaRPr>
          </a:p>
        </p:txBody>
      </p:sp>
      <p:sp>
        <p:nvSpPr>
          <p:cNvPr id="69" name="TextBox 27">
            <a:extLst>
              <a:ext uri="{FF2B5EF4-FFF2-40B4-BE49-F238E27FC236}">
                <a16:creationId xmlns="" xmlns:a16="http://schemas.microsoft.com/office/drawing/2014/main" id="{B42F29CB-364D-1240-892E-27FCC3BB7934}"/>
              </a:ext>
            </a:extLst>
          </p:cNvPr>
          <p:cNvSpPr txBox="1"/>
          <p:nvPr/>
        </p:nvSpPr>
        <p:spPr>
          <a:xfrm>
            <a:off x="1167897" y="1655580"/>
            <a:ext cx="3458424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ESTADO DEL CLIMA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AL 2019</a:t>
            </a:r>
            <a:endParaRPr lang="en-US" sz="2400" b="1" dirty="0">
              <a:solidFill>
                <a:prstClr val="white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91" name="Flecha: cheurón 90">
            <a:extLst>
              <a:ext uri="{FF2B5EF4-FFF2-40B4-BE49-F238E27FC236}">
                <a16:creationId xmlns:a16="http://schemas.microsoft.com/office/drawing/2014/main" xmlns="" id="{651789B5-060C-448D-A3DB-CB6765857F57}"/>
              </a:ext>
            </a:extLst>
          </p:cNvPr>
          <p:cNvSpPr/>
          <p:nvPr/>
        </p:nvSpPr>
        <p:spPr>
          <a:xfrm>
            <a:off x="2896636" y="4494267"/>
            <a:ext cx="581788" cy="806495"/>
          </a:xfrm>
          <a:prstGeom prst="chevron">
            <a:avLst>
              <a:gd name="adj" fmla="val 3965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85" name="Flecha: cheurón 84">
            <a:extLst>
              <a:ext uri="{FF2B5EF4-FFF2-40B4-BE49-F238E27FC236}">
                <a16:creationId xmlns:a16="http://schemas.microsoft.com/office/drawing/2014/main" xmlns="" id="{F703E1A6-0562-4C1E-A3F8-85B5BC3691B2}"/>
              </a:ext>
            </a:extLst>
          </p:cNvPr>
          <p:cNvSpPr/>
          <p:nvPr/>
        </p:nvSpPr>
        <p:spPr>
          <a:xfrm>
            <a:off x="2896636" y="3607398"/>
            <a:ext cx="581788" cy="806495"/>
          </a:xfrm>
          <a:prstGeom prst="chevron">
            <a:avLst>
              <a:gd name="adj" fmla="val 3965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128" name="TextBox 90">
            <a:extLst>
              <a:ext uri="{FF2B5EF4-FFF2-40B4-BE49-F238E27FC236}">
                <a16:creationId xmlns:a16="http://schemas.microsoft.com/office/drawing/2014/main" xmlns="" id="{C0C1B10F-EABB-47E8-AB95-B60A6286C39B}"/>
              </a:ext>
            </a:extLst>
          </p:cNvPr>
          <p:cNvSpPr txBox="1"/>
          <p:nvPr/>
        </p:nvSpPr>
        <p:spPr>
          <a:xfrm>
            <a:off x="3644580" y="3872621"/>
            <a:ext cx="155523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 smtClean="0">
                <a:solidFill>
                  <a:srgbClr val="44546A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PRECIPITACION</a:t>
            </a:r>
            <a:endParaRPr lang="en-US" sz="2000" b="1" dirty="0">
              <a:solidFill>
                <a:srgbClr val="44546A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80" name="Flecha: cheurón 79">
            <a:extLst>
              <a:ext uri="{FF2B5EF4-FFF2-40B4-BE49-F238E27FC236}">
                <a16:creationId xmlns:a16="http://schemas.microsoft.com/office/drawing/2014/main" xmlns="" id="{47CDB615-EBD9-4BC5-9559-5E4517C9A783}"/>
              </a:ext>
            </a:extLst>
          </p:cNvPr>
          <p:cNvSpPr/>
          <p:nvPr/>
        </p:nvSpPr>
        <p:spPr>
          <a:xfrm>
            <a:off x="2897417" y="2720528"/>
            <a:ext cx="581788" cy="806495"/>
          </a:xfrm>
          <a:prstGeom prst="chevron">
            <a:avLst>
              <a:gd name="adj" fmla="val 3965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120" name="TextBox 90">
            <a:extLst>
              <a:ext uri="{FF2B5EF4-FFF2-40B4-BE49-F238E27FC236}">
                <a16:creationId xmlns:a16="http://schemas.microsoft.com/office/drawing/2014/main" xmlns="" id="{80FA52E5-A64B-45BA-A01E-50D076F0F69C}"/>
              </a:ext>
            </a:extLst>
          </p:cNvPr>
          <p:cNvSpPr txBox="1"/>
          <p:nvPr/>
        </p:nvSpPr>
        <p:spPr>
          <a:xfrm>
            <a:off x="3613749" y="2916185"/>
            <a:ext cx="151355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 smtClean="0">
                <a:solidFill>
                  <a:srgbClr val="44546A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TEMPERATURA</a:t>
            </a:r>
            <a:endParaRPr lang="en-US" sz="2000" b="1" dirty="0">
              <a:solidFill>
                <a:srgbClr val="44546A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70" name="Freeform 433"/>
          <p:cNvSpPr>
            <a:spLocks noEditPoints="1"/>
          </p:cNvSpPr>
          <p:nvPr/>
        </p:nvSpPr>
        <p:spPr bwMode="auto">
          <a:xfrm>
            <a:off x="2536500" y="2908455"/>
            <a:ext cx="211204" cy="461734"/>
          </a:xfrm>
          <a:custGeom>
            <a:avLst/>
            <a:gdLst>
              <a:gd name="T0" fmla="*/ 48 w 80"/>
              <a:gd name="T1" fmla="*/ 113 h 176"/>
              <a:gd name="T2" fmla="*/ 48 w 80"/>
              <a:gd name="T3" fmla="*/ 64 h 176"/>
              <a:gd name="T4" fmla="*/ 40 w 80"/>
              <a:gd name="T5" fmla="*/ 56 h 176"/>
              <a:gd name="T6" fmla="*/ 32 w 80"/>
              <a:gd name="T7" fmla="*/ 64 h 176"/>
              <a:gd name="T8" fmla="*/ 32 w 80"/>
              <a:gd name="T9" fmla="*/ 113 h 176"/>
              <a:gd name="T10" fmla="*/ 16 w 80"/>
              <a:gd name="T11" fmla="*/ 136 h 176"/>
              <a:gd name="T12" fmla="*/ 40 w 80"/>
              <a:gd name="T13" fmla="*/ 160 h 176"/>
              <a:gd name="T14" fmla="*/ 64 w 80"/>
              <a:gd name="T15" fmla="*/ 136 h 176"/>
              <a:gd name="T16" fmla="*/ 48 w 80"/>
              <a:gd name="T17" fmla="*/ 113 h 176"/>
              <a:gd name="T18" fmla="*/ 64 w 80"/>
              <a:gd name="T19" fmla="*/ 104 h 176"/>
              <a:gd name="T20" fmla="*/ 64 w 80"/>
              <a:gd name="T21" fmla="*/ 24 h 176"/>
              <a:gd name="T22" fmla="*/ 40 w 80"/>
              <a:gd name="T23" fmla="*/ 0 h 176"/>
              <a:gd name="T24" fmla="*/ 16 w 80"/>
              <a:gd name="T25" fmla="*/ 24 h 176"/>
              <a:gd name="T26" fmla="*/ 16 w 80"/>
              <a:gd name="T27" fmla="*/ 104 h 176"/>
              <a:gd name="T28" fmla="*/ 0 w 80"/>
              <a:gd name="T29" fmla="*/ 136 h 176"/>
              <a:gd name="T30" fmla="*/ 40 w 80"/>
              <a:gd name="T31" fmla="*/ 176 h 176"/>
              <a:gd name="T32" fmla="*/ 80 w 80"/>
              <a:gd name="T33" fmla="*/ 136 h 176"/>
              <a:gd name="T34" fmla="*/ 64 w 80"/>
              <a:gd name="T35" fmla="*/ 104 h 176"/>
              <a:gd name="T36" fmla="*/ 40 w 80"/>
              <a:gd name="T37" fmla="*/ 168 h 176"/>
              <a:gd name="T38" fmla="*/ 8 w 80"/>
              <a:gd name="T39" fmla="*/ 136 h 176"/>
              <a:gd name="T40" fmla="*/ 24 w 80"/>
              <a:gd name="T41" fmla="*/ 108 h 176"/>
              <a:gd name="T42" fmla="*/ 24 w 80"/>
              <a:gd name="T43" fmla="*/ 24 h 176"/>
              <a:gd name="T44" fmla="*/ 40 w 80"/>
              <a:gd name="T45" fmla="*/ 8 h 176"/>
              <a:gd name="T46" fmla="*/ 56 w 80"/>
              <a:gd name="T47" fmla="*/ 24 h 176"/>
              <a:gd name="T48" fmla="*/ 56 w 80"/>
              <a:gd name="T49" fmla="*/ 108 h 176"/>
              <a:gd name="T50" fmla="*/ 72 w 80"/>
              <a:gd name="T51" fmla="*/ 136 h 176"/>
              <a:gd name="T52" fmla="*/ 40 w 80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0" h="176">
                <a:moveTo>
                  <a:pt x="48" y="113"/>
                </a:moveTo>
                <a:cubicBezTo>
                  <a:pt x="48" y="64"/>
                  <a:pt x="48" y="64"/>
                  <a:pt x="48" y="64"/>
                </a:cubicBezTo>
                <a:cubicBezTo>
                  <a:pt x="48" y="60"/>
                  <a:pt x="44" y="56"/>
                  <a:pt x="40" y="56"/>
                </a:cubicBezTo>
                <a:cubicBezTo>
                  <a:pt x="36" y="56"/>
                  <a:pt x="32" y="60"/>
                  <a:pt x="32" y="64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23" y="117"/>
                  <a:pt x="16" y="126"/>
                  <a:pt x="16" y="136"/>
                </a:cubicBezTo>
                <a:cubicBezTo>
                  <a:pt x="16" y="149"/>
                  <a:pt x="27" y="160"/>
                  <a:pt x="40" y="160"/>
                </a:cubicBezTo>
                <a:cubicBezTo>
                  <a:pt x="53" y="160"/>
                  <a:pt x="64" y="149"/>
                  <a:pt x="64" y="136"/>
                </a:cubicBezTo>
                <a:cubicBezTo>
                  <a:pt x="64" y="126"/>
                  <a:pt x="57" y="117"/>
                  <a:pt x="48" y="113"/>
                </a:cubicBezTo>
                <a:moveTo>
                  <a:pt x="64" y="104"/>
                </a:moveTo>
                <a:cubicBezTo>
                  <a:pt x="64" y="24"/>
                  <a:pt x="64" y="24"/>
                  <a:pt x="64" y="24"/>
                </a:cubicBezTo>
                <a:cubicBezTo>
                  <a:pt x="64" y="11"/>
                  <a:pt x="53" y="0"/>
                  <a:pt x="40" y="0"/>
                </a:cubicBezTo>
                <a:cubicBezTo>
                  <a:pt x="27" y="0"/>
                  <a:pt x="16" y="11"/>
                  <a:pt x="16" y="2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6" y="111"/>
                  <a:pt x="0" y="123"/>
                  <a:pt x="0" y="136"/>
                </a:cubicBezTo>
                <a:cubicBezTo>
                  <a:pt x="0" y="158"/>
                  <a:pt x="18" y="176"/>
                  <a:pt x="40" y="176"/>
                </a:cubicBezTo>
                <a:cubicBezTo>
                  <a:pt x="62" y="176"/>
                  <a:pt x="80" y="158"/>
                  <a:pt x="80" y="136"/>
                </a:cubicBezTo>
                <a:cubicBezTo>
                  <a:pt x="80" y="123"/>
                  <a:pt x="74" y="111"/>
                  <a:pt x="64" y="104"/>
                </a:cubicBezTo>
                <a:moveTo>
                  <a:pt x="40" y="168"/>
                </a:moveTo>
                <a:cubicBezTo>
                  <a:pt x="22" y="168"/>
                  <a:pt x="8" y="154"/>
                  <a:pt x="8" y="136"/>
                </a:cubicBezTo>
                <a:cubicBezTo>
                  <a:pt x="8" y="124"/>
                  <a:pt x="14" y="114"/>
                  <a:pt x="24" y="108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5"/>
                  <a:pt x="31" y="8"/>
                  <a:pt x="40" y="8"/>
                </a:cubicBezTo>
                <a:cubicBezTo>
                  <a:pt x="49" y="8"/>
                  <a:pt x="56" y="15"/>
                  <a:pt x="56" y="24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66" y="114"/>
                  <a:pt x="72" y="124"/>
                  <a:pt x="72" y="136"/>
                </a:cubicBezTo>
                <a:cubicBezTo>
                  <a:pt x="72" y="154"/>
                  <a:pt x="58" y="168"/>
                  <a:pt x="40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1" name="Group 595"/>
          <p:cNvGrpSpPr/>
          <p:nvPr/>
        </p:nvGrpSpPr>
        <p:grpSpPr>
          <a:xfrm>
            <a:off x="2398599" y="3831022"/>
            <a:ext cx="403225" cy="376238"/>
            <a:chOff x="7489825" y="2813050"/>
            <a:chExt cx="403225" cy="376238"/>
          </a:xfrm>
        </p:grpSpPr>
        <p:sp>
          <p:nvSpPr>
            <p:cNvPr id="72" name="Freeform 174"/>
            <p:cNvSpPr>
              <a:spLocks/>
            </p:cNvSpPr>
            <p:nvPr/>
          </p:nvSpPr>
          <p:spPr bwMode="auto">
            <a:xfrm>
              <a:off x="7604125" y="3076575"/>
              <a:ext cx="25400" cy="65088"/>
            </a:xfrm>
            <a:custGeom>
              <a:avLst/>
              <a:gdLst>
                <a:gd name="T0" fmla="*/ 6 w 13"/>
                <a:gd name="T1" fmla="*/ 0 h 34"/>
                <a:gd name="T2" fmla="*/ 0 w 13"/>
                <a:gd name="T3" fmla="*/ 7 h 34"/>
                <a:gd name="T4" fmla="*/ 0 w 13"/>
                <a:gd name="T5" fmla="*/ 27 h 34"/>
                <a:gd name="T6" fmla="*/ 6 w 13"/>
                <a:gd name="T7" fmla="*/ 34 h 34"/>
                <a:gd name="T8" fmla="*/ 13 w 13"/>
                <a:gd name="T9" fmla="*/ 27 h 34"/>
                <a:gd name="T10" fmla="*/ 13 w 13"/>
                <a:gd name="T11" fmla="*/ 7 h 34"/>
                <a:gd name="T12" fmla="*/ 6 w 1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1"/>
                    <a:pt x="3" y="34"/>
                    <a:pt x="6" y="34"/>
                  </a:cubicBezTo>
                  <a:cubicBezTo>
                    <a:pt x="10" y="34"/>
                    <a:pt x="13" y="31"/>
                    <a:pt x="13" y="2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3" name="Freeform 175"/>
            <p:cNvSpPr>
              <a:spLocks/>
            </p:cNvSpPr>
            <p:nvPr/>
          </p:nvSpPr>
          <p:spPr bwMode="auto">
            <a:xfrm>
              <a:off x="7704138" y="3076575"/>
              <a:ext cx="26988" cy="76200"/>
            </a:xfrm>
            <a:custGeom>
              <a:avLst/>
              <a:gdLst>
                <a:gd name="T0" fmla="*/ 7 w 14"/>
                <a:gd name="T1" fmla="*/ 0 h 40"/>
                <a:gd name="T2" fmla="*/ 0 w 14"/>
                <a:gd name="T3" fmla="*/ 7 h 40"/>
                <a:gd name="T4" fmla="*/ 0 w 14"/>
                <a:gd name="T5" fmla="*/ 34 h 40"/>
                <a:gd name="T6" fmla="*/ 7 w 14"/>
                <a:gd name="T7" fmla="*/ 40 h 40"/>
                <a:gd name="T8" fmla="*/ 14 w 14"/>
                <a:gd name="T9" fmla="*/ 34 h 40"/>
                <a:gd name="T10" fmla="*/ 14 w 14"/>
                <a:gd name="T11" fmla="*/ 7 h 40"/>
                <a:gd name="T12" fmla="*/ 7 w 14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0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7" y="40"/>
                  </a:cubicBezTo>
                  <a:cubicBezTo>
                    <a:pt x="11" y="40"/>
                    <a:pt x="14" y="37"/>
                    <a:pt x="14" y="3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4" name="Freeform 176"/>
            <p:cNvSpPr>
              <a:spLocks/>
            </p:cNvSpPr>
            <p:nvPr/>
          </p:nvSpPr>
          <p:spPr bwMode="auto">
            <a:xfrm>
              <a:off x="7653338" y="3076575"/>
              <a:ext cx="26988" cy="112713"/>
            </a:xfrm>
            <a:custGeom>
              <a:avLst/>
              <a:gdLst>
                <a:gd name="T0" fmla="*/ 7 w 14"/>
                <a:gd name="T1" fmla="*/ 0 h 60"/>
                <a:gd name="T2" fmla="*/ 0 w 14"/>
                <a:gd name="T3" fmla="*/ 7 h 60"/>
                <a:gd name="T4" fmla="*/ 0 w 14"/>
                <a:gd name="T5" fmla="*/ 54 h 60"/>
                <a:gd name="T6" fmla="*/ 7 w 14"/>
                <a:gd name="T7" fmla="*/ 60 h 60"/>
                <a:gd name="T8" fmla="*/ 14 w 14"/>
                <a:gd name="T9" fmla="*/ 54 h 60"/>
                <a:gd name="T10" fmla="*/ 14 w 14"/>
                <a:gd name="T11" fmla="*/ 7 h 60"/>
                <a:gd name="T12" fmla="*/ 7 w 1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0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3" y="60"/>
                    <a:pt x="7" y="60"/>
                  </a:cubicBezTo>
                  <a:cubicBezTo>
                    <a:pt x="11" y="60"/>
                    <a:pt x="14" y="57"/>
                    <a:pt x="14" y="5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5" name="Freeform 177"/>
            <p:cNvSpPr>
              <a:spLocks/>
            </p:cNvSpPr>
            <p:nvPr/>
          </p:nvSpPr>
          <p:spPr bwMode="auto">
            <a:xfrm>
              <a:off x="7754938" y="3076575"/>
              <a:ext cx="26988" cy="112713"/>
            </a:xfrm>
            <a:custGeom>
              <a:avLst/>
              <a:gdLst>
                <a:gd name="T0" fmla="*/ 7 w 14"/>
                <a:gd name="T1" fmla="*/ 0 h 60"/>
                <a:gd name="T2" fmla="*/ 0 w 14"/>
                <a:gd name="T3" fmla="*/ 7 h 60"/>
                <a:gd name="T4" fmla="*/ 0 w 14"/>
                <a:gd name="T5" fmla="*/ 54 h 60"/>
                <a:gd name="T6" fmla="*/ 7 w 14"/>
                <a:gd name="T7" fmla="*/ 60 h 60"/>
                <a:gd name="T8" fmla="*/ 14 w 14"/>
                <a:gd name="T9" fmla="*/ 54 h 60"/>
                <a:gd name="T10" fmla="*/ 14 w 14"/>
                <a:gd name="T11" fmla="*/ 7 h 60"/>
                <a:gd name="T12" fmla="*/ 7 w 1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0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3" y="60"/>
                    <a:pt x="7" y="60"/>
                  </a:cubicBezTo>
                  <a:cubicBezTo>
                    <a:pt x="11" y="60"/>
                    <a:pt x="14" y="57"/>
                    <a:pt x="14" y="5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6" name="Freeform 178"/>
            <p:cNvSpPr>
              <a:spLocks noEditPoints="1"/>
            </p:cNvSpPr>
            <p:nvPr/>
          </p:nvSpPr>
          <p:spPr bwMode="auto">
            <a:xfrm>
              <a:off x="7489825" y="2813050"/>
              <a:ext cx="403225" cy="250825"/>
            </a:xfrm>
            <a:custGeom>
              <a:avLst/>
              <a:gdLst>
                <a:gd name="T0" fmla="*/ 188 w 215"/>
                <a:gd name="T1" fmla="*/ 68 h 134"/>
                <a:gd name="T2" fmla="*/ 114 w 215"/>
                <a:gd name="T3" fmla="*/ 0 h 134"/>
                <a:gd name="T4" fmla="*/ 42 w 215"/>
                <a:gd name="T5" fmla="*/ 54 h 134"/>
                <a:gd name="T6" fmla="*/ 40 w 215"/>
                <a:gd name="T7" fmla="*/ 54 h 134"/>
                <a:gd name="T8" fmla="*/ 0 w 215"/>
                <a:gd name="T9" fmla="*/ 94 h 134"/>
                <a:gd name="T10" fmla="*/ 40 w 215"/>
                <a:gd name="T11" fmla="*/ 134 h 134"/>
                <a:gd name="T12" fmla="*/ 181 w 215"/>
                <a:gd name="T13" fmla="*/ 134 h 134"/>
                <a:gd name="T14" fmla="*/ 215 w 215"/>
                <a:gd name="T15" fmla="*/ 101 h 134"/>
                <a:gd name="T16" fmla="*/ 188 w 215"/>
                <a:gd name="T17" fmla="*/ 68 h 134"/>
                <a:gd name="T18" fmla="*/ 181 w 215"/>
                <a:gd name="T19" fmla="*/ 121 h 134"/>
                <a:gd name="T20" fmla="*/ 40 w 215"/>
                <a:gd name="T21" fmla="*/ 121 h 134"/>
                <a:gd name="T22" fmla="*/ 14 w 215"/>
                <a:gd name="T23" fmla="*/ 94 h 134"/>
                <a:gd name="T24" fmla="*/ 40 w 215"/>
                <a:gd name="T25" fmla="*/ 67 h 134"/>
                <a:gd name="T26" fmla="*/ 47 w 215"/>
                <a:gd name="T27" fmla="*/ 67 h 134"/>
                <a:gd name="T28" fmla="*/ 54 w 215"/>
                <a:gd name="T29" fmla="*/ 62 h 134"/>
                <a:gd name="T30" fmla="*/ 114 w 215"/>
                <a:gd name="T31" fmla="*/ 14 h 134"/>
                <a:gd name="T32" fmla="*/ 175 w 215"/>
                <a:gd name="T33" fmla="*/ 74 h 134"/>
                <a:gd name="T34" fmla="*/ 181 w 215"/>
                <a:gd name="T35" fmla="*/ 81 h 134"/>
                <a:gd name="T36" fmla="*/ 201 w 215"/>
                <a:gd name="T37" fmla="*/ 101 h 134"/>
                <a:gd name="T38" fmla="*/ 181 w 215"/>
                <a:gd name="T39" fmla="*/ 12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5" h="134">
                  <a:moveTo>
                    <a:pt x="188" y="68"/>
                  </a:moveTo>
                  <a:cubicBezTo>
                    <a:pt x="185" y="30"/>
                    <a:pt x="153" y="0"/>
                    <a:pt x="114" y="0"/>
                  </a:cubicBezTo>
                  <a:cubicBezTo>
                    <a:pt x="80" y="0"/>
                    <a:pt x="50" y="22"/>
                    <a:pt x="42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18" y="54"/>
                    <a:pt x="0" y="72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200" y="134"/>
                    <a:pt x="215" y="119"/>
                    <a:pt x="215" y="101"/>
                  </a:cubicBezTo>
                  <a:cubicBezTo>
                    <a:pt x="215" y="85"/>
                    <a:pt x="203" y="71"/>
                    <a:pt x="188" y="68"/>
                  </a:cubicBezTo>
                  <a:close/>
                  <a:moveTo>
                    <a:pt x="181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26" y="121"/>
                    <a:pt x="14" y="109"/>
                    <a:pt x="14" y="94"/>
                  </a:cubicBezTo>
                  <a:cubicBezTo>
                    <a:pt x="14" y="79"/>
                    <a:pt x="26" y="67"/>
                    <a:pt x="40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50" y="67"/>
                    <a:pt x="53" y="65"/>
                    <a:pt x="54" y="62"/>
                  </a:cubicBezTo>
                  <a:cubicBezTo>
                    <a:pt x="59" y="34"/>
                    <a:pt x="84" y="14"/>
                    <a:pt x="114" y="14"/>
                  </a:cubicBezTo>
                  <a:cubicBezTo>
                    <a:pt x="148" y="14"/>
                    <a:pt x="175" y="41"/>
                    <a:pt x="175" y="74"/>
                  </a:cubicBezTo>
                  <a:cubicBezTo>
                    <a:pt x="175" y="78"/>
                    <a:pt x="178" y="81"/>
                    <a:pt x="181" y="81"/>
                  </a:cubicBezTo>
                  <a:cubicBezTo>
                    <a:pt x="192" y="81"/>
                    <a:pt x="201" y="90"/>
                    <a:pt x="201" y="101"/>
                  </a:cubicBezTo>
                  <a:cubicBezTo>
                    <a:pt x="201" y="112"/>
                    <a:pt x="192" y="121"/>
                    <a:pt x="181" y="1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Group 593"/>
          <p:cNvGrpSpPr/>
          <p:nvPr/>
        </p:nvGrpSpPr>
        <p:grpSpPr>
          <a:xfrm>
            <a:off x="2321484" y="4641697"/>
            <a:ext cx="557530" cy="511634"/>
            <a:chOff x="5619750" y="2798763"/>
            <a:chExt cx="403225" cy="404812"/>
          </a:xfrm>
        </p:grpSpPr>
        <p:sp>
          <p:nvSpPr>
            <p:cNvPr id="78" name="Freeform 155"/>
            <p:cNvSpPr>
              <a:spLocks noEditPoints="1"/>
            </p:cNvSpPr>
            <p:nvPr/>
          </p:nvSpPr>
          <p:spPr bwMode="auto">
            <a:xfrm>
              <a:off x="5708650" y="2887663"/>
              <a:ext cx="227013" cy="227013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08 h 121"/>
                <a:gd name="T12" fmla="*/ 13 w 121"/>
                <a:gd name="T13" fmla="*/ 61 h 121"/>
                <a:gd name="T14" fmla="*/ 60 w 121"/>
                <a:gd name="T15" fmla="*/ 14 h 121"/>
                <a:gd name="T16" fmla="*/ 107 w 121"/>
                <a:gd name="T17" fmla="*/ 61 h 121"/>
                <a:gd name="T18" fmla="*/ 60 w 121"/>
                <a:gd name="T19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1" y="94"/>
                    <a:pt x="121" y="61"/>
                  </a:cubicBezTo>
                  <a:cubicBezTo>
                    <a:pt x="121" y="28"/>
                    <a:pt x="93" y="0"/>
                    <a:pt x="60" y="0"/>
                  </a:cubicBezTo>
                  <a:close/>
                  <a:moveTo>
                    <a:pt x="60" y="108"/>
                  </a:moveTo>
                  <a:cubicBezTo>
                    <a:pt x="34" y="108"/>
                    <a:pt x="13" y="87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7"/>
                    <a:pt x="86" y="108"/>
                    <a:pt x="60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9" name="Freeform 156"/>
            <p:cNvSpPr>
              <a:spLocks/>
            </p:cNvSpPr>
            <p:nvPr/>
          </p:nvSpPr>
          <p:spPr bwMode="auto">
            <a:xfrm>
              <a:off x="5807075" y="2798763"/>
              <a:ext cx="26988" cy="77788"/>
            </a:xfrm>
            <a:custGeom>
              <a:avLst/>
              <a:gdLst>
                <a:gd name="T0" fmla="*/ 0 w 14"/>
                <a:gd name="T1" fmla="*/ 7 h 41"/>
                <a:gd name="T2" fmla="*/ 0 w 14"/>
                <a:gd name="T3" fmla="*/ 34 h 41"/>
                <a:gd name="T4" fmla="*/ 7 w 14"/>
                <a:gd name="T5" fmla="*/ 41 h 41"/>
                <a:gd name="T6" fmla="*/ 14 w 14"/>
                <a:gd name="T7" fmla="*/ 34 h 41"/>
                <a:gd name="T8" fmla="*/ 14 w 14"/>
                <a:gd name="T9" fmla="*/ 7 h 41"/>
                <a:gd name="T10" fmla="*/ 7 w 14"/>
                <a:gd name="T11" fmla="*/ 0 h 41"/>
                <a:gd name="T12" fmla="*/ 0 w 14"/>
                <a:gd name="T13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1">
                  <a:moveTo>
                    <a:pt x="0" y="7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3" y="41"/>
                    <a:pt x="7" y="41"/>
                  </a:cubicBezTo>
                  <a:cubicBezTo>
                    <a:pt x="11" y="41"/>
                    <a:pt x="14" y="38"/>
                    <a:pt x="14" y="3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4"/>
                    <a:pt x="11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81" name="Freeform 157"/>
            <p:cNvSpPr>
              <a:spLocks/>
            </p:cNvSpPr>
            <p:nvPr/>
          </p:nvSpPr>
          <p:spPr bwMode="auto">
            <a:xfrm>
              <a:off x="5807075" y="3127375"/>
              <a:ext cx="26988" cy="76200"/>
            </a:xfrm>
            <a:custGeom>
              <a:avLst/>
              <a:gdLst>
                <a:gd name="T0" fmla="*/ 7 w 14"/>
                <a:gd name="T1" fmla="*/ 0 h 40"/>
                <a:gd name="T2" fmla="*/ 0 w 14"/>
                <a:gd name="T3" fmla="*/ 7 h 40"/>
                <a:gd name="T4" fmla="*/ 0 w 14"/>
                <a:gd name="T5" fmla="*/ 33 h 40"/>
                <a:gd name="T6" fmla="*/ 7 w 14"/>
                <a:gd name="T7" fmla="*/ 40 h 40"/>
                <a:gd name="T8" fmla="*/ 14 w 14"/>
                <a:gd name="T9" fmla="*/ 33 h 40"/>
                <a:gd name="T10" fmla="*/ 14 w 14"/>
                <a:gd name="T11" fmla="*/ 7 h 40"/>
                <a:gd name="T12" fmla="*/ 7 w 14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0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3" y="40"/>
                    <a:pt x="7" y="40"/>
                  </a:cubicBezTo>
                  <a:cubicBezTo>
                    <a:pt x="11" y="40"/>
                    <a:pt x="14" y="37"/>
                    <a:pt x="14" y="3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84" name="Freeform 158"/>
            <p:cNvSpPr>
              <a:spLocks/>
            </p:cNvSpPr>
            <p:nvPr/>
          </p:nvSpPr>
          <p:spPr bwMode="auto">
            <a:xfrm>
              <a:off x="5946775" y="2989263"/>
              <a:ext cx="76200" cy="25400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0 w 41"/>
                <a:gd name="T5" fmla="*/ 7 h 14"/>
                <a:gd name="T6" fmla="*/ 7 w 41"/>
                <a:gd name="T7" fmla="*/ 14 h 14"/>
                <a:gd name="T8" fmla="*/ 34 w 41"/>
                <a:gd name="T9" fmla="*/ 14 h 14"/>
                <a:gd name="T10" fmla="*/ 41 w 41"/>
                <a:gd name="T11" fmla="*/ 7 h 14"/>
                <a:gd name="T12" fmla="*/ 34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86" name="Freeform 159"/>
            <p:cNvSpPr>
              <a:spLocks/>
            </p:cNvSpPr>
            <p:nvPr/>
          </p:nvSpPr>
          <p:spPr bwMode="auto">
            <a:xfrm>
              <a:off x="5619750" y="2989263"/>
              <a:ext cx="74613" cy="25400"/>
            </a:xfrm>
            <a:custGeom>
              <a:avLst/>
              <a:gdLst>
                <a:gd name="T0" fmla="*/ 40 w 40"/>
                <a:gd name="T1" fmla="*/ 7 h 14"/>
                <a:gd name="T2" fmla="*/ 33 w 40"/>
                <a:gd name="T3" fmla="*/ 0 h 14"/>
                <a:gd name="T4" fmla="*/ 7 w 40"/>
                <a:gd name="T5" fmla="*/ 0 h 14"/>
                <a:gd name="T6" fmla="*/ 0 w 40"/>
                <a:gd name="T7" fmla="*/ 7 h 14"/>
                <a:gd name="T8" fmla="*/ 7 w 40"/>
                <a:gd name="T9" fmla="*/ 14 h 14"/>
                <a:gd name="T10" fmla="*/ 33 w 40"/>
                <a:gd name="T11" fmla="*/ 14 h 14"/>
                <a:gd name="T12" fmla="*/ 40 w 40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40" y="7"/>
                  </a:moveTo>
                  <a:cubicBezTo>
                    <a:pt x="40" y="3"/>
                    <a:pt x="37" y="0"/>
                    <a:pt x="3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7" y="14"/>
                    <a:pt x="40" y="11"/>
                    <a:pt x="4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87" name="Freeform 160"/>
            <p:cNvSpPr>
              <a:spLocks/>
            </p:cNvSpPr>
            <p:nvPr/>
          </p:nvSpPr>
          <p:spPr bwMode="auto">
            <a:xfrm>
              <a:off x="5907088" y="2860675"/>
              <a:ext cx="53975" cy="52388"/>
            </a:xfrm>
            <a:custGeom>
              <a:avLst/>
              <a:gdLst>
                <a:gd name="T0" fmla="*/ 17 w 29"/>
                <a:gd name="T1" fmla="*/ 3 h 28"/>
                <a:gd name="T2" fmla="*/ 3 w 29"/>
                <a:gd name="T3" fmla="*/ 16 h 28"/>
                <a:gd name="T4" fmla="*/ 3 w 29"/>
                <a:gd name="T5" fmla="*/ 26 h 28"/>
                <a:gd name="T6" fmla="*/ 8 w 29"/>
                <a:gd name="T7" fmla="*/ 28 h 28"/>
                <a:gd name="T8" fmla="*/ 13 w 29"/>
                <a:gd name="T9" fmla="*/ 26 h 28"/>
                <a:gd name="T10" fmla="*/ 26 w 29"/>
                <a:gd name="T11" fmla="*/ 12 h 28"/>
                <a:gd name="T12" fmla="*/ 26 w 29"/>
                <a:gd name="T13" fmla="*/ 3 h 28"/>
                <a:gd name="T14" fmla="*/ 17 w 29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17" y="3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23"/>
                    <a:pt x="3" y="26"/>
                  </a:cubicBezTo>
                  <a:cubicBezTo>
                    <a:pt x="4" y="27"/>
                    <a:pt x="6" y="28"/>
                    <a:pt x="8" y="28"/>
                  </a:cubicBezTo>
                  <a:cubicBezTo>
                    <a:pt x="10" y="28"/>
                    <a:pt x="11" y="27"/>
                    <a:pt x="13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9" y="10"/>
                    <a:pt x="29" y="6"/>
                    <a:pt x="26" y="3"/>
                  </a:cubicBezTo>
                  <a:cubicBezTo>
                    <a:pt x="23" y="0"/>
                    <a:pt x="19" y="0"/>
                    <a:pt x="1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90" name="Freeform 161"/>
            <p:cNvSpPr>
              <a:spLocks/>
            </p:cNvSpPr>
            <p:nvPr/>
          </p:nvSpPr>
          <p:spPr bwMode="auto">
            <a:xfrm>
              <a:off x="5681663" y="3089275"/>
              <a:ext cx="52388" cy="52388"/>
            </a:xfrm>
            <a:custGeom>
              <a:avLst/>
              <a:gdLst>
                <a:gd name="T0" fmla="*/ 16 w 28"/>
                <a:gd name="T1" fmla="*/ 3 h 28"/>
                <a:gd name="T2" fmla="*/ 2 w 28"/>
                <a:gd name="T3" fmla="*/ 16 h 28"/>
                <a:gd name="T4" fmla="*/ 2 w 28"/>
                <a:gd name="T5" fmla="*/ 26 h 28"/>
                <a:gd name="T6" fmla="*/ 7 w 28"/>
                <a:gd name="T7" fmla="*/ 28 h 28"/>
                <a:gd name="T8" fmla="*/ 12 w 28"/>
                <a:gd name="T9" fmla="*/ 26 h 28"/>
                <a:gd name="T10" fmla="*/ 25 w 28"/>
                <a:gd name="T11" fmla="*/ 12 h 28"/>
                <a:gd name="T12" fmla="*/ 25 w 28"/>
                <a:gd name="T13" fmla="*/ 3 h 28"/>
                <a:gd name="T14" fmla="*/ 16 w 28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16" y="3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0" y="19"/>
                    <a:pt x="0" y="23"/>
                    <a:pt x="2" y="26"/>
                  </a:cubicBezTo>
                  <a:cubicBezTo>
                    <a:pt x="4" y="27"/>
                    <a:pt x="5" y="28"/>
                    <a:pt x="7" y="28"/>
                  </a:cubicBezTo>
                  <a:cubicBezTo>
                    <a:pt x="9" y="28"/>
                    <a:pt x="11" y="27"/>
                    <a:pt x="12" y="26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0"/>
                    <a:pt x="28" y="5"/>
                    <a:pt x="25" y="3"/>
                  </a:cubicBezTo>
                  <a:cubicBezTo>
                    <a:pt x="23" y="0"/>
                    <a:pt x="18" y="0"/>
                    <a:pt x="1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92" name="Freeform 162"/>
            <p:cNvSpPr>
              <a:spLocks/>
            </p:cNvSpPr>
            <p:nvPr/>
          </p:nvSpPr>
          <p:spPr bwMode="auto">
            <a:xfrm>
              <a:off x="5907088" y="3089275"/>
              <a:ext cx="53975" cy="52388"/>
            </a:xfrm>
            <a:custGeom>
              <a:avLst/>
              <a:gdLst>
                <a:gd name="T0" fmla="*/ 13 w 29"/>
                <a:gd name="T1" fmla="*/ 3 h 28"/>
                <a:gd name="T2" fmla="*/ 3 w 29"/>
                <a:gd name="T3" fmla="*/ 3 h 28"/>
                <a:gd name="T4" fmla="*/ 3 w 29"/>
                <a:gd name="T5" fmla="*/ 12 h 28"/>
                <a:gd name="T6" fmla="*/ 17 w 29"/>
                <a:gd name="T7" fmla="*/ 26 h 28"/>
                <a:gd name="T8" fmla="*/ 21 w 29"/>
                <a:gd name="T9" fmla="*/ 28 h 28"/>
                <a:gd name="T10" fmla="*/ 26 w 29"/>
                <a:gd name="T11" fmla="*/ 26 h 28"/>
                <a:gd name="T12" fmla="*/ 26 w 29"/>
                <a:gd name="T13" fmla="*/ 16 h 28"/>
                <a:gd name="T14" fmla="*/ 13 w 29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13" y="3"/>
                  </a:moveTo>
                  <a:cubicBezTo>
                    <a:pt x="10" y="0"/>
                    <a:pt x="6" y="0"/>
                    <a:pt x="3" y="3"/>
                  </a:cubicBezTo>
                  <a:cubicBezTo>
                    <a:pt x="0" y="5"/>
                    <a:pt x="0" y="10"/>
                    <a:pt x="3" y="1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7"/>
                    <a:pt x="20" y="28"/>
                    <a:pt x="21" y="28"/>
                  </a:cubicBezTo>
                  <a:cubicBezTo>
                    <a:pt x="23" y="28"/>
                    <a:pt x="25" y="27"/>
                    <a:pt x="26" y="26"/>
                  </a:cubicBezTo>
                  <a:cubicBezTo>
                    <a:pt x="29" y="23"/>
                    <a:pt x="29" y="19"/>
                    <a:pt x="26" y="16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93" name="Freeform 163"/>
            <p:cNvSpPr>
              <a:spLocks/>
            </p:cNvSpPr>
            <p:nvPr/>
          </p:nvSpPr>
          <p:spPr bwMode="auto">
            <a:xfrm>
              <a:off x="5681663" y="2860675"/>
              <a:ext cx="52388" cy="52388"/>
            </a:xfrm>
            <a:custGeom>
              <a:avLst/>
              <a:gdLst>
                <a:gd name="T0" fmla="*/ 2 w 28"/>
                <a:gd name="T1" fmla="*/ 3 h 28"/>
                <a:gd name="T2" fmla="*/ 2 w 28"/>
                <a:gd name="T3" fmla="*/ 12 h 28"/>
                <a:gd name="T4" fmla="*/ 16 w 28"/>
                <a:gd name="T5" fmla="*/ 26 h 28"/>
                <a:gd name="T6" fmla="*/ 21 w 28"/>
                <a:gd name="T7" fmla="*/ 28 h 28"/>
                <a:gd name="T8" fmla="*/ 25 w 28"/>
                <a:gd name="T9" fmla="*/ 26 h 28"/>
                <a:gd name="T10" fmla="*/ 25 w 28"/>
                <a:gd name="T11" fmla="*/ 16 h 28"/>
                <a:gd name="T12" fmla="*/ 12 w 28"/>
                <a:gd name="T13" fmla="*/ 3 h 28"/>
                <a:gd name="T14" fmla="*/ 2 w 28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" y="3"/>
                  </a:moveTo>
                  <a:cubicBezTo>
                    <a:pt x="0" y="6"/>
                    <a:pt x="0" y="10"/>
                    <a:pt x="2" y="1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8"/>
                    <a:pt x="21" y="28"/>
                  </a:cubicBezTo>
                  <a:cubicBezTo>
                    <a:pt x="22" y="28"/>
                    <a:pt x="24" y="27"/>
                    <a:pt x="25" y="26"/>
                  </a:cubicBezTo>
                  <a:cubicBezTo>
                    <a:pt x="28" y="23"/>
                    <a:pt x="28" y="19"/>
                    <a:pt x="25" y="1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6973464" y="1517696"/>
            <a:ext cx="4263290" cy="1041093"/>
            <a:chOff x="8085655" y="1088982"/>
            <a:chExt cx="3455121" cy="759725"/>
          </a:xfrm>
        </p:grpSpPr>
        <p:sp>
          <p:nvSpPr>
            <p:cNvPr id="96" name="Freeform 9">
              <a:extLst>
                <a:ext uri="{FF2B5EF4-FFF2-40B4-BE49-F238E27FC236}">
                  <a16:creationId xmlns="" xmlns:a16="http://schemas.microsoft.com/office/drawing/2014/main" id="{8D249CFB-AE42-F140-BEA0-B825ADAF03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085655" y="1088982"/>
              <a:ext cx="3455121" cy="759725"/>
            </a:xfrm>
            <a:custGeom>
              <a:avLst/>
              <a:gdLst>
                <a:gd name="T0" fmla="*/ 0 w 8070"/>
                <a:gd name="T1" fmla="*/ 0 h 2941"/>
                <a:gd name="T2" fmla="*/ 6585 w 8070"/>
                <a:gd name="T3" fmla="*/ 0 h 2941"/>
                <a:gd name="T4" fmla="*/ 6585 w 8070"/>
                <a:gd name="T5" fmla="*/ 1 h 2941"/>
                <a:gd name="T6" fmla="*/ 6585 w 8070"/>
                <a:gd name="T7" fmla="*/ 1 h 2941"/>
                <a:gd name="T8" fmla="*/ 6713 w 8070"/>
                <a:gd name="T9" fmla="*/ 55 h 2941"/>
                <a:gd name="T10" fmla="*/ 6713 w 8070"/>
                <a:gd name="T11" fmla="*/ 55 h 2941"/>
                <a:gd name="T12" fmla="*/ 7996 w 8070"/>
                <a:gd name="T13" fmla="*/ 1338 h 2941"/>
                <a:gd name="T14" fmla="*/ 7996 w 8070"/>
                <a:gd name="T15" fmla="*/ 1338 h 2941"/>
                <a:gd name="T16" fmla="*/ 7996 w 8070"/>
                <a:gd name="T17" fmla="*/ 1601 h 2941"/>
                <a:gd name="T18" fmla="*/ 7996 w 8070"/>
                <a:gd name="T19" fmla="*/ 1601 h 2941"/>
                <a:gd name="T20" fmla="*/ 6713 w 8070"/>
                <a:gd name="T21" fmla="*/ 2884 h 2941"/>
                <a:gd name="T22" fmla="*/ 6713 w 8070"/>
                <a:gd name="T23" fmla="*/ 2884 h 2941"/>
                <a:gd name="T24" fmla="*/ 6585 w 8070"/>
                <a:gd name="T25" fmla="*/ 2938 h 2941"/>
                <a:gd name="T26" fmla="*/ 6585 w 8070"/>
                <a:gd name="T27" fmla="*/ 2938 h 2941"/>
                <a:gd name="T28" fmla="*/ 6585 w 8070"/>
                <a:gd name="T29" fmla="*/ 2940 h 2941"/>
                <a:gd name="T30" fmla="*/ 0 w 8070"/>
                <a:gd name="T31" fmla="*/ 2940 h 2941"/>
                <a:gd name="T32" fmla="*/ 0 w 8070"/>
                <a:gd name="T33" fmla="*/ 0 h 2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70" h="2941">
                  <a:moveTo>
                    <a:pt x="0" y="0"/>
                  </a:moveTo>
                  <a:lnTo>
                    <a:pt x="6585" y="0"/>
                  </a:lnTo>
                  <a:lnTo>
                    <a:pt x="6585" y="1"/>
                  </a:lnTo>
                  <a:lnTo>
                    <a:pt x="6585" y="1"/>
                  </a:lnTo>
                  <a:cubicBezTo>
                    <a:pt x="6631" y="1"/>
                    <a:pt x="6677" y="19"/>
                    <a:pt x="6713" y="55"/>
                  </a:cubicBezTo>
                  <a:lnTo>
                    <a:pt x="6713" y="55"/>
                  </a:lnTo>
                  <a:lnTo>
                    <a:pt x="7996" y="1338"/>
                  </a:lnTo>
                  <a:lnTo>
                    <a:pt x="7996" y="1338"/>
                  </a:lnTo>
                  <a:cubicBezTo>
                    <a:pt x="8069" y="1411"/>
                    <a:pt x="8069" y="1528"/>
                    <a:pt x="7996" y="1601"/>
                  </a:cubicBezTo>
                  <a:lnTo>
                    <a:pt x="7996" y="1601"/>
                  </a:lnTo>
                  <a:lnTo>
                    <a:pt x="6713" y="2884"/>
                  </a:lnTo>
                  <a:lnTo>
                    <a:pt x="6713" y="2884"/>
                  </a:lnTo>
                  <a:cubicBezTo>
                    <a:pt x="6677" y="2920"/>
                    <a:pt x="6631" y="2938"/>
                    <a:pt x="6585" y="2938"/>
                  </a:cubicBezTo>
                  <a:lnTo>
                    <a:pt x="6585" y="2938"/>
                  </a:lnTo>
                  <a:lnTo>
                    <a:pt x="6585" y="2940"/>
                  </a:lnTo>
                  <a:lnTo>
                    <a:pt x="0" y="2940"/>
                  </a:lnTo>
                  <a:lnTo>
                    <a:pt x="0" y="0"/>
                  </a:lnTo>
                </a:path>
              </a:pathLst>
            </a:custGeom>
            <a:solidFill>
              <a:srgbClr val="002060"/>
            </a:solidFill>
            <a:ln w="9525" cap="flat">
              <a:solidFill>
                <a:srgbClr val="C8D7DA"/>
              </a:solidFill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3266" dirty="0">
                <a:solidFill>
                  <a:prstClr val="black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97" name="TextBox 27">
              <a:extLst>
                <a:ext uri="{FF2B5EF4-FFF2-40B4-BE49-F238E27FC236}">
                  <a16:creationId xmlns="" xmlns:a16="http://schemas.microsoft.com/office/drawing/2014/main" id="{B42F29CB-364D-1240-892E-27FCC3BB7934}"/>
                </a:ext>
              </a:extLst>
            </p:cNvPr>
            <p:cNvSpPr txBox="1"/>
            <p:nvPr/>
          </p:nvSpPr>
          <p:spPr>
            <a:xfrm>
              <a:off x="8699288" y="1169429"/>
              <a:ext cx="2841488" cy="60641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</a:t>
              </a:r>
              <a:r>
                <a:rPr lang="en-US" sz="2400" b="1" dirty="0" smtClean="0">
                  <a:solidFill>
                    <a:prstClr val="white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IMPACTO DEL CLIMA </a:t>
              </a:r>
            </a:p>
            <a:p>
              <a:pPr algn="ctr"/>
              <a:r>
                <a:rPr lang="en-US" sz="2400" b="1" dirty="0" smtClean="0">
                  <a:solidFill>
                    <a:prstClr val="white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EN EL AÑO 2019</a:t>
              </a:r>
              <a:endParaRPr lang="en-US" sz="2400" b="1" dirty="0">
                <a:solidFill>
                  <a:prstClr val="white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254" name="Freeform 8">
            <a:extLst>
              <a:ext uri="{FF2B5EF4-FFF2-40B4-BE49-F238E27FC236}">
                <a16:creationId xmlns:a16="http://schemas.microsoft.com/office/drawing/2014/main" xmlns="" id="{8D1C1059-00F0-42A4-9EE4-8A7A8D636A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82125" y="4455250"/>
            <a:ext cx="930633" cy="805715"/>
          </a:xfrm>
          <a:custGeom>
            <a:avLst/>
            <a:gdLst>
              <a:gd name="T0" fmla="*/ 170384420 w 5255"/>
              <a:gd name="T1" fmla="*/ 589636806 h 4551"/>
              <a:gd name="T2" fmla="*/ 0 w 5255"/>
              <a:gd name="T3" fmla="*/ 294818403 h 4551"/>
              <a:gd name="T4" fmla="*/ 170384420 w 5255"/>
              <a:gd name="T5" fmla="*/ 0 h 4551"/>
              <a:gd name="T6" fmla="*/ 511023627 w 5255"/>
              <a:gd name="T7" fmla="*/ 0 h 4551"/>
              <a:gd name="T8" fmla="*/ 681278413 w 5255"/>
              <a:gd name="T9" fmla="*/ 294818403 h 4551"/>
              <a:gd name="T10" fmla="*/ 511023627 w 5255"/>
              <a:gd name="T11" fmla="*/ 589636806 h 4551"/>
              <a:gd name="T12" fmla="*/ 170384420 w 5255"/>
              <a:gd name="T13" fmla="*/ 589636806 h 45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5" h="4551">
                <a:moveTo>
                  <a:pt x="1314" y="4550"/>
                </a:moveTo>
                <a:lnTo>
                  <a:pt x="0" y="2275"/>
                </a:lnTo>
                <a:lnTo>
                  <a:pt x="1314" y="0"/>
                </a:lnTo>
                <a:lnTo>
                  <a:pt x="3941" y="0"/>
                </a:lnTo>
                <a:lnTo>
                  <a:pt x="5254" y="2275"/>
                </a:lnTo>
                <a:lnTo>
                  <a:pt x="3941" y="4550"/>
                </a:lnTo>
                <a:lnTo>
                  <a:pt x="1314" y="4550"/>
                </a:ln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55" name="Freeform 9">
            <a:extLst>
              <a:ext uri="{FF2B5EF4-FFF2-40B4-BE49-F238E27FC236}">
                <a16:creationId xmlns:a16="http://schemas.microsoft.com/office/drawing/2014/main" xmlns="" id="{EA214123-BC7C-47A5-902F-4B56ED309A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70348" y="4530981"/>
            <a:ext cx="754968" cy="654253"/>
          </a:xfrm>
          <a:custGeom>
            <a:avLst/>
            <a:gdLst>
              <a:gd name="T0" fmla="*/ 138101771 w 4265"/>
              <a:gd name="T1" fmla="*/ 478832392 h 3695"/>
              <a:gd name="T2" fmla="*/ 0 w 4265"/>
              <a:gd name="T3" fmla="*/ 239416016 h 3695"/>
              <a:gd name="T4" fmla="*/ 138101771 w 4265"/>
              <a:gd name="T5" fmla="*/ 0 h 3695"/>
              <a:gd name="T6" fmla="*/ 414305313 w 4265"/>
              <a:gd name="T7" fmla="*/ 0 h 3695"/>
              <a:gd name="T8" fmla="*/ 552407084 w 4265"/>
              <a:gd name="T9" fmla="*/ 239416016 h 3695"/>
              <a:gd name="T10" fmla="*/ 414305313 w 4265"/>
              <a:gd name="T11" fmla="*/ 478832392 h 3695"/>
              <a:gd name="T12" fmla="*/ 138101771 w 4265"/>
              <a:gd name="T13" fmla="*/ 478832392 h 3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65" h="3695">
                <a:moveTo>
                  <a:pt x="1066" y="3694"/>
                </a:moveTo>
                <a:lnTo>
                  <a:pt x="0" y="1847"/>
                </a:lnTo>
                <a:lnTo>
                  <a:pt x="1066" y="0"/>
                </a:lnTo>
                <a:lnTo>
                  <a:pt x="3198" y="0"/>
                </a:lnTo>
                <a:lnTo>
                  <a:pt x="4264" y="1847"/>
                </a:lnTo>
                <a:lnTo>
                  <a:pt x="3198" y="3694"/>
                </a:lnTo>
                <a:lnTo>
                  <a:pt x="1066" y="369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56" name="Flecha: cheurón 255">
            <a:extLst>
              <a:ext uri="{FF2B5EF4-FFF2-40B4-BE49-F238E27FC236}">
                <a16:creationId xmlns:a16="http://schemas.microsoft.com/office/drawing/2014/main" xmlns="" id="{52228D22-EC23-4593-81A7-9217B5E352A4}"/>
              </a:ext>
            </a:extLst>
          </p:cNvPr>
          <p:cNvSpPr/>
          <p:nvPr/>
        </p:nvSpPr>
        <p:spPr>
          <a:xfrm flipH="1">
            <a:off x="9052223" y="4453690"/>
            <a:ext cx="581788" cy="806495"/>
          </a:xfrm>
          <a:prstGeom prst="chevron">
            <a:avLst>
              <a:gd name="adj" fmla="val 3965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58" name="TextBox 90">
            <a:extLst>
              <a:ext uri="{FF2B5EF4-FFF2-40B4-BE49-F238E27FC236}">
                <a16:creationId xmlns:a16="http://schemas.microsoft.com/office/drawing/2014/main" xmlns="" id="{D9772454-1E6D-48F2-B049-6C859749EDAA}"/>
              </a:ext>
            </a:extLst>
          </p:cNvPr>
          <p:cNvSpPr txBox="1"/>
          <p:nvPr/>
        </p:nvSpPr>
        <p:spPr>
          <a:xfrm flipH="1">
            <a:off x="7908903" y="4555347"/>
            <a:ext cx="105509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44546A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INCENDIOS</a:t>
            </a:r>
          </a:p>
          <a:p>
            <a:pPr algn="r"/>
            <a:r>
              <a:rPr lang="en-US" sz="1600" b="1" dirty="0" smtClean="0">
                <a:solidFill>
                  <a:srgbClr val="44546A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FORESTALES</a:t>
            </a:r>
            <a:endParaRPr lang="en-US" sz="1600" b="1" dirty="0">
              <a:solidFill>
                <a:srgbClr val="44546A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48" name="Freeform 8">
            <a:extLst>
              <a:ext uri="{FF2B5EF4-FFF2-40B4-BE49-F238E27FC236}">
                <a16:creationId xmlns:a16="http://schemas.microsoft.com/office/drawing/2014/main" xmlns="" id="{77F81ADC-52C9-4D39-B614-9E0F3DB336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82125" y="3568381"/>
            <a:ext cx="930633" cy="805715"/>
          </a:xfrm>
          <a:custGeom>
            <a:avLst/>
            <a:gdLst>
              <a:gd name="T0" fmla="*/ 170384420 w 5255"/>
              <a:gd name="T1" fmla="*/ 589636806 h 4551"/>
              <a:gd name="T2" fmla="*/ 0 w 5255"/>
              <a:gd name="T3" fmla="*/ 294818403 h 4551"/>
              <a:gd name="T4" fmla="*/ 170384420 w 5255"/>
              <a:gd name="T5" fmla="*/ 0 h 4551"/>
              <a:gd name="T6" fmla="*/ 511023627 w 5255"/>
              <a:gd name="T7" fmla="*/ 0 h 4551"/>
              <a:gd name="T8" fmla="*/ 681278413 w 5255"/>
              <a:gd name="T9" fmla="*/ 294818403 h 4551"/>
              <a:gd name="T10" fmla="*/ 511023627 w 5255"/>
              <a:gd name="T11" fmla="*/ 589636806 h 4551"/>
              <a:gd name="T12" fmla="*/ 170384420 w 5255"/>
              <a:gd name="T13" fmla="*/ 589636806 h 45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5" h="4551">
                <a:moveTo>
                  <a:pt x="1314" y="4550"/>
                </a:moveTo>
                <a:lnTo>
                  <a:pt x="0" y="2275"/>
                </a:lnTo>
                <a:lnTo>
                  <a:pt x="1314" y="0"/>
                </a:lnTo>
                <a:lnTo>
                  <a:pt x="3941" y="0"/>
                </a:lnTo>
                <a:lnTo>
                  <a:pt x="5254" y="2275"/>
                </a:lnTo>
                <a:lnTo>
                  <a:pt x="3941" y="4550"/>
                </a:lnTo>
                <a:lnTo>
                  <a:pt x="1314" y="45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49" name="Freeform 9">
            <a:extLst>
              <a:ext uri="{FF2B5EF4-FFF2-40B4-BE49-F238E27FC236}">
                <a16:creationId xmlns:a16="http://schemas.microsoft.com/office/drawing/2014/main" xmlns="" id="{B99E6853-082C-4784-9B23-4D15943159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70348" y="3644112"/>
            <a:ext cx="754968" cy="654253"/>
          </a:xfrm>
          <a:custGeom>
            <a:avLst/>
            <a:gdLst>
              <a:gd name="T0" fmla="*/ 138101771 w 4265"/>
              <a:gd name="T1" fmla="*/ 478832392 h 3695"/>
              <a:gd name="T2" fmla="*/ 0 w 4265"/>
              <a:gd name="T3" fmla="*/ 239416016 h 3695"/>
              <a:gd name="T4" fmla="*/ 138101771 w 4265"/>
              <a:gd name="T5" fmla="*/ 0 h 3695"/>
              <a:gd name="T6" fmla="*/ 414305313 w 4265"/>
              <a:gd name="T7" fmla="*/ 0 h 3695"/>
              <a:gd name="T8" fmla="*/ 552407084 w 4265"/>
              <a:gd name="T9" fmla="*/ 239416016 h 3695"/>
              <a:gd name="T10" fmla="*/ 414305313 w 4265"/>
              <a:gd name="T11" fmla="*/ 478832392 h 3695"/>
              <a:gd name="T12" fmla="*/ 138101771 w 4265"/>
              <a:gd name="T13" fmla="*/ 478832392 h 3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65" h="3695">
                <a:moveTo>
                  <a:pt x="1066" y="3694"/>
                </a:moveTo>
                <a:lnTo>
                  <a:pt x="0" y="1847"/>
                </a:lnTo>
                <a:lnTo>
                  <a:pt x="1066" y="0"/>
                </a:lnTo>
                <a:lnTo>
                  <a:pt x="3198" y="0"/>
                </a:lnTo>
                <a:lnTo>
                  <a:pt x="4264" y="1847"/>
                </a:lnTo>
                <a:lnTo>
                  <a:pt x="3198" y="3694"/>
                </a:lnTo>
                <a:lnTo>
                  <a:pt x="1066" y="369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50" name="Flecha: cheurón 249">
            <a:extLst>
              <a:ext uri="{FF2B5EF4-FFF2-40B4-BE49-F238E27FC236}">
                <a16:creationId xmlns:a16="http://schemas.microsoft.com/office/drawing/2014/main" xmlns="" id="{A65F5F83-5F08-4E8B-971A-14B192EF9950}"/>
              </a:ext>
            </a:extLst>
          </p:cNvPr>
          <p:cNvSpPr/>
          <p:nvPr/>
        </p:nvSpPr>
        <p:spPr>
          <a:xfrm flipH="1">
            <a:off x="9052223" y="3566821"/>
            <a:ext cx="581788" cy="806495"/>
          </a:xfrm>
          <a:prstGeom prst="chevron">
            <a:avLst>
              <a:gd name="adj" fmla="val 3965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52" name="TextBox 90">
            <a:extLst>
              <a:ext uri="{FF2B5EF4-FFF2-40B4-BE49-F238E27FC236}">
                <a16:creationId xmlns:a16="http://schemas.microsoft.com/office/drawing/2014/main" xmlns="" id="{23E512B2-3ACC-4D80-8080-F05F0CE8BEA3}"/>
              </a:ext>
            </a:extLst>
          </p:cNvPr>
          <p:cNvSpPr txBox="1"/>
          <p:nvPr/>
        </p:nvSpPr>
        <p:spPr>
          <a:xfrm flipH="1">
            <a:off x="7634061" y="3809833"/>
            <a:ext cx="132440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44546A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INUNDACIONES</a:t>
            </a:r>
            <a:endParaRPr lang="en-US" sz="1600" b="1" dirty="0">
              <a:solidFill>
                <a:srgbClr val="44546A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42" name="Freeform 8">
            <a:extLst>
              <a:ext uri="{FF2B5EF4-FFF2-40B4-BE49-F238E27FC236}">
                <a16:creationId xmlns:a16="http://schemas.microsoft.com/office/drawing/2014/main" xmlns="" id="{557824AB-6B4A-4352-8DF9-2CFC27546A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81344" y="5342120"/>
            <a:ext cx="930633" cy="805715"/>
          </a:xfrm>
          <a:custGeom>
            <a:avLst/>
            <a:gdLst>
              <a:gd name="T0" fmla="*/ 170384420 w 5255"/>
              <a:gd name="T1" fmla="*/ 589636806 h 4551"/>
              <a:gd name="T2" fmla="*/ 0 w 5255"/>
              <a:gd name="T3" fmla="*/ 294818403 h 4551"/>
              <a:gd name="T4" fmla="*/ 170384420 w 5255"/>
              <a:gd name="T5" fmla="*/ 0 h 4551"/>
              <a:gd name="T6" fmla="*/ 511023627 w 5255"/>
              <a:gd name="T7" fmla="*/ 0 h 4551"/>
              <a:gd name="T8" fmla="*/ 681278413 w 5255"/>
              <a:gd name="T9" fmla="*/ 294818403 h 4551"/>
              <a:gd name="T10" fmla="*/ 511023627 w 5255"/>
              <a:gd name="T11" fmla="*/ 589636806 h 4551"/>
              <a:gd name="T12" fmla="*/ 170384420 w 5255"/>
              <a:gd name="T13" fmla="*/ 589636806 h 45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5" h="4551">
                <a:moveTo>
                  <a:pt x="1314" y="4550"/>
                </a:moveTo>
                <a:lnTo>
                  <a:pt x="0" y="2275"/>
                </a:lnTo>
                <a:lnTo>
                  <a:pt x="1314" y="0"/>
                </a:lnTo>
                <a:lnTo>
                  <a:pt x="3941" y="0"/>
                </a:lnTo>
                <a:lnTo>
                  <a:pt x="5254" y="2275"/>
                </a:lnTo>
                <a:lnTo>
                  <a:pt x="3941" y="4550"/>
                </a:lnTo>
                <a:lnTo>
                  <a:pt x="1314" y="4550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43" name="Freeform 9">
            <a:extLst>
              <a:ext uri="{FF2B5EF4-FFF2-40B4-BE49-F238E27FC236}">
                <a16:creationId xmlns:a16="http://schemas.microsoft.com/office/drawing/2014/main" xmlns="" id="{19BC70CD-6832-42AA-BCD4-6A8AC2C0C7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69567" y="5417851"/>
            <a:ext cx="754968" cy="654253"/>
          </a:xfrm>
          <a:custGeom>
            <a:avLst/>
            <a:gdLst>
              <a:gd name="T0" fmla="*/ 138101771 w 4265"/>
              <a:gd name="T1" fmla="*/ 478832392 h 3695"/>
              <a:gd name="T2" fmla="*/ 0 w 4265"/>
              <a:gd name="T3" fmla="*/ 239416016 h 3695"/>
              <a:gd name="T4" fmla="*/ 138101771 w 4265"/>
              <a:gd name="T5" fmla="*/ 0 h 3695"/>
              <a:gd name="T6" fmla="*/ 414305313 w 4265"/>
              <a:gd name="T7" fmla="*/ 0 h 3695"/>
              <a:gd name="T8" fmla="*/ 552407084 w 4265"/>
              <a:gd name="T9" fmla="*/ 239416016 h 3695"/>
              <a:gd name="T10" fmla="*/ 414305313 w 4265"/>
              <a:gd name="T11" fmla="*/ 478832392 h 3695"/>
              <a:gd name="T12" fmla="*/ 138101771 w 4265"/>
              <a:gd name="T13" fmla="*/ 478832392 h 3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65" h="3695">
                <a:moveTo>
                  <a:pt x="1066" y="3694"/>
                </a:moveTo>
                <a:lnTo>
                  <a:pt x="0" y="1847"/>
                </a:lnTo>
                <a:lnTo>
                  <a:pt x="1066" y="0"/>
                </a:lnTo>
                <a:lnTo>
                  <a:pt x="3198" y="0"/>
                </a:lnTo>
                <a:lnTo>
                  <a:pt x="4264" y="1847"/>
                </a:lnTo>
                <a:lnTo>
                  <a:pt x="3198" y="3694"/>
                </a:lnTo>
                <a:lnTo>
                  <a:pt x="1066" y="369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44" name="Flecha: cheurón 243">
            <a:extLst>
              <a:ext uri="{FF2B5EF4-FFF2-40B4-BE49-F238E27FC236}">
                <a16:creationId xmlns:a16="http://schemas.microsoft.com/office/drawing/2014/main" xmlns="" id="{908436EF-00CF-4DCC-AB2F-ECB10DBECCBE}"/>
              </a:ext>
            </a:extLst>
          </p:cNvPr>
          <p:cNvSpPr/>
          <p:nvPr/>
        </p:nvSpPr>
        <p:spPr>
          <a:xfrm flipH="1">
            <a:off x="9051442" y="5340560"/>
            <a:ext cx="581788" cy="806495"/>
          </a:xfrm>
          <a:prstGeom prst="chevron">
            <a:avLst>
              <a:gd name="adj" fmla="val 3965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46" name="TextBox 90">
            <a:extLst>
              <a:ext uri="{FF2B5EF4-FFF2-40B4-BE49-F238E27FC236}">
                <a16:creationId xmlns:a16="http://schemas.microsoft.com/office/drawing/2014/main" xmlns="" id="{400EFD89-87F1-4970-9882-BF77C1B274A7}"/>
              </a:ext>
            </a:extLst>
          </p:cNvPr>
          <p:cNvSpPr txBox="1"/>
          <p:nvPr/>
        </p:nvSpPr>
        <p:spPr>
          <a:xfrm flipH="1">
            <a:off x="8147022" y="5520889"/>
            <a:ext cx="81144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44546A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DEFICIT</a:t>
            </a:r>
          </a:p>
          <a:p>
            <a:pPr algn="r"/>
            <a:r>
              <a:rPr lang="en-US" sz="1600" b="1" dirty="0" smtClean="0">
                <a:solidFill>
                  <a:srgbClr val="44546A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HIDRICO</a:t>
            </a:r>
            <a:endParaRPr lang="en-US" sz="1600" b="1" dirty="0">
              <a:solidFill>
                <a:srgbClr val="44546A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36" name="Freeform 8">
            <a:extLst>
              <a:ext uri="{FF2B5EF4-FFF2-40B4-BE49-F238E27FC236}">
                <a16:creationId xmlns:a16="http://schemas.microsoft.com/office/drawing/2014/main" xmlns="" id="{038FC2FA-158E-4C7D-8861-0D66577A94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81344" y="2681511"/>
            <a:ext cx="930633" cy="805715"/>
          </a:xfrm>
          <a:custGeom>
            <a:avLst/>
            <a:gdLst>
              <a:gd name="T0" fmla="*/ 170384420 w 5255"/>
              <a:gd name="T1" fmla="*/ 589636806 h 4551"/>
              <a:gd name="T2" fmla="*/ 0 w 5255"/>
              <a:gd name="T3" fmla="*/ 294818403 h 4551"/>
              <a:gd name="T4" fmla="*/ 170384420 w 5255"/>
              <a:gd name="T5" fmla="*/ 0 h 4551"/>
              <a:gd name="T6" fmla="*/ 511023627 w 5255"/>
              <a:gd name="T7" fmla="*/ 0 h 4551"/>
              <a:gd name="T8" fmla="*/ 681278413 w 5255"/>
              <a:gd name="T9" fmla="*/ 294818403 h 4551"/>
              <a:gd name="T10" fmla="*/ 511023627 w 5255"/>
              <a:gd name="T11" fmla="*/ 589636806 h 4551"/>
              <a:gd name="T12" fmla="*/ 170384420 w 5255"/>
              <a:gd name="T13" fmla="*/ 589636806 h 45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5" h="4551">
                <a:moveTo>
                  <a:pt x="1314" y="4550"/>
                </a:moveTo>
                <a:lnTo>
                  <a:pt x="0" y="2275"/>
                </a:lnTo>
                <a:lnTo>
                  <a:pt x="1314" y="0"/>
                </a:lnTo>
                <a:lnTo>
                  <a:pt x="3941" y="0"/>
                </a:lnTo>
                <a:lnTo>
                  <a:pt x="5254" y="2275"/>
                </a:lnTo>
                <a:lnTo>
                  <a:pt x="3941" y="4550"/>
                </a:lnTo>
                <a:lnTo>
                  <a:pt x="1314" y="4550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37" name="Freeform 9">
            <a:extLst>
              <a:ext uri="{FF2B5EF4-FFF2-40B4-BE49-F238E27FC236}">
                <a16:creationId xmlns:a16="http://schemas.microsoft.com/office/drawing/2014/main" xmlns="" id="{0518A4A3-2CA2-441D-82FE-5D61296385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69567" y="2757242"/>
            <a:ext cx="754968" cy="654253"/>
          </a:xfrm>
          <a:custGeom>
            <a:avLst/>
            <a:gdLst>
              <a:gd name="T0" fmla="*/ 138101771 w 4265"/>
              <a:gd name="T1" fmla="*/ 478832392 h 3695"/>
              <a:gd name="T2" fmla="*/ 0 w 4265"/>
              <a:gd name="T3" fmla="*/ 239416016 h 3695"/>
              <a:gd name="T4" fmla="*/ 138101771 w 4265"/>
              <a:gd name="T5" fmla="*/ 0 h 3695"/>
              <a:gd name="T6" fmla="*/ 414305313 w 4265"/>
              <a:gd name="T7" fmla="*/ 0 h 3695"/>
              <a:gd name="T8" fmla="*/ 552407084 w 4265"/>
              <a:gd name="T9" fmla="*/ 239416016 h 3695"/>
              <a:gd name="T10" fmla="*/ 414305313 w 4265"/>
              <a:gd name="T11" fmla="*/ 478832392 h 3695"/>
              <a:gd name="T12" fmla="*/ 138101771 w 4265"/>
              <a:gd name="T13" fmla="*/ 478832392 h 3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65" h="3695">
                <a:moveTo>
                  <a:pt x="1066" y="3694"/>
                </a:moveTo>
                <a:lnTo>
                  <a:pt x="0" y="1847"/>
                </a:lnTo>
                <a:lnTo>
                  <a:pt x="1066" y="0"/>
                </a:lnTo>
                <a:lnTo>
                  <a:pt x="3198" y="0"/>
                </a:lnTo>
                <a:lnTo>
                  <a:pt x="4264" y="1847"/>
                </a:lnTo>
                <a:lnTo>
                  <a:pt x="3198" y="3694"/>
                </a:lnTo>
                <a:lnTo>
                  <a:pt x="1066" y="369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38" name="Flecha: cheurón 237">
            <a:extLst>
              <a:ext uri="{FF2B5EF4-FFF2-40B4-BE49-F238E27FC236}">
                <a16:creationId xmlns:a16="http://schemas.microsoft.com/office/drawing/2014/main" xmlns="" id="{E66AEC7B-241C-4F0F-9E1B-BA56EABB2FB9}"/>
              </a:ext>
            </a:extLst>
          </p:cNvPr>
          <p:cNvSpPr/>
          <p:nvPr/>
        </p:nvSpPr>
        <p:spPr>
          <a:xfrm flipH="1">
            <a:off x="9051442" y="2679951"/>
            <a:ext cx="581788" cy="806495"/>
          </a:xfrm>
          <a:prstGeom prst="chevron">
            <a:avLst>
              <a:gd name="adj" fmla="val 3965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40" name="TextBox 90">
            <a:extLst>
              <a:ext uri="{FF2B5EF4-FFF2-40B4-BE49-F238E27FC236}">
                <a16:creationId xmlns:a16="http://schemas.microsoft.com/office/drawing/2014/main" xmlns="" id="{0C20CFED-A79B-4589-B3D7-F3B494FC2360}"/>
              </a:ext>
            </a:extLst>
          </p:cNvPr>
          <p:cNvSpPr txBox="1"/>
          <p:nvPr/>
        </p:nvSpPr>
        <p:spPr>
          <a:xfrm flipH="1">
            <a:off x="8247482" y="2909468"/>
            <a:ext cx="71846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44546A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SEQUIA</a:t>
            </a:r>
            <a:endParaRPr lang="en-US" sz="1600" b="1" dirty="0">
              <a:solidFill>
                <a:srgbClr val="44546A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25" y="2853455"/>
            <a:ext cx="475162" cy="475162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42" y="3733944"/>
            <a:ext cx="443343" cy="443343"/>
          </a:xfrm>
          <a:prstGeom prst="rect">
            <a:avLst/>
          </a:prstGeom>
        </p:spPr>
      </p:pic>
      <p:pic>
        <p:nvPicPr>
          <p:cNvPr id="64" name="Picture 6" descr="Icône Wildfire, nature, feu, catastrophe, forêt, graver, la flamm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32" y="4640883"/>
            <a:ext cx="438253" cy="43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36" y="5523161"/>
            <a:ext cx="438697" cy="438697"/>
          </a:xfrm>
          <a:prstGeom prst="rect">
            <a:avLst/>
          </a:prstGeom>
        </p:spPr>
      </p:pic>
      <p:sp>
        <p:nvSpPr>
          <p:cNvPr id="102" name="TextBox 39">
            <a:extLst>
              <a:ext uri="{FF2B5EF4-FFF2-40B4-BE49-F238E27FC236}">
                <a16:creationId xmlns="" xmlns:a16="http://schemas.microsoft.com/office/drawing/2014/main" id="{4CBC653F-B640-C94F-B0A2-D943548CCDE7}"/>
              </a:ext>
            </a:extLst>
          </p:cNvPr>
          <p:cNvSpPr txBox="1"/>
          <p:nvPr/>
        </p:nvSpPr>
        <p:spPr>
          <a:xfrm>
            <a:off x="3907009" y="319638"/>
            <a:ext cx="356188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  <a:endParaRPr lang="en-US" sz="33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07" name="TextBox 48">
            <a:extLst>
              <a:ext uri="{FF2B5EF4-FFF2-40B4-BE49-F238E27FC236}">
                <a16:creationId xmlns="" xmlns:a16="http://schemas.microsoft.com/office/drawing/2014/main" id="{C0ECE8DD-BCD7-4841-B2E9-00CDA8E968C8}"/>
              </a:ext>
            </a:extLst>
          </p:cNvPr>
          <p:cNvSpPr txBox="1"/>
          <p:nvPr/>
        </p:nvSpPr>
        <p:spPr>
          <a:xfrm>
            <a:off x="1544421" y="5278927"/>
            <a:ext cx="527710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grpSp>
        <p:nvGrpSpPr>
          <p:cNvPr id="60" name="Grupo 59"/>
          <p:cNvGrpSpPr/>
          <p:nvPr/>
        </p:nvGrpSpPr>
        <p:grpSpPr>
          <a:xfrm>
            <a:off x="3644316" y="155982"/>
            <a:ext cx="5148344" cy="1029791"/>
            <a:chOff x="544495" y="34232"/>
            <a:chExt cx="4775923" cy="1029791"/>
          </a:xfrm>
        </p:grpSpPr>
        <p:sp>
          <p:nvSpPr>
            <p:cNvPr id="61" name="Freeform 3">
              <a:extLst>
                <a:ext uri="{FF2B5EF4-FFF2-40B4-BE49-F238E27FC236}">
                  <a16:creationId xmlns="" xmlns:a16="http://schemas.microsoft.com/office/drawing/2014/main" id="{9573CA4A-3C5E-4048-B5FC-FFAE1123B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06" y="34232"/>
              <a:ext cx="3731712" cy="1029791"/>
            </a:xfrm>
            <a:custGeom>
              <a:avLst/>
              <a:gdLst>
                <a:gd name="T0" fmla="*/ 6370 w 6371"/>
                <a:gd name="T1" fmla="*/ 1421 h 1422"/>
                <a:gd name="T2" fmla="*/ 0 w 6371"/>
                <a:gd name="T3" fmla="*/ 1421 h 1422"/>
                <a:gd name="T4" fmla="*/ 0 w 6371"/>
                <a:gd name="T5" fmla="*/ 0 h 1422"/>
                <a:gd name="T6" fmla="*/ 6370 w 6371"/>
                <a:gd name="T7" fmla="*/ 0 h 1422"/>
                <a:gd name="T8" fmla="*/ 6370 w 6371"/>
                <a:gd name="T9" fmla="*/ 1421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1" h="1422">
                  <a:moveTo>
                    <a:pt x="6370" y="1421"/>
                  </a:moveTo>
                  <a:lnTo>
                    <a:pt x="0" y="1421"/>
                  </a:lnTo>
                  <a:lnTo>
                    <a:pt x="0" y="0"/>
                  </a:lnTo>
                  <a:lnTo>
                    <a:pt x="6370" y="0"/>
                  </a:lnTo>
                  <a:lnTo>
                    <a:pt x="6370" y="1421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66" name="TextBox 37">
              <a:extLst>
                <a:ext uri="{FF2B5EF4-FFF2-40B4-BE49-F238E27FC236}">
                  <a16:creationId xmlns="" xmlns:a16="http://schemas.microsoft.com/office/drawing/2014/main" id="{6B23DCF5-5C58-F74D-B9B2-AC8DF5866562}"/>
                </a:ext>
              </a:extLst>
            </p:cNvPr>
            <p:cNvSpPr txBox="1"/>
            <p:nvPr/>
          </p:nvSpPr>
          <p:spPr>
            <a:xfrm>
              <a:off x="1826766" y="300962"/>
              <a:ext cx="2125285" cy="64633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3600" b="1" dirty="0" smtClean="0"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RESULTADOS</a:t>
              </a:r>
              <a:endParaRPr lang="en-US" sz="3600" b="1" dirty="0"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67" name="Freeform 2">
              <a:extLst>
                <a:ext uri="{FF2B5EF4-FFF2-40B4-BE49-F238E27FC236}">
                  <a16:creationId xmlns="" xmlns:a16="http://schemas.microsoft.com/office/drawing/2014/main" id="{76319C96-C7E5-A142-AC27-D40DF9F99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495" y="34232"/>
              <a:ext cx="1030750" cy="1029791"/>
            </a:xfrm>
            <a:custGeom>
              <a:avLst/>
              <a:gdLst>
                <a:gd name="T0" fmla="*/ 189 w 1611"/>
                <a:gd name="T1" fmla="*/ 0 h 1422"/>
                <a:gd name="T2" fmla="*/ 189 w 1611"/>
                <a:gd name="T3" fmla="*/ 522 h 1422"/>
                <a:gd name="T4" fmla="*/ 0 w 1611"/>
                <a:gd name="T5" fmla="*/ 711 h 1422"/>
                <a:gd name="T6" fmla="*/ 189 w 1611"/>
                <a:gd name="T7" fmla="*/ 899 h 1422"/>
                <a:gd name="T8" fmla="*/ 189 w 1611"/>
                <a:gd name="T9" fmla="*/ 1421 h 1422"/>
                <a:gd name="T10" fmla="*/ 1610 w 1611"/>
                <a:gd name="T11" fmla="*/ 1421 h 1422"/>
                <a:gd name="T12" fmla="*/ 1610 w 1611"/>
                <a:gd name="T13" fmla="*/ 0 h 1422"/>
                <a:gd name="T14" fmla="*/ 189 w 1611"/>
                <a:gd name="T15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1" h="1422">
                  <a:moveTo>
                    <a:pt x="189" y="0"/>
                  </a:moveTo>
                  <a:lnTo>
                    <a:pt x="189" y="522"/>
                  </a:lnTo>
                  <a:lnTo>
                    <a:pt x="0" y="711"/>
                  </a:lnTo>
                  <a:lnTo>
                    <a:pt x="189" y="899"/>
                  </a:lnTo>
                  <a:lnTo>
                    <a:pt x="189" y="1421"/>
                  </a:lnTo>
                  <a:lnTo>
                    <a:pt x="1610" y="1421"/>
                  </a:lnTo>
                  <a:lnTo>
                    <a:pt x="1610" y="0"/>
                  </a:lnTo>
                  <a:lnTo>
                    <a:pt x="189" y="0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/>
            </a:p>
          </p:txBody>
        </p:sp>
      </p:grpSp>
    </p:spTree>
    <p:extLst>
      <p:ext uri="{BB962C8B-B14F-4D97-AF65-F5344CB8AC3E}">
        <p14:creationId xmlns:p14="http://schemas.microsoft.com/office/powerpoint/2010/main" val="15402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18377</TotalTime>
  <Words>1456</Words>
  <Application>Microsoft Office PowerPoint</Application>
  <PresentationFormat>Panorámica</PresentationFormat>
  <Paragraphs>424</Paragraphs>
  <Slides>34</Slides>
  <Notes>6</Notes>
  <HiddenSlides>1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9" baseType="lpstr">
      <vt:lpstr>Arial</vt:lpstr>
      <vt:lpstr>Calibri</vt:lpstr>
      <vt:lpstr>Calibri Light</vt:lpstr>
      <vt:lpstr>Gill Sans</vt:lpstr>
      <vt:lpstr>Lato Heavy</vt:lpstr>
      <vt:lpstr>League Spartan</vt:lpstr>
      <vt:lpstr>Montserrat Light</vt:lpstr>
      <vt:lpstr>Open Sans</vt:lpstr>
      <vt:lpstr>Open Sans Light</vt:lpstr>
      <vt:lpstr>Open Sans Semibold</vt:lpstr>
      <vt:lpstr>Poppins SemiBold</vt:lpstr>
      <vt:lpstr>Source Sans Pro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Temperatura media anual en Villarrica, Guairá. Período 1956-2019. Fuente de datos: DINAC. Elaboración propia</vt:lpstr>
      <vt:lpstr>Temperatura media en Villarrica, Guairá. Promedio de temperatura máxima y mínima diaria (rojo) y promedio de temperatura de 4 horas de observación diaria corregida (azul). Período 1956-2019. Fuente de datos: DINAC. Elaboración propia.  </vt:lpstr>
      <vt:lpstr>La isla de calor urbana </vt:lpstr>
      <vt:lpstr>Presentación de PowerPoint</vt:lpstr>
      <vt:lpstr>Temperatura anual media en Paraguay, 1956-2019</vt:lpstr>
      <vt:lpstr>La temperatura aumenta en el Paraguay</vt:lpstr>
      <vt:lpstr>Presentación de PowerPoint</vt:lpstr>
      <vt:lpstr>Ranking de la temperatura anual media del Paraguay</vt:lpstr>
      <vt:lpstr>Ranking de los 10 años más calientes del Paraguay</vt:lpstr>
      <vt:lpstr>Quinquenios y décadas cada vez más calientes</vt:lpstr>
      <vt:lpstr>Presentación de PowerPoint</vt:lpstr>
      <vt:lpstr>Un clima en humedecimiento</vt:lpstr>
      <vt:lpstr>Anomalía de la precipitación anual media en Paraguay, durante el período 1950-2019, respecto de la normal de 1961-1990 (1464mm)</vt:lpstr>
      <vt:lpstr> Eventos extremos </vt:lpstr>
      <vt:lpstr>Anomalía de la altura media anual del río Paraguay en Asunción, respecto a la altura media anual histórica (318 cm). Período 1904-2019.</vt:lpstr>
      <vt:lpstr>Olas de calor aumentan en el Paraguay</vt:lpstr>
      <vt:lpstr>Sequías  </vt:lpstr>
      <vt:lpstr>Presentación de PowerPoint</vt:lpstr>
      <vt:lpstr>Enero Sequías</vt:lpstr>
      <vt:lpstr>Marzo Crecidas repentinas en el Norte</vt:lpstr>
      <vt:lpstr>Abril-junio Inundaciones cíclicas del rio Paraguay</vt:lpstr>
      <vt:lpstr>Mayo Lluvia histórica e inundaciones en Ñembucú</vt:lpstr>
      <vt:lpstr>Mayo  Inundaciones Urbanas (Asunción)</vt:lpstr>
      <vt:lpstr>Septiembre-Noviembre La primavera más caliente</vt:lpstr>
      <vt:lpstr>Primavera Sequía Hidrológica</vt:lpstr>
      <vt:lpstr>Noviembre-Diciembre Tormentas Severas (Retraso de la temporada de tormentas)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Consultoría para la Elaboración de Estudios Climáticos de Base Científica y Económica</dc:title>
  <dc:creator>Administrador</dc:creator>
  <cp:lastModifiedBy>Administrador</cp:lastModifiedBy>
  <cp:revision>226</cp:revision>
  <dcterms:created xsi:type="dcterms:W3CDTF">2020-04-24T17:10:40Z</dcterms:created>
  <dcterms:modified xsi:type="dcterms:W3CDTF">2020-07-21T01:34:24Z</dcterms:modified>
</cp:coreProperties>
</file>